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67"/>
  </p:notesMasterIdLst>
  <p:handoutMasterIdLst>
    <p:handoutMasterId r:id="rId168"/>
  </p:handoutMasterIdLst>
  <p:sldIdLst>
    <p:sldId id="315" r:id="rId2"/>
    <p:sldId id="316" r:id="rId3"/>
    <p:sldId id="317" r:id="rId4"/>
    <p:sldId id="318" r:id="rId5"/>
    <p:sldId id="320" r:id="rId6"/>
    <p:sldId id="458" r:id="rId7"/>
    <p:sldId id="459" r:id="rId8"/>
    <p:sldId id="460" r:id="rId9"/>
    <p:sldId id="444" r:id="rId10"/>
    <p:sldId id="447" r:id="rId11"/>
    <p:sldId id="449" r:id="rId12"/>
    <p:sldId id="448" r:id="rId13"/>
    <p:sldId id="321" r:id="rId14"/>
    <p:sldId id="322" r:id="rId15"/>
    <p:sldId id="323" r:id="rId16"/>
    <p:sldId id="324" r:id="rId17"/>
    <p:sldId id="325" r:id="rId18"/>
    <p:sldId id="326" r:id="rId19"/>
    <p:sldId id="327" r:id="rId20"/>
    <p:sldId id="469" r:id="rId21"/>
    <p:sldId id="470" r:id="rId22"/>
    <p:sldId id="471" r:id="rId23"/>
    <p:sldId id="472" r:id="rId24"/>
    <p:sldId id="473" r:id="rId25"/>
    <p:sldId id="474" r:id="rId26"/>
    <p:sldId id="475" r:id="rId27"/>
    <p:sldId id="476" r:id="rId28"/>
    <p:sldId id="477" r:id="rId29"/>
    <p:sldId id="478" r:id="rId30"/>
    <p:sldId id="479" r:id="rId31"/>
    <p:sldId id="480" r:id="rId32"/>
    <p:sldId id="481" r:id="rId33"/>
    <p:sldId id="482" r:id="rId34"/>
    <p:sldId id="483" r:id="rId35"/>
    <p:sldId id="484" r:id="rId36"/>
    <p:sldId id="485" r:id="rId37"/>
    <p:sldId id="486" r:id="rId38"/>
    <p:sldId id="487" r:id="rId39"/>
    <p:sldId id="488" r:id="rId40"/>
    <p:sldId id="489" r:id="rId41"/>
    <p:sldId id="490" r:id="rId42"/>
    <p:sldId id="491" r:id="rId43"/>
    <p:sldId id="468" r:id="rId44"/>
    <p:sldId id="493" r:id="rId45"/>
    <p:sldId id="494" r:id="rId46"/>
    <p:sldId id="495" r:id="rId47"/>
    <p:sldId id="497" r:id="rId48"/>
    <p:sldId id="498" r:id="rId49"/>
    <p:sldId id="499" r:id="rId50"/>
    <p:sldId id="500" r:id="rId51"/>
    <p:sldId id="501" r:id="rId52"/>
    <p:sldId id="496" r:id="rId53"/>
    <p:sldId id="502" r:id="rId54"/>
    <p:sldId id="503" r:id="rId55"/>
    <p:sldId id="504" r:id="rId56"/>
    <p:sldId id="505" r:id="rId57"/>
    <p:sldId id="506" r:id="rId58"/>
    <p:sldId id="507" r:id="rId59"/>
    <p:sldId id="508" r:id="rId60"/>
    <p:sldId id="509" r:id="rId61"/>
    <p:sldId id="510" r:id="rId62"/>
    <p:sldId id="511" r:id="rId63"/>
    <p:sldId id="516" r:id="rId64"/>
    <p:sldId id="518" r:id="rId65"/>
    <p:sldId id="519" r:id="rId66"/>
    <p:sldId id="520" r:id="rId67"/>
    <p:sldId id="521" r:id="rId68"/>
    <p:sldId id="522" r:id="rId69"/>
    <p:sldId id="523" r:id="rId70"/>
    <p:sldId id="524" r:id="rId71"/>
    <p:sldId id="525" r:id="rId72"/>
    <p:sldId id="526" r:id="rId73"/>
    <p:sldId id="527" r:id="rId74"/>
    <p:sldId id="528" r:id="rId75"/>
    <p:sldId id="532" r:id="rId76"/>
    <p:sldId id="533" r:id="rId77"/>
    <p:sldId id="534" r:id="rId78"/>
    <p:sldId id="535" r:id="rId79"/>
    <p:sldId id="529" r:id="rId80"/>
    <p:sldId id="530" r:id="rId81"/>
    <p:sldId id="531" r:id="rId82"/>
    <p:sldId id="492" r:id="rId83"/>
    <p:sldId id="328" r:id="rId84"/>
    <p:sldId id="329" r:id="rId85"/>
    <p:sldId id="330" r:id="rId86"/>
    <p:sldId id="331" r:id="rId87"/>
    <p:sldId id="332" r:id="rId88"/>
    <p:sldId id="333" r:id="rId89"/>
    <p:sldId id="335" r:id="rId90"/>
    <p:sldId id="462" r:id="rId91"/>
    <p:sldId id="463" r:id="rId92"/>
    <p:sldId id="461" r:id="rId93"/>
    <p:sldId id="464" r:id="rId94"/>
    <p:sldId id="466" r:id="rId95"/>
    <p:sldId id="467" r:id="rId96"/>
    <p:sldId id="465" r:id="rId97"/>
    <p:sldId id="453" r:id="rId98"/>
    <p:sldId id="336" r:id="rId99"/>
    <p:sldId id="337" r:id="rId100"/>
    <p:sldId id="457" r:id="rId101"/>
    <p:sldId id="341" r:id="rId102"/>
    <p:sldId id="342" r:id="rId103"/>
    <p:sldId id="343" r:id="rId104"/>
    <p:sldId id="344" r:id="rId105"/>
    <p:sldId id="345" r:id="rId106"/>
    <p:sldId id="454" r:id="rId107"/>
    <p:sldId id="455" r:id="rId108"/>
    <p:sldId id="346" r:id="rId109"/>
    <p:sldId id="446" r:id="rId110"/>
    <p:sldId id="350" r:id="rId111"/>
    <p:sldId id="536" r:id="rId112"/>
    <p:sldId id="537" r:id="rId113"/>
    <p:sldId id="538" r:id="rId114"/>
    <p:sldId id="539" r:id="rId115"/>
    <p:sldId id="540" r:id="rId116"/>
    <p:sldId id="541" r:id="rId117"/>
    <p:sldId id="542" r:id="rId118"/>
    <p:sldId id="543" r:id="rId119"/>
    <p:sldId id="355" r:id="rId120"/>
    <p:sldId id="356" r:id="rId121"/>
    <p:sldId id="357" r:id="rId122"/>
    <p:sldId id="358" r:id="rId123"/>
    <p:sldId id="359" r:id="rId124"/>
    <p:sldId id="360" r:id="rId125"/>
    <p:sldId id="361" r:id="rId126"/>
    <p:sldId id="363" r:id="rId127"/>
    <p:sldId id="364" r:id="rId128"/>
    <p:sldId id="367" r:id="rId129"/>
    <p:sldId id="368" r:id="rId130"/>
    <p:sldId id="450" r:id="rId131"/>
    <p:sldId id="376" r:id="rId132"/>
    <p:sldId id="428" r:id="rId133"/>
    <p:sldId id="429" r:id="rId134"/>
    <p:sldId id="430" r:id="rId135"/>
    <p:sldId id="431" r:id="rId136"/>
    <p:sldId id="432" r:id="rId137"/>
    <p:sldId id="433" r:id="rId138"/>
    <p:sldId id="434" r:id="rId139"/>
    <p:sldId id="435" r:id="rId140"/>
    <p:sldId id="436" r:id="rId141"/>
    <p:sldId id="437" r:id="rId142"/>
    <p:sldId id="438" r:id="rId143"/>
    <p:sldId id="439" r:id="rId144"/>
    <p:sldId id="440" r:id="rId145"/>
    <p:sldId id="443" r:id="rId146"/>
    <p:sldId id="441" r:id="rId147"/>
    <p:sldId id="378" r:id="rId148"/>
    <p:sldId id="379" r:id="rId149"/>
    <p:sldId id="427" r:id="rId150"/>
    <p:sldId id="442" r:id="rId151"/>
    <p:sldId id="382" r:id="rId152"/>
    <p:sldId id="385" r:id="rId153"/>
    <p:sldId id="386" r:id="rId154"/>
    <p:sldId id="387" r:id="rId155"/>
    <p:sldId id="388" r:id="rId156"/>
    <p:sldId id="389" r:id="rId157"/>
    <p:sldId id="390" r:id="rId158"/>
    <p:sldId id="391" r:id="rId159"/>
    <p:sldId id="393" r:id="rId160"/>
    <p:sldId id="408" r:id="rId161"/>
    <p:sldId id="409" r:id="rId162"/>
    <p:sldId id="420" r:id="rId163"/>
    <p:sldId id="421" r:id="rId164"/>
    <p:sldId id="422" r:id="rId165"/>
    <p:sldId id="424" r:id="rId166"/>
  </p:sldIdLst>
  <p:sldSz cx="9144000" cy="6858000" type="screen4x3"/>
  <p:notesSz cx="6797675" cy="9926638"/>
  <p:defaultTextStyle>
    <a:defPPr>
      <a:defRPr lang="es-CO"/>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33CC33"/>
    <a:srgbClr val="4F33F7"/>
    <a:srgbClr val="642FFB"/>
    <a:srgbClr val="CC0000"/>
    <a:srgbClr val="582B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49" autoAdjust="0"/>
    <p:restoredTop sz="94660"/>
  </p:normalViewPr>
  <p:slideViewPr>
    <p:cSldViewPr>
      <p:cViewPr varScale="1">
        <p:scale>
          <a:sx n="91" d="100"/>
          <a:sy n="91" d="100"/>
        </p:scale>
        <p:origin x="78" y="35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375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034216-F2EE-4C94-B31B-96BD4FD23BD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CO"/>
        </a:p>
      </dgm:t>
    </dgm:pt>
    <dgm:pt modelId="{1E98B9CC-AD27-4CF4-B8D6-3F7AE8AC4DD2}">
      <dgm:prSet phldrT="[Texto]"/>
      <dgm:spPr/>
      <dgm:t>
        <a:bodyPr/>
        <a:lstStyle/>
        <a:p>
          <a:r>
            <a:rPr lang="es-CO" dirty="0" smtClean="0">
              <a:solidFill>
                <a:schemeClr val="tx1"/>
              </a:solidFill>
            </a:rPr>
            <a:t>Auditorías de  los Sistemas de Gestión</a:t>
          </a:r>
          <a:endParaRPr lang="es-CO" dirty="0">
            <a:solidFill>
              <a:schemeClr val="tx1"/>
            </a:solidFill>
          </a:endParaRPr>
        </a:p>
      </dgm:t>
    </dgm:pt>
    <dgm:pt modelId="{880937C6-574F-44C8-89A6-869E26299867}" type="parTrans" cxnId="{E204FB7F-A262-4D31-A6F6-82A7CFA1B936}">
      <dgm:prSet/>
      <dgm:spPr/>
      <dgm:t>
        <a:bodyPr/>
        <a:lstStyle/>
        <a:p>
          <a:endParaRPr lang="es-CO"/>
        </a:p>
      </dgm:t>
    </dgm:pt>
    <dgm:pt modelId="{C95FDF9B-35DB-464A-A1C9-F9AD79E53ADB}" type="sibTrans" cxnId="{E204FB7F-A262-4D31-A6F6-82A7CFA1B936}">
      <dgm:prSet/>
      <dgm:spPr/>
      <dgm:t>
        <a:bodyPr/>
        <a:lstStyle/>
        <a:p>
          <a:endParaRPr lang="es-CO"/>
        </a:p>
      </dgm:t>
    </dgm:pt>
    <dgm:pt modelId="{7A7C5240-9EA5-40DD-9023-8B2209726CA9}">
      <dgm:prSet phldrT="[Texto]"/>
      <dgm:spPr/>
      <dgm:t>
        <a:bodyPr/>
        <a:lstStyle/>
        <a:p>
          <a:r>
            <a:rPr lang="es-CO" dirty="0" smtClean="0">
              <a:solidFill>
                <a:schemeClr val="bg1"/>
              </a:solidFill>
            </a:rPr>
            <a:t>Calidad</a:t>
          </a:r>
          <a:endParaRPr lang="es-CO" dirty="0">
            <a:solidFill>
              <a:schemeClr val="bg1"/>
            </a:solidFill>
          </a:endParaRPr>
        </a:p>
      </dgm:t>
    </dgm:pt>
    <dgm:pt modelId="{E1A52AEC-297C-4716-8B17-3B9604A8D886}" type="parTrans" cxnId="{6D9F4363-6D2C-4BD3-A13D-6D413A0584D7}">
      <dgm:prSet/>
      <dgm:spPr/>
      <dgm:t>
        <a:bodyPr/>
        <a:lstStyle/>
        <a:p>
          <a:endParaRPr lang="es-CO"/>
        </a:p>
      </dgm:t>
    </dgm:pt>
    <dgm:pt modelId="{C3B0A8F3-229B-4B0A-A32F-613DC3EE11D8}" type="sibTrans" cxnId="{6D9F4363-6D2C-4BD3-A13D-6D413A0584D7}">
      <dgm:prSet/>
      <dgm:spPr/>
      <dgm:t>
        <a:bodyPr/>
        <a:lstStyle/>
        <a:p>
          <a:endParaRPr lang="es-CO"/>
        </a:p>
      </dgm:t>
    </dgm:pt>
    <dgm:pt modelId="{D0690CE8-5BAA-4E6E-9551-79299BE20D37}">
      <dgm:prSet phldrT="[Texto]"/>
      <dgm:spPr/>
      <dgm:t>
        <a:bodyPr/>
        <a:lstStyle/>
        <a:p>
          <a:r>
            <a:rPr lang="es-CO" dirty="0" smtClean="0">
              <a:solidFill>
                <a:srgbClr val="33CC33"/>
              </a:solidFill>
            </a:rPr>
            <a:t>Ambiental</a:t>
          </a:r>
          <a:endParaRPr lang="es-CO" dirty="0">
            <a:solidFill>
              <a:srgbClr val="33CC33"/>
            </a:solidFill>
          </a:endParaRPr>
        </a:p>
      </dgm:t>
    </dgm:pt>
    <dgm:pt modelId="{392C14DF-ECC3-4AFB-A803-172EBB9803A1}" type="parTrans" cxnId="{4254D7BF-774E-4154-8E98-70BEBD3C007C}">
      <dgm:prSet/>
      <dgm:spPr/>
      <dgm:t>
        <a:bodyPr/>
        <a:lstStyle/>
        <a:p>
          <a:endParaRPr lang="es-CO"/>
        </a:p>
      </dgm:t>
    </dgm:pt>
    <dgm:pt modelId="{57AA6EAF-C9F7-48FB-87E7-8A19113C93AE}" type="sibTrans" cxnId="{4254D7BF-774E-4154-8E98-70BEBD3C007C}">
      <dgm:prSet/>
      <dgm:spPr/>
      <dgm:t>
        <a:bodyPr/>
        <a:lstStyle/>
        <a:p>
          <a:endParaRPr lang="es-CO"/>
        </a:p>
      </dgm:t>
    </dgm:pt>
    <dgm:pt modelId="{868C8BB9-C830-4F1C-9AA5-BCC4254D8B60}">
      <dgm:prSet phldrT="[Texto]"/>
      <dgm:spPr/>
      <dgm:t>
        <a:bodyPr/>
        <a:lstStyle/>
        <a:p>
          <a:r>
            <a:rPr lang="es-CO" dirty="0" smtClean="0">
              <a:solidFill>
                <a:srgbClr val="CC00CC"/>
              </a:solidFill>
            </a:rPr>
            <a:t>Seguridad de la Información</a:t>
          </a:r>
          <a:endParaRPr lang="es-CO" dirty="0">
            <a:solidFill>
              <a:srgbClr val="CC00CC"/>
            </a:solidFill>
          </a:endParaRPr>
        </a:p>
      </dgm:t>
    </dgm:pt>
    <dgm:pt modelId="{A4BE4E86-AD9C-4641-9DAE-03FF75E2C63D}" type="parTrans" cxnId="{0CAB562C-A142-47A6-9B10-31AB030486A3}">
      <dgm:prSet/>
      <dgm:spPr/>
      <dgm:t>
        <a:bodyPr/>
        <a:lstStyle/>
        <a:p>
          <a:endParaRPr lang="es-CO"/>
        </a:p>
      </dgm:t>
    </dgm:pt>
    <dgm:pt modelId="{91C69032-8A01-44D4-859A-FDF36046208B}" type="sibTrans" cxnId="{0CAB562C-A142-47A6-9B10-31AB030486A3}">
      <dgm:prSet/>
      <dgm:spPr/>
      <dgm:t>
        <a:bodyPr/>
        <a:lstStyle/>
        <a:p>
          <a:endParaRPr lang="es-CO"/>
        </a:p>
      </dgm:t>
    </dgm:pt>
    <dgm:pt modelId="{8C44A94D-2936-4744-A86A-EB1AB42E230E}">
      <dgm:prSet phldrT="[Texto]"/>
      <dgm:spPr/>
      <dgm:t>
        <a:bodyPr/>
        <a:lstStyle/>
        <a:p>
          <a:r>
            <a:rPr lang="es-CO" dirty="0" smtClean="0">
              <a:solidFill>
                <a:schemeClr val="accent6">
                  <a:lumMod val="75000"/>
                </a:schemeClr>
              </a:solidFill>
            </a:rPr>
            <a:t>Seguridad y Salud Ocupacional</a:t>
          </a:r>
          <a:endParaRPr lang="es-CO" dirty="0">
            <a:solidFill>
              <a:schemeClr val="accent6">
                <a:lumMod val="75000"/>
              </a:schemeClr>
            </a:solidFill>
          </a:endParaRPr>
        </a:p>
      </dgm:t>
    </dgm:pt>
    <dgm:pt modelId="{9DD22BE7-F9DD-4833-B36F-012BF67A3E3E}" type="parTrans" cxnId="{650B22BA-78B2-4F83-97D6-C266D194BD41}">
      <dgm:prSet/>
      <dgm:spPr/>
      <dgm:t>
        <a:bodyPr/>
        <a:lstStyle/>
        <a:p>
          <a:endParaRPr lang="es-CO"/>
        </a:p>
      </dgm:t>
    </dgm:pt>
    <dgm:pt modelId="{07A12B78-6288-4B02-B719-2577DD966291}" type="sibTrans" cxnId="{650B22BA-78B2-4F83-97D6-C266D194BD41}">
      <dgm:prSet/>
      <dgm:spPr/>
      <dgm:t>
        <a:bodyPr/>
        <a:lstStyle/>
        <a:p>
          <a:endParaRPr lang="es-CO"/>
        </a:p>
      </dgm:t>
    </dgm:pt>
    <dgm:pt modelId="{C654026F-4B58-440C-85D1-17E5C3751486}" type="pres">
      <dgm:prSet presAssocID="{F1034216-F2EE-4C94-B31B-96BD4FD23BDB}" presName="cycle" presStyleCnt="0">
        <dgm:presLayoutVars>
          <dgm:chMax val="1"/>
          <dgm:dir/>
          <dgm:animLvl val="ctr"/>
          <dgm:resizeHandles val="exact"/>
        </dgm:presLayoutVars>
      </dgm:prSet>
      <dgm:spPr/>
      <dgm:t>
        <a:bodyPr/>
        <a:lstStyle/>
        <a:p>
          <a:endParaRPr lang="es-CO"/>
        </a:p>
      </dgm:t>
    </dgm:pt>
    <dgm:pt modelId="{91B747B5-F7D4-4237-9277-7C8340828EF7}" type="pres">
      <dgm:prSet presAssocID="{1E98B9CC-AD27-4CF4-B8D6-3F7AE8AC4DD2}" presName="centerShape" presStyleLbl="node0" presStyleIdx="0" presStyleCnt="1" custLinFactNeighborY="841"/>
      <dgm:spPr/>
      <dgm:t>
        <a:bodyPr/>
        <a:lstStyle/>
        <a:p>
          <a:endParaRPr lang="es-CO"/>
        </a:p>
      </dgm:t>
    </dgm:pt>
    <dgm:pt modelId="{03B50B1E-2008-4E39-8D7F-6750D210860D}" type="pres">
      <dgm:prSet presAssocID="{E1A52AEC-297C-4716-8B17-3B9604A8D886}" presName="parTrans" presStyleLbl="bgSibTrans2D1" presStyleIdx="0" presStyleCnt="4"/>
      <dgm:spPr/>
      <dgm:t>
        <a:bodyPr/>
        <a:lstStyle/>
        <a:p>
          <a:endParaRPr lang="es-CO"/>
        </a:p>
      </dgm:t>
    </dgm:pt>
    <dgm:pt modelId="{C17AAC30-0DE2-4E35-87DE-35885BED923C}" type="pres">
      <dgm:prSet presAssocID="{7A7C5240-9EA5-40DD-9023-8B2209726CA9}" presName="node" presStyleLbl="node1" presStyleIdx="0" presStyleCnt="4">
        <dgm:presLayoutVars>
          <dgm:bulletEnabled val="1"/>
        </dgm:presLayoutVars>
      </dgm:prSet>
      <dgm:spPr/>
      <dgm:t>
        <a:bodyPr/>
        <a:lstStyle/>
        <a:p>
          <a:endParaRPr lang="es-CO"/>
        </a:p>
      </dgm:t>
    </dgm:pt>
    <dgm:pt modelId="{37264133-37E9-497C-879C-20A98CB177D8}" type="pres">
      <dgm:prSet presAssocID="{9DD22BE7-F9DD-4833-B36F-012BF67A3E3E}" presName="parTrans" presStyleLbl="bgSibTrans2D1" presStyleIdx="1" presStyleCnt="4"/>
      <dgm:spPr/>
      <dgm:t>
        <a:bodyPr/>
        <a:lstStyle/>
        <a:p>
          <a:endParaRPr lang="es-CO"/>
        </a:p>
      </dgm:t>
    </dgm:pt>
    <dgm:pt modelId="{90F465EA-7D0E-49C1-926A-5152656F638E}" type="pres">
      <dgm:prSet presAssocID="{8C44A94D-2936-4744-A86A-EB1AB42E230E}" presName="node" presStyleLbl="node1" presStyleIdx="1" presStyleCnt="4">
        <dgm:presLayoutVars>
          <dgm:bulletEnabled val="1"/>
        </dgm:presLayoutVars>
      </dgm:prSet>
      <dgm:spPr/>
      <dgm:t>
        <a:bodyPr/>
        <a:lstStyle/>
        <a:p>
          <a:endParaRPr lang="es-CO"/>
        </a:p>
      </dgm:t>
    </dgm:pt>
    <dgm:pt modelId="{C4AA91A0-05FD-40AC-A3AB-05199F329B68}" type="pres">
      <dgm:prSet presAssocID="{392C14DF-ECC3-4AFB-A803-172EBB9803A1}" presName="parTrans" presStyleLbl="bgSibTrans2D1" presStyleIdx="2" presStyleCnt="4"/>
      <dgm:spPr/>
      <dgm:t>
        <a:bodyPr/>
        <a:lstStyle/>
        <a:p>
          <a:endParaRPr lang="es-CO"/>
        </a:p>
      </dgm:t>
    </dgm:pt>
    <dgm:pt modelId="{3ECD7AE0-3E00-477E-A5B3-7EA3BC794568}" type="pres">
      <dgm:prSet presAssocID="{D0690CE8-5BAA-4E6E-9551-79299BE20D37}" presName="node" presStyleLbl="node1" presStyleIdx="2" presStyleCnt="4">
        <dgm:presLayoutVars>
          <dgm:bulletEnabled val="1"/>
        </dgm:presLayoutVars>
      </dgm:prSet>
      <dgm:spPr/>
      <dgm:t>
        <a:bodyPr/>
        <a:lstStyle/>
        <a:p>
          <a:endParaRPr lang="es-CO"/>
        </a:p>
      </dgm:t>
    </dgm:pt>
    <dgm:pt modelId="{C9D5D842-D5C5-46B0-8CFE-24C53DA5A0F5}" type="pres">
      <dgm:prSet presAssocID="{A4BE4E86-AD9C-4641-9DAE-03FF75E2C63D}" presName="parTrans" presStyleLbl="bgSibTrans2D1" presStyleIdx="3" presStyleCnt="4"/>
      <dgm:spPr/>
      <dgm:t>
        <a:bodyPr/>
        <a:lstStyle/>
        <a:p>
          <a:endParaRPr lang="es-CO"/>
        </a:p>
      </dgm:t>
    </dgm:pt>
    <dgm:pt modelId="{2DDF2C67-00E4-4C9C-AA50-6C30697D5E59}" type="pres">
      <dgm:prSet presAssocID="{868C8BB9-C830-4F1C-9AA5-BCC4254D8B60}" presName="node" presStyleLbl="node1" presStyleIdx="3" presStyleCnt="4" custRadScaleRad="99891" custRadScaleInc="710">
        <dgm:presLayoutVars>
          <dgm:bulletEnabled val="1"/>
        </dgm:presLayoutVars>
      </dgm:prSet>
      <dgm:spPr/>
      <dgm:t>
        <a:bodyPr/>
        <a:lstStyle/>
        <a:p>
          <a:endParaRPr lang="es-CO"/>
        </a:p>
      </dgm:t>
    </dgm:pt>
  </dgm:ptLst>
  <dgm:cxnLst>
    <dgm:cxn modelId="{539A6CB7-948A-486E-979A-DCBA8B6D7BB5}" type="presOf" srcId="{A4BE4E86-AD9C-4641-9DAE-03FF75E2C63D}" destId="{C9D5D842-D5C5-46B0-8CFE-24C53DA5A0F5}" srcOrd="0" destOrd="0" presId="urn:microsoft.com/office/officeart/2005/8/layout/radial4"/>
    <dgm:cxn modelId="{7D44D932-20C3-40E8-A92A-19B6322485C6}" type="presOf" srcId="{868C8BB9-C830-4F1C-9AA5-BCC4254D8B60}" destId="{2DDF2C67-00E4-4C9C-AA50-6C30697D5E59}" srcOrd="0" destOrd="0" presId="urn:microsoft.com/office/officeart/2005/8/layout/radial4"/>
    <dgm:cxn modelId="{A410A5A5-4BEF-4FD3-9F36-80296919AE28}" type="presOf" srcId="{9DD22BE7-F9DD-4833-B36F-012BF67A3E3E}" destId="{37264133-37E9-497C-879C-20A98CB177D8}" srcOrd="0" destOrd="0" presId="urn:microsoft.com/office/officeart/2005/8/layout/radial4"/>
    <dgm:cxn modelId="{06ECD1DA-1BAC-433D-8B8E-5709065CBD89}" type="presOf" srcId="{8C44A94D-2936-4744-A86A-EB1AB42E230E}" destId="{90F465EA-7D0E-49C1-926A-5152656F638E}" srcOrd="0" destOrd="0" presId="urn:microsoft.com/office/officeart/2005/8/layout/radial4"/>
    <dgm:cxn modelId="{8165661F-13ED-44B5-A9DA-F001D7BD3344}" type="presOf" srcId="{7A7C5240-9EA5-40DD-9023-8B2209726CA9}" destId="{C17AAC30-0DE2-4E35-87DE-35885BED923C}" srcOrd="0" destOrd="0" presId="urn:microsoft.com/office/officeart/2005/8/layout/radial4"/>
    <dgm:cxn modelId="{E204FB7F-A262-4D31-A6F6-82A7CFA1B936}" srcId="{F1034216-F2EE-4C94-B31B-96BD4FD23BDB}" destId="{1E98B9CC-AD27-4CF4-B8D6-3F7AE8AC4DD2}" srcOrd="0" destOrd="0" parTransId="{880937C6-574F-44C8-89A6-869E26299867}" sibTransId="{C95FDF9B-35DB-464A-A1C9-F9AD79E53ADB}"/>
    <dgm:cxn modelId="{6D9F4363-6D2C-4BD3-A13D-6D413A0584D7}" srcId="{1E98B9CC-AD27-4CF4-B8D6-3F7AE8AC4DD2}" destId="{7A7C5240-9EA5-40DD-9023-8B2209726CA9}" srcOrd="0" destOrd="0" parTransId="{E1A52AEC-297C-4716-8B17-3B9604A8D886}" sibTransId="{C3B0A8F3-229B-4B0A-A32F-613DC3EE11D8}"/>
    <dgm:cxn modelId="{0CAB562C-A142-47A6-9B10-31AB030486A3}" srcId="{1E98B9CC-AD27-4CF4-B8D6-3F7AE8AC4DD2}" destId="{868C8BB9-C830-4F1C-9AA5-BCC4254D8B60}" srcOrd="3" destOrd="0" parTransId="{A4BE4E86-AD9C-4641-9DAE-03FF75E2C63D}" sibTransId="{91C69032-8A01-44D4-859A-FDF36046208B}"/>
    <dgm:cxn modelId="{21DD32F3-7DAE-4CFE-9DA2-FF903328D819}" type="presOf" srcId="{E1A52AEC-297C-4716-8B17-3B9604A8D886}" destId="{03B50B1E-2008-4E39-8D7F-6750D210860D}" srcOrd="0" destOrd="0" presId="urn:microsoft.com/office/officeart/2005/8/layout/radial4"/>
    <dgm:cxn modelId="{0ACA27C9-13F9-45EC-9D95-4ABD2BD85CCD}" type="presOf" srcId="{392C14DF-ECC3-4AFB-A803-172EBB9803A1}" destId="{C4AA91A0-05FD-40AC-A3AB-05199F329B68}" srcOrd="0" destOrd="0" presId="urn:microsoft.com/office/officeart/2005/8/layout/radial4"/>
    <dgm:cxn modelId="{A06EB578-1671-46FE-8EC2-2283B5F2721F}" type="presOf" srcId="{D0690CE8-5BAA-4E6E-9551-79299BE20D37}" destId="{3ECD7AE0-3E00-477E-A5B3-7EA3BC794568}" srcOrd="0" destOrd="0" presId="urn:microsoft.com/office/officeart/2005/8/layout/radial4"/>
    <dgm:cxn modelId="{D6F1EB32-81CD-45AC-A6BC-ABD19E1F2564}" type="presOf" srcId="{F1034216-F2EE-4C94-B31B-96BD4FD23BDB}" destId="{C654026F-4B58-440C-85D1-17E5C3751486}" srcOrd="0" destOrd="0" presId="urn:microsoft.com/office/officeart/2005/8/layout/radial4"/>
    <dgm:cxn modelId="{D41BF609-4BBA-4E6C-8916-02872D3E3E56}" type="presOf" srcId="{1E98B9CC-AD27-4CF4-B8D6-3F7AE8AC4DD2}" destId="{91B747B5-F7D4-4237-9277-7C8340828EF7}" srcOrd="0" destOrd="0" presId="urn:microsoft.com/office/officeart/2005/8/layout/radial4"/>
    <dgm:cxn modelId="{4254D7BF-774E-4154-8E98-70BEBD3C007C}" srcId="{1E98B9CC-AD27-4CF4-B8D6-3F7AE8AC4DD2}" destId="{D0690CE8-5BAA-4E6E-9551-79299BE20D37}" srcOrd="2" destOrd="0" parTransId="{392C14DF-ECC3-4AFB-A803-172EBB9803A1}" sibTransId="{57AA6EAF-C9F7-48FB-87E7-8A19113C93AE}"/>
    <dgm:cxn modelId="{650B22BA-78B2-4F83-97D6-C266D194BD41}" srcId="{1E98B9CC-AD27-4CF4-B8D6-3F7AE8AC4DD2}" destId="{8C44A94D-2936-4744-A86A-EB1AB42E230E}" srcOrd="1" destOrd="0" parTransId="{9DD22BE7-F9DD-4833-B36F-012BF67A3E3E}" sibTransId="{07A12B78-6288-4B02-B719-2577DD966291}"/>
    <dgm:cxn modelId="{AC1F2F74-FDDB-4B7B-A0FC-E8CAF8B8AD88}" type="presParOf" srcId="{C654026F-4B58-440C-85D1-17E5C3751486}" destId="{91B747B5-F7D4-4237-9277-7C8340828EF7}" srcOrd="0" destOrd="0" presId="urn:microsoft.com/office/officeart/2005/8/layout/radial4"/>
    <dgm:cxn modelId="{4DA8F418-1203-4039-9AF0-B72CDCFE2112}" type="presParOf" srcId="{C654026F-4B58-440C-85D1-17E5C3751486}" destId="{03B50B1E-2008-4E39-8D7F-6750D210860D}" srcOrd="1" destOrd="0" presId="urn:microsoft.com/office/officeart/2005/8/layout/radial4"/>
    <dgm:cxn modelId="{21AAEFD6-497C-4E5E-8D74-FFEB3BAAAE75}" type="presParOf" srcId="{C654026F-4B58-440C-85D1-17E5C3751486}" destId="{C17AAC30-0DE2-4E35-87DE-35885BED923C}" srcOrd="2" destOrd="0" presId="urn:microsoft.com/office/officeart/2005/8/layout/radial4"/>
    <dgm:cxn modelId="{79C255C9-4389-4273-8151-2932C63F098D}" type="presParOf" srcId="{C654026F-4B58-440C-85D1-17E5C3751486}" destId="{37264133-37E9-497C-879C-20A98CB177D8}" srcOrd="3" destOrd="0" presId="urn:microsoft.com/office/officeart/2005/8/layout/radial4"/>
    <dgm:cxn modelId="{7942499C-3600-4040-9BBB-EE13E8732B92}" type="presParOf" srcId="{C654026F-4B58-440C-85D1-17E5C3751486}" destId="{90F465EA-7D0E-49C1-926A-5152656F638E}" srcOrd="4" destOrd="0" presId="urn:microsoft.com/office/officeart/2005/8/layout/radial4"/>
    <dgm:cxn modelId="{0C87F652-9C83-474D-AF0E-4C649BA40AD1}" type="presParOf" srcId="{C654026F-4B58-440C-85D1-17E5C3751486}" destId="{C4AA91A0-05FD-40AC-A3AB-05199F329B68}" srcOrd="5" destOrd="0" presId="urn:microsoft.com/office/officeart/2005/8/layout/radial4"/>
    <dgm:cxn modelId="{5B86559F-5E06-48AF-A95A-17DEA1E4A24D}" type="presParOf" srcId="{C654026F-4B58-440C-85D1-17E5C3751486}" destId="{3ECD7AE0-3E00-477E-A5B3-7EA3BC794568}" srcOrd="6" destOrd="0" presId="urn:microsoft.com/office/officeart/2005/8/layout/radial4"/>
    <dgm:cxn modelId="{21F869DB-805C-4DF0-A70A-3C0CBDA456E8}" type="presParOf" srcId="{C654026F-4B58-440C-85D1-17E5C3751486}" destId="{C9D5D842-D5C5-46B0-8CFE-24C53DA5A0F5}" srcOrd="7" destOrd="0" presId="urn:microsoft.com/office/officeart/2005/8/layout/radial4"/>
    <dgm:cxn modelId="{76699101-B15B-4863-ACB3-35FA5637DCA8}" type="presParOf" srcId="{C654026F-4B58-440C-85D1-17E5C3751486}" destId="{2DDF2C67-00E4-4C9C-AA50-6C30697D5E59}"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ED1751-B5C2-43C9-AEAC-5A53421CC666}" type="doc">
      <dgm:prSet loTypeId="urn:microsoft.com/office/officeart/2005/8/layout/pyramid4" loCatId="pyramid" qsTypeId="urn:microsoft.com/office/officeart/2005/8/quickstyle/simple1" qsCatId="simple" csTypeId="urn:microsoft.com/office/officeart/2005/8/colors/colorful5" csCatId="colorful" phldr="1"/>
      <dgm:spPr/>
      <dgm:t>
        <a:bodyPr/>
        <a:lstStyle/>
        <a:p>
          <a:endParaRPr lang="es-CO"/>
        </a:p>
      </dgm:t>
    </dgm:pt>
    <dgm:pt modelId="{72B8EAB7-8C8B-48B1-AC1B-DF5A80ED13E9}">
      <dgm:prSet phldrT="[Texto]"/>
      <dgm:spPr/>
      <dgm:t>
        <a:bodyPr/>
        <a:lstStyle/>
        <a:p>
          <a:r>
            <a:rPr lang="es-CO" dirty="0" smtClean="0">
              <a:solidFill>
                <a:schemeClr val="tx1"/>
              </a:solidFill>
            </a:rPr>
            <a:t>CONTRROL DE LA CALIDAD</a:t>
          </a:r>
          <a:endParaRPr lang="es-CO" dirty="0">
            <a:solidFill>
              <a:schemeClr val="tx1"/>
            </a:solidFill>
          </a:endParaRPr>
        </a:p>
      </dgm:t>
    </dgm:pt>
    <dgm:pt modelId="{95F68342-E1A8-4776-8573-ADF33E6E05C1}" type="parTrans" cxnId="{EC2CFFA4-99E8-4C12-9CA1-42E641BF697A}">
      <dgm:prSet/>
      <dgm:spPr/>
      <dgm:t>
        <a:bodyPr/>
        <a:lstStyle/>
        <a:p>
          <a:endParaRPr lang="es-CO"/>
        </a:p>
      </dgm:t>
    </dgm:pt>
    <dgm:pt modelId="{6B743CF9-3AC5-4DE2-A9C4-704E03EFEE47}" type="sibTrans" cxnId="{EC2CFFA4-99E8-4C12-9CA1-42E641BF697A}">
      <dgm:prSet/>
      <dgm:spPr/>
      <dgm:t>
        <a:bodyPr/>
        <a:lstStyle/>
        <a:p>
          <a:endParaRPr lang="es-CO"/>
        </a:p>
      </dgm:t>
    </dgm:pt>
    <dgm:pt modelId="{C5BAC73B-0E74-49B5-B80E-62B2D92E533A}">
      <dgm:prSet phldrT="[Texto]"/>
      <dgm:spPr/>
      <dgm:t>
        <a:bodyPr/>
        <a:lstStyle/>
        <a:p>
          <a:r>
            <a:rPr lang="es-CO" dirty="0" smtClean="0">
              <a:solidFill>
                <a:schemeClr val="tx1"/>
              </a:solidFill>
            </a:rPr>
            <a:t>MEJORAS EN LA CALIDAD</a:t>
          </a:r>
          <a:endParaRPr lang="es-CO" dirty="0">
            <a:solidFill>
              <a:schemeClr val="tx1"/>
            </a:solidFill>
          </a:endParaRPr>
        </a:p>
      </dgm:t>
    </dgm:pt>
    <dgm:pt modelId="{32B85548-428E-4D12-BC07-94F5890B794B}" type="parTrans" cxnId="{35CAC715-EEA0-4B23-9E21-C7F2B917A55A}">
      <dgm:prSet/>
      <dgm:spPr/>
      <dgm:t>
        <a:bodyPr/>
        <a:lstStyle/>
        <a:p>
          <a:endParaRPr lang="es-CO"/>
        </a:p>
      </dgm:t>
    </dgm:pt>
    <dgm:pt modelId="{7FE10577-4651-4B79-B9A6-78D55034930F}" type="sibTrans" cxnId="{35CAC715-EEA0-4B23-9E21-C7F2B917A55A}">
      <dgm:prSet/>
      <dgm:spPr/>
      <dgm:t>
        <a:bodyPr/>
        <a:lstStyle/>
        <a:p>
          <a:endParaRPr lang="es-CO"/>
        </a:p>
      </dgm:t>
    </dgm:pt>
    <dgm:pt modelId="{41AC21A0-B2DA-437E-8693-E59125805B82}">
      <dgm:prSet phldrT="[Texto]"/>
      <dgm:spPr/>
      <dgm:t>
        <a:bodyPr/>
        <a:lstStyle/>
        <a:p>
          <a:r>
            <a:rPr lang="es-CO" dirty="0" smtClean="0">
              <a:solidFill>
                <a:schemeClr val="tx1"/>
              </a:solidFill>
            </a:rPr>
            <a:t>PLANEAMIENTO DE LA CALIDAD</a:t>
          </a:r>
          <a:endParaRPr lang="es-CO" dirty="0">
            <a:solidFill>
              <a:schemeClr val="tx1"/>
            </a:solidFill>
          </a:endParaRPr>
        </a:p>
      </dgm:t>
    </dgm:pt>
    <dgm:pt modelId="{01C7DE37-6966-4C0A-9E87-CF9C8890A812}" type="parTrans" cxnId="{4DF852D2-DE7E-4B1C-A3E0-60299D4C3BBE}">
      <dgm:prSet/>
      <dgm:spPr/>
      <dgm:t>
        <a:bodyPr/>
        <a:lstStyle/>
        <a:p>
          <a:endParaRPr lang="es-CO"/>
        </a:p>
      </dgm:t>
    </dgm:pt>
    <dgm:pt modelId="{1281CA6D-78E6-428A-9231-F36C29A1C109}" type="sibTrans" cxnId="{4DF852D2-DE7E-4B1C-A3E0-60299D4C3BBE}">
      <dgm:prSet/>
      <dgm:spPr/>
      <dgm:t>
        <a:bodyPr/>
        <a:lstStyle/>
        <a:p>
          <a:endParaRPr lang="es-CO"/>
        </a:p>
      </dgm:t>
    </dgm:pt>
    <dgm:pt modelId="{2DE09251-CC2E-4B8F-B6A6-1399483C6DB0}">
      <dgm:prSet phldrT="[Texto]"/>
      <dgm:spPr/>
      <dgm:t>
        <a:bodyPr/>
        <a:lstStyle/>
        <a:p>
          <a:r>
            <a:rPr lang="es-CO" dirty="0" smtClean="0">
              <a:solidFill>
                <a:schemeClr val="tx1"/>
              </a:solidFill>
            </a:rPr>
            <a:t>ASEGURAMIENTO DE LA CALIDAD</a:t>
          </a:r>
          <a:endParaRPr lang="es-CO" dirty="0">
            <a:solidFill>
              <a:schemeClr val="tx1"/>
            </a:solidFill>
          </a:endParaRPr>
        </a:p>
      </dgm:t>
    </dgm:pt>
    <dgm:pt modelId="{61D6BD64-2154-421A-8EFA-75CABF3DAF31}" type="parTrans" cxnId="{B0AAECB7-550D-456F-9BD3-49923AA95F0B}">
      <dgm:prSet/>
      <dgm:spPr/>
      <dgm:t>
        <a:bodyPr/>
        <a:lstStyle/>
        <a:p>
          <a:endParaRPr lang="es-CO"/>
        </a:p>
      </dgm:t>
    </dgm:pt>
    <dgm:pt modelId="{E0137705-52E0-48DB-8420-81426A7C1559}" type="sibTrans" cxnId="{B0AAECB7-550D-456F-9BD3-49923AA95F0B}">
      <dgm:prSet/>
      <dgm:spPr/>
      <dgm:t>
        <a:bodyPr/>
        <a:lstStyle/>
        <a:p>
          <a:endParaRPr lang="es-CO"/>
        </a:p>
      </dgm:t>
    </dgm:pt>
    <dgm:pt modelId="{CF1B0767-7D57-4E65-B6CB-A5C878C51F9B}" type="pres">
      <dgm:prSet presAssocID="{ECED1751-B5C2-43C9-AEAC-5A53421CC666}" presName="compositeShape" presStyleCnt="0">
        <dgm:presLayoutVars>
          <dgm:chMax val="9"/>
          <dgm:dir/>
          <dgm:resizeHandles val="exact"/>
        </dgm:presLayoutVars>
      </dgm:prSet>
      <dgm:spPr/>
      <dgm:t>
        <a:bodyPr/>
        <a:lstStyle/>
        <a:p>
          <a:endParaRPr lang="es-CO"/>
        </a:p>
      </dgm:t>
    </dgm:pt>
    <dgm:pt modelId="{69C45E42-92B9-4379-9928-C4153003737F}" type="pres">
      <dgm:prSet presAssocID="{ECED1751-B5C2-43C9-AEAC-5A53421CC666}" presName="triangle1" presStyleLbl="node1" presStyleIdx="0" presStyleCnt="4">
        <dgm:presLayoutVars>
          <dgm:bulletEnabled val="1"/>
        </dgm:presLayoutVars>
      </dgm:prSet>
      <dgm:spPr/>
      <dgm:t>
        <a:bodyPr/>
        <a:lstStyle/>
        <a:p>
          <a:endParaRPr lang="es-CO"/>
        </a:p>
      </dgm:t>
    </dgm:pt>
    <dgm:pt modelId="{1701A81A-62D2-42D8-9A8D-F179BF2CAB7D}" type="pres">
      <dgm:prSet presAssocID="{ECED1751-B5C2-43C9-AEAC-5A53421CC666}" presName="triangle2" presStyleLbl="node1" presStyleIdx="1" presStyleCnt="4">
        <dgm:presLayoutVars>
          <dgm:bulletEnabled val="1"/>
        </dgm:presLayoutVars>
      </dgm:prSet>
      <dgm:spPr/>
      <dgm:t>
        <a:bodyPr/>
        <a:lstStyle/>
        <a:p>
          <a:endParaRPr lang="es-CO"/>
        </a:p>
      </dgm:t>
    </dgm:pt>
    <dgm:pt modelId="{881D16A0-5CF3-4828-A82D-B217B2600E13}" type="pres">
      <dgm:prSet presAssocID="{ECED1751-B5C2-43C9-AEAC-5A53421CC666}" presName="triangle3" presStyleLbl="node1" presStyleIdx="2" presStyleCnt="4">
        <dgm:presLayoutVars>
          <dgm:bulletEnabled val="1"/>
        </dgm:presLayoutVars>
      </dgm:prSet>
      <dgm:spPr/>
      <dgm:t>
        <a:bodyPr/>
        <a:lstStyle/>
        <a:p>
          <a:endParaRPr lang="es-CO"/>
        </a:p>
      </dgm:t>
    </dgm:pt>
    <dgm:pt modelId="{449761D8-5D8A-4C32-819E-E2E30EFB9540}" type="pres">
      <dgm:prSet presAssocID="{ECED1751-B5C2-43C9-AEAC-5A53421CC666}" presName="triangle4" presStyleLbl="node1" presStyleIdx="3" presStyleCnt="4">
        <dgm:presLayoutVars>
          <dgm:bulletEnabled val="1"/>
        </dgm:presLayoutVars>
      </dgm:prSet>
      <dgm:spPr/>
      <dgm:t>
        <a:bodyPr/>
        <a:lstStyle/>
        <a:p>
          <a:endParaRPr lang="es-CO"/>
        </a:p>
      </dgm:t>
    </dgm:pt>
  </dgm:ptLst>
  <dgm:cxnLst>
    <dgm:cxn modelId="{4DF852D2-DE7E-4B1C-A3E0-60299D4C3BBE}" srcId="{ECED1751-B5C2-43C9-AEAC-5A53421CC666}" destId="{41AC21A0-B2DA-437E-8693-E59125805B82}" srcOrd="2" destOrd="0" parTransId="{01C7DE37-6966-4C0A-9E87-CF9C8890A812}" sibTransId="{1281CA6D-78E6-428A-9231-F36C29A1C109}"/>
    <dgm:cxn modelId="{5071DDA0-AF5F-4042-801E-EF0F98E5809D}" type="presOf" srcId="{2DE09251-CC2E-4B8F-B6A6-1399483C6DB0}" destId="{449761D8-5D8A-4C32-819E-E2E30EFB9540}" srcOrd="0" destOrd="0" presId="urn:microsoft.com/office/officeart/2005/8/layout/pyramid4"/>
    <dgm:cxn modelId="{485A6354-C5EE-4FF9-A78A-45C15767FC9E}" type="presOf" srcId="{ECED1751-B5C2-43C9-AEAC-5A53421CC666}" destId="{CF1B0767-7D57-4E65-B6CB-A5C878C51F9B}" srcOrd="0" destOrd="0" presId="urn:microsoft.com/office/officeart/2005/8/layout/pyramid4"/>
    <dgm:cxn modelId="{35CAC715-EEA0-4B23-9E21-C7F2B917A55A}" srcId="{ECED1751-B5C2-43C9-AEAC-5A53421CC666}" destId="{C5BAC73B-0E74-49B5-B80E-62B2D92E533A}" srcOrd="1" destOrd="0" parTransId="{32B85548-428E-4D12-BC07-94F5890B794B}" sibTransId="{7FE10577-4651-4B79-B9A6-78D55034930F}"/>
    <dgm:cxn modelId="{F5D70A2E-5506-4EAB-BFEE-5A52035414B6}" type="presOf" srcId="{C5BAC73B-0E74-49B5-B80E-62B2D92E533A}" destId="{1701A81A-62D2-42D8-9A8D-F179BF2CAB7D}" srcOrd="0" destOrd="0" presId="urn:microsoft.com/office/officeart/2005/8/layout/pyramid4"/>
    <dgm:cxn modelId="{EC2CFFA4-99E8-4C12-9CA1-42E641BF697A}" srcId="{ECED1751-B5C2-43C9-AEAC-5A53421CC666}" destId="{72B8EAB7-8C8B-48B1-AC1B-DF5A80ED13E9}" srcOrd="0" destOrd="0" parTransId="{95F68342-E1A8-4776-8573-ADF33E6E05C1}" sibTransId="{6B743CF9-3AC5-4DE2-A9C4-704E03EFEE47}"/>
    <dgm:cxn modelId="{481D9394-ABC1-4A19-832D-30D9B6CFBCDB}" type="presOf" srcId="{72B8EAB7-8C8B-48B1-AC1B-DF5A80ED13E9}" destId="{69C45E42-92B9-4379-9928-C4153003737F}" srcOrd="0" destOrd="0" presId="urn:microsoft.com/office/officeart/2005/8/layout/pyramid4"/>
    <dgm:cxn modelId="{B0AAECB7-550D-456F-9BD3-49923AA95F0B}" srcId="{ECED1751-B5C2-43C9-AEAC-5A53421CC666}" destId="{2DE09251-CC2E-4B8F-B6A6-1399483C6DB0}" srcOrd="3" destOrd="0" parTransId="{61D6BD64-2154-421A-8EFA-75CABF3DAF31}" sibTransId="{E0137705-52E0-48DB-8420-81426A7C1559}"/>
    <dgm:cxn modelId="{FAD84FA6-95B4-40AA-9DEA-9058E044A402}" type="presOf" srcId="{41AC21A0-B2DA-437E-8693-E59125805B82}" destId="{881D16A0-5CF3-4828-A82D-B217B2600E13}" srcOrd="0" destOrd="0" presId="urn:microsoft.com/office/officeart/2005/8/layout/pyramid4"/>
    <dgm:cxn modelId="{3DEC37BE-A079-4D87-904E-D641FCF60F11}" type="presParOf" srcId="{CF1B0767-7D57-4E65-B6CB-A5C878C51F9B}" destId="{69C45E42-92B9-4379-9928-C4153003737F}" srcOrd="0" destOrd="0" presId="urn:microsoft.com/office/officeart/2005/8/layout/pyramid4"/>
    <dgm:cxn modelId="{81380604-4440-4BFE-AC88-21F1547E0106}" type="presParOf" srcId="{CF1B0767-7D57-4E65-B6CB-A5C878C51F9B}" destId="{1701A81A-62D2-42D8-9A8D-F179BF2CAB7D}" srcOrd="1" destOrd="0" presId="urn:microsoft.com/office/officeart/2005/8/layout/pyramid4"/>
    <dgm:cxn modelId="{280C0EDD-9581-4152-8695-4A73249906B6}" type="presParOf" srcId="{CF1B0767-7D57-4E65-B6CB-A5C878C51F9B}" destId="{881D16A0-5CF3-4828-A82D-B217B2600E13}" srcOrd="2" destOrd="0" presId="urn:microsoft.com/office/officeart/2005/8/layout/pyramid4"/>
    <dgm:cxn modelId="{FCC46B9E-959F-4C90-B34D-2A1D052A2D0A}" type="presParOf" srcId="{CF1B0767-7D57-4E65-B6CB-A5C878C51F9B}" destId="{449761D8-5D8A-4C32-819E-E2E30EFB9540}" srcOrd="3"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747B5-F7D4-4237-9277-7C8340828EF7}">
      <dsp:nvSpPr>
        <dsp:cNvPr id="0" name=""/>
        <dsp:cNvSpPr/>
      </dsp:nvSpPr>
      <dsp:spPr>
        <a:xfrm>
          <a:off x="2794165" y="1915922"/>
          <a:ext cx="1828493" cy="18284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CO" sz="2200" kern="1200" dirty="0" smtClean="0">
              <a:solidFill>
                <a:schemeClr val="tx1"/>
              </a:solidFill>
            </a:rPr>
            <a:t>Auditorías de  los Sistemas de Gestión</a:t>
          </a:r>
          <a:endParaRPr lang="es-CO" sz="2200" kern="1200" dirty="0">
            <a:solidFill>
              <a:schemeClr val="tx1"/>
            </a:solidFill>
          </a:endParaRPr>
        </a:p>
      </dsp:txBody>
      <dsp:txXfrm>
        <a:off x="3061942" y="2183699"/>
        <a:ext cx="1292939" cy="1292939"/>
      </dsp:txXfrm>
    </dsp:sp>
    <dsp:sp modelId="{03B50B1E-2008-4E39-8D7F-6750D210860D}">
      <dsp:nvSpPr>
        <dsp:cNvPr id="0" name=""/>
        <dsp:cNvSpPr/>
      </dsp:nvSpPr>
      <dsp:spPr>
        <a:xfrm rot="11700983">
          <a:off x="1410847" y="2135857"/>
          <a:ext cx="1361258" cy="5211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7AAC30-0DE2-4E35-87DE-35885BED923C}">
      <dsp:nvSpPr>
        <dsp:cNvPr id="0" name=""/>
        <dsp:cNvSpPr/>
      </dsp:nvSpPr>
      <dsp:spPr>
        <a:xfrm>
          <a:off x="565555" y="1525242"/>
          <a:ext cx="1737068" cy="13896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CO" sz="2400" kern="1200" dirty="0" smtClean="0">
              <a:solidFill>
                <a:schemeClr val="bg1"/>
              </a:solidFill>
            </a:rPr>
            <a:t>Calidad</a:t>
          </a:r>
          <a:endParaRPr lang="es-CO" sz="2400" kern="1200" dirty="0">
            <a:solidFill>
              <a:schemeClr val="bg1"/>
            </a:solidFill>
          </a:endParaRPr>
        </a:p>
      </dsp:txBody>
      <dsp:txXfrm>
        <a:off x="606257" y="1565944"/>
        <a:ext cx="1655664" cy="1308250"/>
      </dsp:txXfrm>
    </dsp:sp>
    <dsp:sp modelId="{37264133-37E9-497C-879C-20A98CB177D8}">
      <dsp:nvSpPr>
        <dsp:cNvPr id="0" name=""/>
        <dsp:cNvSpPr/>
      </dsp:nvSpPr>
      <dsp:spPr>
        <a:xfrm rot="14700430">
          <a:off x="2320152" y="1052052"/>
          <a:ext cx="1361684" cy="5211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F465EA-7D0E-49C1-926A-5152656F638E}">
      <dsp:nvSpPr>
        <dsp:cNvPr id="0" name=""/>
        <dsp:cNvSpPr/>
      </dsp:nvSpPr>
      <dsp:spPr>
        <a:xfrm>
          <a:off x="1844801" y="696"/>
          <a:ext cx="1737068" cy="13896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CO" sz="2400" kern="1200" dirty="0" smtClean="0">
              <a:solidFill>
                <a:schemeClr val="accent6">
                  <a:lumMod val="75000"/>
                </a:schemeClr>
              </a:solidFill>
            </a:rPr>
            <a:t>Seguridad y Salud Ocupacional</a:t>
          </a:r>
          <a:endParaRPr lang="es-CO" sz="2400" kern="1200" dirty="0">
            <a:solidFill>
              <a:schemeClr val="accent6">
                <a:lumMod val="75000"/>
              </a:schemeClr>
            </a:solidFill>
          </a:endParaRPr>
        </a:p>
      </dsp:txBody>
      <dsp:txXfrm>
        <a:off x="1885503" y="41398"/>
        <a:ext cx="1655664" cy="1308250"/>
      </dsp:txXfrm>
    </dsp:sp>
    <dsp:sp modelId="{C4AA91A0-05FD-40AC-A3AB-05199F329B68}">
      <dsp:nvSpPr>
        <dsp:cNvPr id="0" name=""/>
        <dsp:cNvSpPr/>
      </dsp:nvSpPr>
      <dsp:spPr>
        <a:xfrm rot="17699570">
          <a:off x="3734986" y="1052052"/>
          <a:ext cx="1361684" cy="5211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CD7AE0-3E00-477E-A5B3-7EA3BC794568}">
      <dsp:nvSpPr>
        <dsp:cNvPr id="0" name=""/>
        <dsp:cNvSpPr/>
      </dsp:nvSpPr>
      <dsp:spPr>
        <a:xfrm>
          <a:off x="3834954" y="696"/>
          <a:ext cx="1737068" cy="13896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CO" sz="2400" kern="1200" dirty="0" smtClean="0">
              <a:solidFill>
                <a:srgbClr val="33CC33"/>
              </a:solidFill>
            </a:rPr>
            <a:t>Ambiental</a:t>
          </a:r>
          <a:endParaRPr lang="es-CO" sz="2400" kern="1200" dirty="0">
            <a:solidFill>
              <a:srgbClr val="33CC33"/>
            </a:solidFill>
          </a:endParaRPr>
        </a:p>
      </dsp:txBody>
      <dsp:txXfrm>
        <a:off x="3875656" y="41398"/>
        <a:ext cx="1655664" cy="1308250"/>
      </dsp:txXfrm>
    </dsp:sp>
    <dsp:sp modelId="{C9D5D842-D5C5-46B0-8CFE-24C53DA5A0F5}">
      <dsp:nvSpPr>
        <dsp:cNvPr id="0" name=""/>
        <dsp:cNvSpPr/>
      </dsp:nvSpPr>
      <dsp:spPr>
        <a:xfrm rot="20718185">
          <a:off x="4647014" y="2145223"/>
          <a:ext cx="1358829" cy="5211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DF2C67-00E4-4C9C-AA50-6C30697D5E59}">
      <dsp:nvSpPr>
        <dsp:cNvPr id="0" name=""/>
        <dsp:cNvSpPr/>
      </dsp:nvSpPr>
      <dsp:spPr>
        <a:xfrm>
          <a:off x="5115079" y="1538584"/>
          <a:ext cx="1737068" cy="13896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s-CO" sz="2400" kern="1200" dirty="0" smtClean="0">
              <a:solidFill>
                <a:srgbClr val="CC00CC"/>
              </a:solidFill>
            </a:rPr>
            <a:t>Seguridad de la Información</a:t>
          </a:r>
          <a:endParaRPr lang="es-CO" sz="2400" kern="1200" dirty="0">
            <a:solidFill>
              <a:srgbClr val="CC00CC"/>
            </a:solidFill>
          </a:endParaRPr>
        </a:p>
      </dsp:txBody>
      <dsp:txXfrm>
        <a:off x="5155781" y="1579286"/>
        <a:ext cx="1655664" cy="1308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45E42-92B9-4379-9928-C4153003737F}">
      <dsp:nvSpPr>
        <dsp:cNvPr id="0" name=""/>
        <dsp:cNvSpPr/>
      </dsp:nvSpPr>
      <dsp:spPr>
        <a:xfrm>
          <a:off x="2093894" y="0"/>
          <a:ext cx="1908212" cy="1908212"/>
        </a:xfrm>
        <a:prstGeom prst="triangl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CO" sz="900" kern="1200" dirty="0" smtClean="0">
              <a:solidFill>
                <a:schemeClr val="tx1"/>
              </a:solidFill>
            </a:rPr>
            <a:t>CONTRROL DE LA CALIDAD</a:t>
          </a:r>
          <a:endParaRPr lang="es-CO" sz="900" kern="1200" dirty="0">
            <a:solidFill>
              <a:schemeClr val="tx1"/>
            </a:solidFill>
          </a:endParaRPr>
        </a:p>
      </dsp:txBody>
      <dsp:txXfrm>
        <a:off x="2570947" y="954106"/>
        <a:ext cx="954106" cy="954106"/>
      </dsp:txXfrm>
    </dsp:sp>
    <dsp:sp modelId="{1701A81A-62D2-42D8-9A8D-F179BF2CAB7D}">
      <dsp:nvSpPr>
        <dsp:cNvPr id="0" name=""/>
        <dsp:cNvSpPr/>
      </dsp:nvSpPr>
      <dsp:spPr>
        <a:xfrm>
          <a:off x="1139788" y="1908212"/>
          <a:ext cx="1908212" cy="1908212"/>
        </a:xfrm>
        <a:prstGeom prst="triangl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CO" sz="900" kern="1200" dirty="0" smtClean="0">
              <a:solidFill>
                <a:schemeClr val="tx1"/>
              </a:solidFill>
            </a:rPr>
            <a:t>MEJORAS EN LA CALIDAD</a:t>
          </a:r>
          <a:endParaRPr lang="es-CO" sz="900" kern="1200" dirty="0">
            <a:solidFill>
              <a:schemeClr val="tx1"/>
            </a:solidFill>
          </a:endParaRPr>
        </a:p>
      </dsp:txBody>
      <dsp:txXfrm>
        <a:off x="1616841" y="2862318"/>
        <a:ext cx="954106" cy="954106"/>
      </dsp:txXfrm>
    </dsp:sp>
    <dsp:sp modelId="{881D16A0-5CF3-4828-A82D-B217B2600E13}">
      <dsp:nvSpPr>
        <dsp:cNvPr id="0" name=""/>
        <dsp:cNvSpPr/>
      </dsp:nvSpPr>
      <dsp:spPr>
        <a:xfrm rot="10800000">
          <a:off x="2093894" y="1908212"/>
          <a:ext cx="1908212" cy="1908212"/>
        </a:xfrm>
        <a:prstGeom prst="triangl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CO" sz="900" kern="1200" dirty="0" smtClean="0">
              <a:solidFill>
                <a:schemeClr val="tx1"/>
              </a:solidFill>
            </a:rPr>
            <a:t>PLANEAMIENTO DE LA CALIDAD</a:t>
          </a:r>
          <a:endParaRPr lang="es-CO" sz="900" kern="1200" dirty="0">
            <a:solidFill>
              <a:schemeClr val="tx1"/>
            </a:solidFill>
          </a:endParaRPr>
        </a:p>
      </dsp:txBody>
      <dsp:txXfrm rot="10800000">
        <a:off x="2570947" y="1908212"/>
        <a:ext cx="954106" cy="954106"/>
      </dsp:txXfrm>
    </dsp:sp>
    <dsp:sp modelId="{449761D8-5D8A-4C32-819E-E2E30EFB9540}">
      <dsp:nvSpPr>
        <dsp:cNvPr id="0" name=""/>
        <dsp:cNvSpPr/>
      </dsp:nvSpPr>
      <dsp:spPr>
        <a:xfrm>
          <a:off x="3048000" y="1908212"/>
          <a:ext cx="1908212" cy="1908212"/>
        </a:xfrm>
        <a:prstGeom prst="triangl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CO" sz="900" kern="1200" dirty="0" smtClean="0">
              <a:solidFill>
                <a:schemeClr val="tx1"/>
              </a:solidFill>
            </a:rPr>
            <a:t>ASEGURAMIENTO DE LA CALIDAD</a:t>
          </a:r>
          <a:endParaRPr lang="es-CO" sz="900" kern="1200" dirty="0">
            <a:solidFill>
              <a:schemeClr val="tx1"/>
            </a:solidFill>
          </a:endParaRPr>
        </a:p>
      </dsp:txBody>
      <dsp:txXfrm>
        <a:off x="3525053" y="2862318"/>
        <a:ext cx="954106" cy="95410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275" cy="496671"/>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sz="quarter" idx="1"/>
          </p:nvPr>
        </p:nvSpPr>
        <p:spPr>
          <a:xfrm>
            <a:off x="3849862" y="0"/>
            <a:ext cx="2946275" cy="496671"/>
          </a:xfrm>
          <a:prstGeom prst="rect">
            <a:avLst/>
          </a:prstGeom>
        </p:spPr>
        <p:txBody>
          <a:bodyPr vert="horz" lIns="91440" tIns="45720" rIns="91440" bIns="45720" rtlCol="0"/>
          <a:lstStyle>
            <a:lvl1pPr algn="r">
              <a:defRPr sz="1200"/>
            </a:lvl1pPr>
          </a:lstStyle>
          <a:p>
            <a:fld id="{343EFF4C-3205-4E99-B78F-71ADD29AECC9}" type="datetimeFigureOut">
              <a:rPr lang="es-ES" smtClean="0"/>
              <a:pPr/>
              <a:t>11/09/2018</a:t>
            </a:fld>
            <a:endParaRPr lang="es-ES" dirty="0"/>
          </a:p>
        </p:txBody>
      </p:sp>
      <p:sp>
        <p:nvSpPr>
          <p:cNvPr id="4" name="3 Marcador de pie de página"/>
          <p:cNvSpPr>
            <a:spLocks noGrp="1"/>
          </p:cNvSpPr>
          <p:nvPr>
            <p:ph type="ftr" sz="quarter" idx="2"/>
          </p:nvPr>
        </p:nvSpPr>
        <p:spPr>
          <a:xfrm>
            <a:off x="0" y="9428272"/>
            <a:ext cx="2946275" cy="496671"/>
          </a:xfrm>
          <a:prstGeom prst="rect">
            <a:avLst/>
          </a:prstGeom>
        </p:spPr>
        <p:txBody>
          <a:bodyPr vert="horz" lIns="91440" tIns="45720" rIns="91440" bIns="45720" rtlCol="0" anchor="b"/>
          <a:lstStyle>
            <a:lvl1pPr algn="l">
              <a:defRPr sz="1200"/>
            </a:lvl1pPr>
          </a:lstStyle>
          <a:p>
            <a:endParaRPr lang="es-ES" dirty="0"/>
          </a:p>
        </p:txBody>
      </p:sp>
      <p:sp>
        <p:nvSpPr>
          <p:cNvPr id="5" name="4 Marcador de número de diapositiva"/>
          <p:cNvSpPr>
            <a:spLocks noGrp="1"/>
          </p:cNvSpPr>
          <p:nvPr>
            <p:ph type="sldNum" sz="quarter" idx="3"/>
          </p:nvPr>
        </p:nvSpPr>
        <p:spPr>
          <a:xfrm>
            <a:off x="3849862" y="9428272"/>
            <a:ext cx="2946275" cy="496671"/>
          </a:xfrm>
          <a:prstGeom prst="rect">
            <a:avLst/>
          </a:prstGeom>
        </p:spPr>
        <p:txBody>
          <a:bodyPr vert="horz" lIns="91440" tIns="45720" rIns="91440" bIns="45720" rtlCol="0" anchor="b"/>
          <a:lstStyle>
            <a:lvl1pPr algn="r">
              <a:defRPr sz="1200"/>
            </a:lvl1pPr>
          </a:lstStyle>
          <a:p>
            <a:fld id="{F90FD362-7D8E-4C40-8439-A51C2E4BDA85}" type="slidenum">
              <a:rPr lang="es-ES" smtClean="0"/>
              <a:pPr/>
              <a:t>‹Nº›</a:t>
            </a:fld>
            <a:endParaRPr lang="es-ES" dirty="0"/>
          </a:p>
        </p:txBody>
      </p:sp>
    </p:spTree>
    <p:extLst>
      <p:ext uri="{BB962C8B-B14F-4D97-AF65-F5344CB8AC3E}">
        <p14:creationId xmlns:p14="http://schemas.microsoft.com/office/powerpoint/2010/main" val="900915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275" cy="496671"/>
          </a:xfrm>
          <a:prstGeom prst="rect">
            <a:avLst/>
          </a:prstGeom>
        </p:spPr>
        <p:txBody>
          <a:bodyPr vert="horz" lIns="93177" tIns="46589" rIns="93177" bIns="46589" rtlCol="0"/>
          <a:lstStyle>
            <a:lvl1pPr algn="l">
              <a:defRPr sz="1200">
                <a:latin typeface="Arial" pitchFamily="34" charset="0"/>
              </a:defRPr>
            </a:lvl1pPr>
          </a:lstStyle>
          <a:p>
            <a:pPr>
              <a:defRPr/>
            </a:pPr>
            <a:endParaRPr lang="es-CO" dirty="0"/>
          </a:p>
        </p:txBody>
      </p:sp>
      <p:sp>
        <p:nvSpPr>
          <p:cNvPr id="3" name="2 Marcador de fecha"/>
          <p:cNvSpPr>
            <a:spLocks noGrp="1"/>
          </p:cNvSpPr>
          <p:nvPr>
            <p:ph type="dt" idx="1"/>
          </p:nvPr>
        </p:nvSpPr>
        <p:spPr>
          <a:xfrm>
            <a:off x="3849862" y="0"/>
            <a:ext cx="2946275" cy="496671"/>
          </a:xfrm>
          <a:prstGeom prst="rect">
            <a:avLst/>
          </a:prstGeom>
        </p:spPr>
        <p:txBody>
          <a:bodyPr vert="horz" lIns="93177" tIns="46589" rIns="93177" bIns="46589" rtlCol="0"/>
          <a:lstStyle>
            <a:lvl1pPr algn="r">
              <a:defRPr sz="1200">
                <a:latin typeface="Arial" pitchFamily="34" charset="0"/>
              </a:defRPr>
            </a:lvl1pPr>
          </a:lstStyle>
          <a:p>
            <a:pPr>
              <a:defRPr/>
            </a:pPr>
            <a:fld id="{306E9B34-6127-42D2-99B9-8907B97CBB5A}" type="datetimeFigureOut">
              <a:rPr lang="es-CO"/>
              <a:pPr>
                <a:defRPr/>
              </a:pPr>
              <a:t>11/09/2018</a:t>
            </a:fld>
            <a:endParaRPr lang="es-CO" dirty="0"/>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3177" tIns="46589" rIns="93177" bIns="46589" rtlCol="0" anchor="ctr"/>
          <a:lstStyle/>
          <a:p>
            <a:pPr lvl="0"/>
            <a:endParaRPr lang="es-CO" noProof="0" dirty="0" smtClean="0"/>
          </a:p>
        </p:txBody>
      </p:sp>
      <p:sp>
        <p:nvSpPr>
          <p:cNvPr id="5" name="4 Marcador de notas"/>
          <p:cNvSpPr>
            <a:spLocks noGrp="1"/>
          </p:cNvSpPr>
          <p:nvPr>
            <p:ph type="body" sz="quarter" idx="3"/>
          </p:nvPr>
        </p:nvSpPr>
        <p:spPr>
          <a:xfrm>
            <a:off x="680383" y="4715831"/>
            <a:ext cx="5436909" cy="4466649"/>
          </a:xfrm>
          <a:prstGeom prst="rect">
            <a:avLst/>
          </a:prstGeom>
        </p:spPr>
        <p:txBody>
          <a:bodyPr vert="horz" lIns="93177" tIns="46589" rIns="93177" bIns="46589"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CO" noProof="0" smtClean="0"/>
          </a:p>
        </p:txBody>
      </p:sp>
      <p:sp>
        <p:nvSpPr>
          <p:cNvPr id="6" name="5 Marcador de pie de página"/>
          <p:cNvSpPr>
            <a:spLocks noGrp="1"/>
          </p:cNvSpPr>
          <p:nvPr>
            <p:ph type="ftr" sz="quarter" idx="4"/>
          </p:nvPr>
        </p:nvSpPr>
        <p:spPr>
          <a:xfrm>
            <a:off x="0" y="9428272"/>
            <a:ext cx="2946275" cy="496671"/>
          </a:xfrm>
          <a:prstGeom prst="rect">
            <a:avLst/>
          </a:prstGeom>
        </p:spPr>
        <p:txBody>
          <a:bodyPr vert="horz" lIns="93177" tIns="46589" rIns="93177" bIns="46589" rtlCol="0" anchor="b"/>
          <a:lstStyle>
            <a:lvl1pPr algn="l">
              <a:defRPr sz="1200">
                <a:latin typeface="Arial" pitchFamily="34" charset="0"/>
              </a:defRPr>
            </a:lvl1pPr>
          </a:lstStyle>
          <a:p>
            <a:pPr>
              <a:defRPr/>
            </a:pPr>
            <a:endParaRPr lang="es-CO" dirty="0"/>
          </a:p>
        </p:txBody>
      </p:sp>
      <p:sp>
        <p:nvSpPr>
          <p:cNvPr id="7" name="6 Marcador de número de diapositiva"/>
          <p:cNvSpPr>
            <a:spLocks noGrp="1"/>
          </p:cNvSpPr>
          <p:nvPr>
            <p:ph type="sldNum" sz="quarter" idx="5"/>
          </p:nvPr>
        </p:nvSpPr>
        <p:spPr>
          <a:xfrm>
            <a:off x="3849862" y="9428272"/>
            <a:ext cx="2946275" cy="496671"/>
          </a:xfrm>
          <a:prstGeom prst="rect">
            <a:avLst/>
          </a:prstGeom>
        </p:spPr>
        <p:txBody>
          <a:bodyPr vert="horz" lIns="93177" tIns="46589" rIns="93177" bIns="46589" rtlCol="0" anchor="b"/>
          <a:lstStyle>
            <a:lvl1pPr algn="r">
              <a:defRPr sz="1200">
                <a:latin typeface="Arial" pitchFamily="34" charset="0"/>
              </a:defRPr>
            </a:lvl1pPr>
          </a:lstStyle>
          <a:p>
            <a:pPr>
              <a:defRPr/>
            </a:pPr>
            <a:fld id="{DA13EC77-97D0-4477-90D0-2EE773E7F39E}" type="slidenum">
              <a:rPr lang="es-CO"/>
              <a:pPr>
                <a:defRPr/>
              </a:pPr>
              <a:t>‹Nº›</a:t>
            </a:fld>
            <a:endParaRPr lang="es-CO" dirty="0"/>
          </a:p>
        </p:txBody>
      </p:sp>
    </p:spTree>
    <p:extLst>
      <p:ext uri="{BB962C8B-B14F-4D97-AF65-F5344CB8AC3E}">
        <p14:creationId xmlns:p14="http://schemas.microsoft.com/office/powerpoint/2010/main" val="12358483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C5C9655F-E3C1-4729-B65A-C15E3BB79622}" type="slidenum">
              <a:rPr lang="es-ES" smtClean="0"/>
              <a:pPr/>
              <a:t>1</a:t>
            </a:fld>
            <a:endParaRPr lang="es-E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s-CO" smtClean="0"/>
          </a:p>
        </p:txBody>
      </p:sp>
    </p:spTree>
    <p:extLst>
      <p:ext uri="{BB962C8B-B14F-4D97-AF65-F5344CB8AC3E}">
        <p14:creationId xmlns:p14="http://schemas.microsoft.com/office/powerpoint/2010/main" val="42166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a:noFill/>
        </p:spPr>
        <p:txBody>
          <a:bodyPr/>
          <a:lstStyle/>
          <a:p>
            <a:r>
              <a:rPr lang="es-ES" smtClean="0">
                <a:latin typeface="Arial" pitchFamily="34" charset="0"/>
              </a:rPr>
              <a:t>ÁREA DE GESTIÓN DE CALIDAD Y MEJORAMIENTO CONTINUO</a:t>
            </a:r>
          </a:p>
        </p:txBody>
      </p:sp>
      <p:sp>
        <p:nvSpPr>
          <p:cNvPr id="146435" name="Rectangle 7"/>
          <p:cNvSpPr>
            <a:spLocks noGrp="1" noChangeArrowheads="1"/>
          </p:cNvSpPr>
          <p:nvPr>
            <p:ph type="sldNum" sz="quarter" idx="5"/>
          </p:nvPr>
        </p:nvSpPr>
        <p:spPr>
          <a:noFill/>
        </p:spPr>
        <p:txBody>
          <a:bodyPr/>
          <a:lstStyle/>
          <a:p>
            <a:fld id="{3FD59BFC-EE30-43B4-8F7C-1903DCCE61D1}" type="slidenum">
              <a:rPr lang="es-ES" smtClean="0">
                <a:latin typeface="Arial" pitchFamily="34" charset="0"/>
              </a:rPr>
              <a:pPr/>
              <a:t>10</a:t>
            </a:fld>
            <a:endParaRPr lang="es-ES" smtClean="0">
              <a:latin typeface="Arial" pitchFamily="34" charset="0"/>
            </a:endParaRPr>
          </a:p>
        </p:txBody>
      </p:sp>
      <p:sp>
        <p:nvSpPr>
          <p:cNvPr id="146436" name="Rectangle 2"/>
          <p:cNvSpPr>
            <a:spLocks noGrp="1" noRot="1" noChangeAspect="1" noChangeArrowheads="1" noTextEdit="1"/>
          </p:cNvSpPr>
          <p:nvPr>
            <p:ph type="sldImg"/>
          </p:nvPr>
        </p:nvSpPr>
        <p:spPr>
          <a:solidFill>
            <a:srgbClr val="FFFFFF"/>
          </a:solidFill>
          <a:ln/>
        </p:spPr>
      </p:sp>
      <p:sp>
        <p:nvSpPr>
          <p:cNvPr id="146437" name="Rectangle 3"/>
          <p:cNvSpPr>
            <a:spLocks noGrp="1" noChangeArrowheads="1"/>
          </p:cNvSpPr>
          <p:nvPr>
            <p:ph type="body" idx="1"/>
          </p:nvPr>
        </p:nvSpPr>
        <p:spPr>
          <a:xfrm>
            <a:off x="906357" y="4716877"/>
            <a:ext cx="4984962" cy="4465263"/>
          </a:xfrm>
          <a:solidFill>
            <a:srgbClr val="FFFFFF"/>
          </a:solidFill>
          <a:ln>
            <a:solidFill>
              <a:srgbClr val="000000"/>
            </a:solidFill>
          </a:ln>
        </p:spPr>
        <p:txBody>
          <a:bodyPr/>
          <a:lstStyle/>
          <a:p>
            <a:pPr eaLnBrk="1" hangingPunct="1"/>
            <a:endParaRPr lang="es-CO" smtClean="0">
              <a:latin typeface="Arial" pitchFamily="34" charset="0"/>
            </a:endParaRPr>
          </a:p>
        </p:txBody>
      </p:sp>
    </p:spTree>
    <p:extLst>
      <p:ext uri="{BB962C8B-B14F-4D97-AF65-F5344CB8AC3E}">
        <p14:creationId xmlns:p14="http://schemas.microsoft.com/office/powerpoint/2010/main" val="3368262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xfrm>
            <a:off x="906357" y="4715153"/>
            <a:ext cx="4984962" cy="4466987"/>
          </a:xfrm>
          <a:noFill/>
          <a:ln/>
        </p:spPr>
        <p:txBody>
          <a:bodyPr/>
          <a:lstStyle/>
          <a:p>
            <a:endParaRPr lang="es-MX" smtClean="0">
              <a:latin typeface="Arial" pitchFamily="34" charset="0"/>
            </a:endParaRPr>
          </a:p>
        </p:txBody>
      </p:sp>
    </p:spTree>
    <p:extLst>
      <p:ext uri="{BB962C8B-B14F-4D97-AF65-F5344CB8AC3E}">
        <p14:creationId xmlns:p14="http://schemas.microsoft.com/office/powerpoint/2010/main" val="3173726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9CCEAC9-4943-4B50-97B8-19F97D96E275}" type="slidenum">
              <a:rPr lang="es-ES_tradnl" smtClean="0">
                <a:latin typeface="Arial" charset="0"/>
              </a:rPr>
              <a:pPr/>
              <a:t>13</a:t>
            </a:fld>
            <a:endParaRPr lang="es-ES_tradnl" smtClean="0">
              <a:latin typeface="Arial" charset="0"/>
            </a:endParaRPr>
          </a:p>
        </p:txBody>
      </p:sp>
      <p:sp>
        <p:nvSpPr>
          <p:cNvPr id="99331" name="Rectangle 7"/>
          <p:cNvSpPr txBox="1">
            <a:spLocks noGrp="1" noChangeArrowheads="1"/>
          </p:cNvSpPr>
          <p:nvPr/>
        </p:nvSpPr>
        <p:spPr bwMode="auto">
          <a:xfrm>
            <a:off x="3850443" y="9428583"/>
            <a:ext cx="2945659" cy="496332"/>
          </a:xfrm>
          <a:prstGeom prst="rect">
            <a:avLst/>
          </a:prstGeom>
          <a:noFill/>
          <a:ln w="9525">
            <a:noFill/>
            <a:miter lim="800000"/>
            <a:headEnd/>
            <a:tailEnd/>
          </a:ln>
        </p:spPr>
        <p:txBody>
          <a:bodyPr lIns="89794" tIns="44897" rIns="89794" bIns="44897" anchor="b"/>
          <a:lstStyle/>
          <a:p>
            <a:pPr algn="r"/>
            <a:fld id="{66C47C11-8126-4798-B752-67D131565C38}" type="slidenum">
              <a:rPr lang="es-ES" sz="1200">
                <a:cs typeface="Arial" charset="0"/>
              </a:rPr>
              <a:pPr algn="r"/>
              <a:t>13</a:t>
            </a:fld>
            <a:endParaRPr lang="es-ES" sz="1200">
              <a:cs typeface="Arial" charset="0"/>
            </a:endParaRPr>
          </a:p>
        </p:txBody>
      </p:sp>
      <p:sp>
        <p:nvSpPr>
          <p:cNvPr id="99332" name="Rectangle 2"/>
          <p:cNvSpPr>
            <a:spLocks noGrp="1" noRot="1" noChangeAspect="1" noChangeArrowheads="1" noTextEdit="1"/>
          </p:cNvSpPr>
          <p:nvPr>
            <p:ph type="sldImg"/>
          </p:nvPr>
        </p:nvSpPr>
        <p:spPr bwMode="auto">
          <a:xfrm>
            <a:off x="915988" y="744538"/>
            <a:ext cx="4965700" cy="3724275"/>
          </a:xfrm>
          <a:noFill/>
          <a:ln>
            <a:solidFill>
              <a:srgbClr val="000000"/>
            </a:solidFill>
            <a:miter lim="800000"/>
            <a:headEnd/>
            <a:tailEnd/>
          </a:ln>
        </p:spPr>
      </p:sp>
      <p:sp>
        <p:nvSpPr>
          <p:cNvPr id="99333" name="Rectangle 3"/>
          <p:cNvSpPr>
            <a:spLocks noGrp="1" noChangeArrowheads="1"/>
          </p:cNvSpPr>
          <p:nvPr>
            <p:ph type="body" idx="1"/>
          </p:nvPr>
        </p:nvSpPr>
        <p:spPr bwMode="auto">
          <a:xfrm>
            <a:off x="906357" y="4715153"/>
            <a:ext cx="4984962" cy="4466987"/>
          </a:xfrm>
          <a:no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s-CO" smtClean="0"/>
          </a:p>
        </p:txBody>
      </p:sp>
    </p:spTree>
    <p:extLst>
      <p:ext uri="{BB962C8B-B14F-4D97-AF65-F5344CB8AC3E}">
        <p14:creationId xmlns:p14="http://schemas.microsoft.com/office/powerpoint/2010/main" val="134658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18B9404-8AFE-47AB-B593-F01759F1B556}" type="slidenum">
              <a:rPr lang="es-ES" smtClean="0"/>
              <a:pPr/>
              <a:t>88</a:t>
            </a:fld>
            <a:endParaRPr lang="es-E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s-CO" smtClean="0"/>
          </a:p>
        </p:txBody>
      </p:sp>
    </p:spTree>
    <p:extLst>
      <p:ext uri="{BB962C8B-B14F-4D97-AF65-F5344CB8AC3E}">
        <p14:creationId xmlns:p14="http://schemas.microsoft.com/office/powerpoint/2010/main" val="744701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xfrm>
            <a:off x="906357" y="4715153"/>
            <a:ext cx="4984962" cy="4466987"/>
          </a:xfrm>
          <a:noFill/>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00935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3" name="Rectangle 3"/>
          <p:cNvSpPr>
            <a:spLocks noGrp="1" noChangeArrowheads="1"/>
          </p:cNvSpPr>
          <p:nvPr>
            <p:ph type="body" idx="1"/>
          </p:nvPr>
        </p:nvSpPr>
        <p:spPr bwMode="auto">
          <a:xfrm>
            <a:off x="906357" y="4715153"/>
            <a:ext cx="4984962" cy="4466987"/>
          </a:xfrm>
          <a:noFill/>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0354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p:spPr>
      </p:sp>
      <p:sp>
        <p:nvSpPr>
          <p:cNvPr id="75779" name="Rectangle 3"/>
          <p:cNvSpPr>
            <a:spLocks noGrp="1" noChangeArrowheads="1"/>
          </p:cNvSpPr>
          <p:nvPr>
            <p:ph type="body" idx="1"/>
          </p:nvPr>
        </p:nvSpPr>
        <p:spPr bwMode="auto">
          <a:xfrm>
            <a:off x="906357" y="4715153"/>
            <a:ext cx="4984962" cy="4466987"/>
          </a:xfrm>
          <a:noFill/>
        </p:spPr>
        <p:txBody>
          <a:bodyPr wrap="square" numCol="1" anchor="t" anchorCtr="0" compatLnSpc="1">
            <a:prstTxWarp prst="textNoShape">
              <a:avLst/>
            </a:prstTxWarp>
          </a:bodyPr>
          <a:lstStyle/>
          <a:p>
            <a:endParaRPr lang="es-CO" dirty="0" smtClean="0">
              <a:latin typeface="Arial" charset="0"/>
            </a:endParaRPr>
          </a:p>
        </p:txBody>
      </p:sp>
    </p:spTree>
    <p:extLst>
      <p:ext uri="{BB962C8B-B14F-4D97-AF65-F5344CB8AC3E}">
        <p14:creationId xmlns:p14="http://schemas.microsoft.com/office/powerpoint/2010/main" val="2528221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xfrm>
            <a:off x="906357" y="4715153"/>
            <a:ext cx="4984962" cy="4466987"/>
          </a:xfrm>
          <a:noFill/>
          <a:ln/>
        </p:spPr>
        <p:txBody>
          <a:bodyPr/>
          <a:lstStyle/>
          <a:p>
            <a:endParaRPr lang="es-MX" altLang="es-CO" dirty="0" smtClean="0">
              <a:latin typeface="Arial" pitchFamily="34" charset="0"/>
            </a:endParaRPr>
          </a:p>
        </p:txBody>
      </p:sp>
    </p:spTree>
    <p:extLst>
      <p:ext uri="{BB962C8B-B14F-4D97-AF65-F5344CB8AC3E}">
        <p14:creationId xmlns:p14="http://schemas.microsoft.com/office/powerpoint/2010/main" val="828411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52016" y="9430306"/>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80" rIns="93160" bIns="46580" anchor="b"/>
          <a:lstStyle>
            <a:lvl1pPr defTabSz="931863" eaLnBrk="0" hangingPunct="0">
              <a:defRPr sz="2400">
                <a:solidFill>
                  <a:schemeClr val="tx1"/>
                </a:solidFill>
                <a:latin typeface="Times New Roman" pitchFamily="18" charset="0"/>
              </a:defRPr>
            </a:lvl1pPr>
            <a:lvl2pPr marL="742950" indent="-285750" defTabSz="931863" eaLnBrk="0" hangingPunct="0">
              <a:defRPr sz="2400">
                <a:solidFill>
                  <a:schemeClr val="tx1"/>
                </a:solidFill>
                <a:latin typeface="Times New Roman" pitchFamily="18" charset="0"/>
              </a:defRPr>
            </a:lvl2pPr>
            <a:lvl3pPr marL="1143000" indent="-228600" defTabSz="931863" eaLnBrk="0" hangingPunct="0">
              <a:defRPr sz="2400">
                <a:solidFill>
                  <a:schemeClr val="tx1"/>
                </a:solidFill>
                <a:latin typeface="Times New Roman" pitchFamily="18" charset="0"/>
              </a:defRPr>
            </a:lvl3pPr>
            <a:lvl4pPr marL="1600200" indent="-228600" defTabSz="931863" eaLnBrk="0" hangingPunct="0">
              <a:defRPr sz="2400">
                <a:solidFill>
                  <a:schemeClr val="tx1"/>
                </a:solidFill>
                <a:latin typeface="Times New Roman" pitchFamily="18" charset="0"/>
              </a:defRPr>
            </a:lvl4pPr>
            <a:lvl5pPr marL="2057400" indent="-228600" defTabSz="931863" eaLnBrk="0" hangingPunct="0">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pPr algn="r" eaLnBrk="1" hangingPunct="1"/>
            <a:fld id="{AF1C307B-A04E-407E-8890-D591F23B4905}" type="slidenum">
              <a:rPr lang="es-ES" sz="1200"/>
              <a:pPr algn="r" eaLnBrk="1" hangingPunct="1"/>
              <a:t>110</a:t>
            </a:fld>
            <a:endParaRPr lang="es-ES" sz="1200" dirty="0"/>
          </a:p>
        </p:txBody>
      </p:sp>
      <p:sp>
        <p:nvSpPr>
          <p:cNvPr id="95235"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0" tIns="46580" rIns="93160" bIns="46580" numCol="1" anchor="t" anchorCtr="0" compatLnSpc="1">
            <a:prstTxWarp prst="textNoShape">
              <a:avLst/>
            </a:prstTxWarp>
          </a:bodyPr>
          <a:lstStyle/>
          <a:p>
            <a:pPr eaLnBrk="1" hangingPunct="1"/>
            <a:endParaRPr lang="es-AR" dirty="0" smtClean="0">
              <a:latin typeface="Arial" pitchFamily="34" charset="0"/>
            </a:endParaRPr>
          </a:p>
        </p:txBody>
      </p:sp>
    </p:spTree>
    <p:extLst>
      <p:ext uri="{BB962C8B-B14F-4D97-AF65-F5344CB8AC3E}">
        <p14:creationId xmlns:p14="http://schemas.microsoft.com/office/powerpoint/2010/main" val="2507827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endParaRPr lang="es-CO" dirty="0" smtClean="0">
              <a:latin typeface="Arial" pitchFamily="34" charset="0"/>
            </a:endParaRPr>
          </a:p>
        </p:txBody>
      </p:sp>
    </p:spTree>
    <p:extLst>
      <p:ext uri="{BB962C8B-B14F-4D97-AF65-F5344CB8AC3E}">
        <p14:creationId xmlns:p14="http://schemas.microsoft.com/office/powerpoint/2010/main" val="397382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2A15665-9921-4122-BC98-D214C11D8BB7}" type="slidenum">
              <a:rPr lang="es-ES" smtClean="0"/>
              <a:pPr/>
              <a:t>2</a:t>
            </a:fld>
            <a:endParaRPr lang="es-E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s-CO" smtClean="0"/>
          </a:p>
        </p:txBody>
      </p:sp>
    </p:spTree>
    <p:extLst>
      <p:ext uri="{BB962C8B-B14F-4D97-AF65-F5344CB8AC3E}">
        <p14:creationId xmlns:p14="http://schemas.microsoft.com/office/powerpoint/2010/main" val="2209026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920750" y="744538"/>
            <a:ext cx="4960938"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dirty="0" smtClean="0"/>
          </a:p>
        </p:txBody>
      </p:sp>
    </p:spTree>
    <p:extLst>
      <p:ext uri="{BB962C8B-B14F-4D97-AF65-F5344CB8AC3E}">
        <p14:creationId xmlns:p14="http://schemas.microsoft.com/office/powerpoint/2010/main" val="867214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920750" y="744538"/>
            <a:ext cx="4960938"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dirty="0" smtClean="0"/>
          </a:p>
        </p:txBody>
      </p:sp>
    </p:spTree>
    <p:extLst>
      <p:ext uri="{BB962C8B-B14F-4D97-AF65-F5344CB8AC3E}">
        <p14:creationId xmlns:p14="http://schemas.microsoft.com/office/powerpoint/2010/main" val="2837664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52016" y="9430306"/>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80" rIns="93160" bIns="46580" anchor="b"/>
          <a:lstStyle>
            <a:lvl1pPr defTabSz="931863" eaLnBrk="0" hangingPunct="0">
              <a:defRPr sz="2400">
                <a:solidFill>
                  <a:schemeClr val="tx1"/>
                </a:solidFill>
                <a:latin typeface="Times New Roman" pitchFamily="18" charset="0"/>
              </a:defRPr>
            </a:lvl1pPr>
            <a:lvl2pPr marL="742950" indent="-285750" defTabSz="931863" eaLnBrk="0" hangingPunct="0">
              <a:defRPr sz="2400">
                <a:solidFill>
                  <a:schemeClr val="tx1"/>
                </a:solidFill>
                <a:latin typeface="Times New Roman" pitchFamily="18" charset="0"/>
              </a:defRPr>
            </a:lvl2pPr>
            <a:lvl3pPr marL="1143000" indent="-228600" defTabSz="931863" eaLnBrk="0" hangingPunct="0">
              <a:defRPr sz="2400">
                <a:solidFill>
                  <a:schemeClr val="tx1"/>
                </a:solidFill>
                <a:latin typeface="Times New Roman" pitchFamily="18" charset="0"/>
              </a:defRPr>
            </a:lvl3pPr>
            <a:lvl4pPr marL="1600200" indent="-228600" defTabSz="931863" eaLnBrk="0" hangingPunct="0">
              <a:defRPr sz="2400">
                <a:solidFill>
                  <a:schemeClr val="tx1"/>
                </a:solidFill>
                <a:latin typeface="Times New Roman" pitchFamily="18" charset="0"/>
              </a:defRPr>
            </a:lvl4pPr>
            <a:lvl5pPr marL="2057400" indent="-228600" defTabSz="931863" eaLnBrk="0" hangingPunct="0">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pPr algn="r" eaLnBrk="1" hangingPunct="1"/>
            <a:fld id="{827DAF9C-4105-4A60-8AA8-8FD5C92AEAFD}" type="slidenum">
              <a:rPr lang="es-ES" sz="1200"/>
              <a:pPr algn="r" eaLnBrk="1" hangingPunct="1"/>
              <a:t>121</a:t>
            </a:fld>
            <a:endParaRPr lang="es-ES" sz="1200" dirty="0"/>
          </a:p>
        </p:txBody>
      </p:sp>
      <p:sp>
        <p:nvSpPr>
          <p:cNvPr id="99331" name="Rectangle 2"/>
          <p:cNvSpPr>
            <a:spLocks noGrp="1" noRot="1" noChangeAspect="1" noChangeArrowheads="1" noTextEdit="1"/>
          </p:cNvSpPr>
          <p:nvPr>
            <p:ph type="sldImg"/>
          </p:nvPr>
        </p:nvSpPr>
        <p:spPr bwMode="auto">
          <a:xfrm>
            <a:off x="920750" y="744538"/>
            <a:ext cx="4960938"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0" tIns="46580" rIns="93160" bIns="46580" numCol="1" anchor="t" anchorCtr="0" compatLnSpc="1">
            <a:prstTxWarp prst="textNoShape">
              <a:avLst/>
            </a:prstTxWarp>
          </a:bodyPr>
          <a:lstStyle/>
          <a:p>
            <a:pPr eaLnBrk="1" hangingPunct="1"/>
            <a:endParaRPr lang="es-AR" dirty="0" smtClean="0">
              <a:latin typeface="Arial" pitchFamily="34" charset="0"/>
            </a:endParaRPr>
          </a:p>
        </p:txBody>
      </p:sp>
    </p:spTree>
    <p:extLst>
      <p:ext uri="{BB962C8B-B14F-4D97-AF65-F5344CB8AC3E}">
        <p14:creationId xmlns:p14="http://schemas.microsoft.com/office/powerpoint/2010/main" val="3967092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96F8F1A7-B886-4B7F-A335-B35824651C06}" type="slidenum">
              <a:rPr lang="es-ES" smtClean="0"/>
              <a:pPr/>
              <a:t>122</a:t>
            </a:fld>
            <a:endParaRPr lang="es-ES" dirty="0" smtClean="0"/>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762785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p:spPr>
      </p:sp>
      <p:sp>
        <p:nvSpPr>
          <p:cNvPr id="80899" name="Rectangle 3"/>
          <p:cNvSpPr>
            <a:spLocks noGrp="1" noChangeArrowheads="1"/>
          </p:cNvSpPr>
          <p:nvPr>
            <p:ph type="body" idx="1"/>
          </p:nvPr>
        </p:nvSpPr>
        <p:spPr bwMode="auto">
          <a:xfrm>
            <a:off x="906357" y="4715153"/>
            <a:ext cx="4984962" cy="4466987"/>
          </a:xfrm>
          <a:noFill/>
        </p:spPr>
        <p:txBody>
          <a:bodyPr wrap="square" numCol="1" anchor="t" anchorCtr="0" compatLnSpc="1">
            <a:prstTxWarp prst="textNoShape">
              <a:avLst/>
            </a:prstTxWarp>
          </a:bodyPr>
          <a:lstStyle/>
          <a:p>
            <a:endParaRPr lang="es-CO" dirty="0" smtClean="0">
              <a:latin typeface="Arial" charset="0"/>
            </a:endParaRPr>
          </a:p>
        </p:txBody>
      </p:sp>
    </p:spTree>
    <p:extLst>
      <p:ext uri="{BB962C8B-B14F-4D97-AF65-F5344CB8AC3E}">
        <p14:creationId xmlns:p14="http://schemas.microsoft.com/office/powerpoint/2010/main" val="4191955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7D643C43-F76C-4E82-9F3D-7C1876FFED2C}" type="slidenum">
              <a:rPr lang="es-ES" smtClean="0"/>
              <a:pPr/>
              <a:t>125</a:t>
            </a:fld>
            <a:endParaRPr lang="es-ES" dirty="0" smtClean="0"/>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2215489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CC429254-F420-428C-98C0-5917512F2BEE}" type="slidenum">
              <a:rPr lang="es-ES" smtClean="0"/>
              <a:pPr/>
              <a:t>126</a:t>
            </a:fld>
            <a:endParaRPr lang="es-ES" dirty="0"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288567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endParaRPr lang="es-CO" dirty="0" smtClean="0">
              <a:latin typeface="Arial" pitchFamily="34" charset="0"/>
            </a:endParaRPr>
          </a:p>
        </p:txBody>
      </p:sp>
    </p:spTree>
    <p:extLst>
      <p:ext uri="{BB962C8B-B14F-4D97-AF65-F5344CB8AC3E}">
        <p14:creationId xmlns:p14="http://schemas.microsoft.com/office/powerpoint/2010/main" val="667884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E2D70720-865F-4F19-8429-5B42B5C9158D}" type="slidenum">
              <a:rPr lang="es-ES" smtClean="0"/>
              <a:pPr/>
              <a:t>131</a:t>
            </a:fld>
            <a:endParaRPr lang="es-ES" dirty="0"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436295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456296E5-66CB-490A-B0F8-C18E70998276}" type="slidenum">
              <a:rPr lang="es-ES" smtClean="0"/>
              <a:pPr/>
              <a:t>132</a:t>
            </a:fld>
            <a:endParaRPr lang="es-ES" dirty="0" smtClean="0"/>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36081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86B7AE1-3FB4-4BC8-957B-00043F26D99D}" type="slidenum">
              <a:rPr lang="es-ES" smtClean="0"/>
              <a:pPr/>
              <a:t>3</a:t>
            </a:fld>
            <a:endParaRPr lang="es-E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s-CO" smtClean="0"/>
          </a:p>
        </p:txBody>
      </p:sp>
    </p:spTree>
    <p:extLst>
      <p:ext uri="{BB962C8B-B14F-4D97-AF65-F5344CB8AC3E}">
        <p14:creationId xmlns:p14="http://schemas.microsoft.com/office/powerpoint/2010/main" val="2334315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CC887420-6613-4D61-BFBB-35D437CB35B8}" type="slidenum">
              <a:rPr lang="es-ES" smtClean="0"/>
              <a:pPr/>
              <a:t>133</a:t>
            </a:fld>
            <a:endParaRPr lang="es-ES" dirty="0"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3567959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7E5369F2-29F5-415B-B680-68104061B069}" type="slidenum">
              <a:rPr lang="es-ES" smtClean="0"/>
              <a:pPr/>
              <a:t>134</a:t>
            </a:fld>
            <a:endParaRPr lang="es-ES" dirty="0" smtClean="0"/>
          </a:p>
        </p:txBody>
      </p:sp>
      <p:sp>
        <p:nvSpPr>
          <p:cNvPr id="175107" name="Rectangle 2"/>
          <p:cNvSpPr>
            <a:spLocks noGrp="1" noRot="1" noChangeAspect="1" noChangeArrowheads="1" noTextEdit="1"/>
          </p:cNvSpPr>
          <p:nvPr>
            <p:ph type="sldImg"/>
          </p:nvPr>
        </p:nvSpPr>
        <p:spPr>
          <a:xfrm>
            <a:off x="919163" y="744538"/>
            <a:ext cx="4962525" cy="3722687"/>
          </a:xfrm>
          <a:solidFill>
            <a:srgbClr val="FFFFFF"/>
          </a:solidFill>
          <a:ln/>
        </p:spPr>
      </p:sp>
    </p:spTree>
    <p:extLst>
      <p:ext uri="{BB962C8B-B14F-4D97-AF65-F5344CB8AC3E}">
        <p14:creationId xmlns:p14="http://schemas.microsoft.com/office/powerpoint/2010/main" val="2845403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282F46FA-2426-4D56-8C3F-BAE74EBF95DC}" type="slidenum">
              <a:rPr lang="es-ES" smtClean="0"/>
              <a:pPr/>
              <a:t>135</a:t>
            </a:fld>
            <a:endParaRPr lang="es-ES" dirty="0" smtClean="0"/>
          </a:p>
        </p:txBody>
      </p:sp>
      <p:sp>
        <p:nvSpPr>
          <p:cNvPr id="176131" name="Rectangle 2"/>
          <p:cNvSpPr>
            <a:spLocks noGrp="1" noRot="1" noChangeAspect="1" noChangeArrowheads="1" noTextEdit="1"/>
          </p:cNvSpPr>
          <p:nvPr>
            <p:ph type="sldImg"/>
          </p:nvPr>
        </p:nvSpPr>
        <p:spPr>
          <a:xfrm>
            <a:off x="925513" y="747713"/>
            <a:ext cx="4959350" cy="3721100"/>
          </a:xfrm>
          <a:solidFill>
            <a:srgbClr val="FFFFFF"/>
          </a:solidFill>
          <a:ln/>
        </p:spPr>
      </p:sp>
    </p:spTree>
    <p:extLst>
      <p:ext uri="{BB962C8B-B14F-4D97-AF65-F5344CB8AC3E}">
        <p14:creationId xmlns:p14="http://schemas.microsoft.com/office/powerpoint/2010/main" val="1045854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7A098DA5-DBF6-4861-A117-2688FE525629}" type="slidenum">
              <a:rPr lang="es-ES" smtClean="0"/>
              <a:pPr/>
              <a:t>136</a:t>
            </a:fld>
            <a:endParaRPr lang="es-ES" dirty="0" smtClean="0"/>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2223589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34F99222-6950-4DD0-88F1-152C38EA02AA}" type="slidenum">
              <a:rPr lang="es-ES" smtClean="0"/>
              <a:pPr/>
              <a:t>137</a:t>
            </a:fld>
            <a:endParaRPr lang="es-ES" dirty="0" smtClean="0"/>
          </a:p>
        </p:txBody>
      </p:sp>
      <p:sp>
        <p:nvSpPr>
          <p:cNvPr id="178179" name="Rectangle 2"/>
          <p:cNvSpPr>
            <a:spLocks noGrp="1" noRot="1" noChangeAspect="1" noChangeArrowheads="1" noTextEdit="1"/>
          </p:cNvSpPr>
          <p:nvPr>
            <p:ph type="sldImg"/>
          </p:nvPr>
        </p:nvSpPr>
        <p:spPr>
          <a:solidFill>
            <a:srgbClr val="FFFFFF"/>
          </a:solidFill>
          <a:ln/>
        </p:spPr>
      </p:sp>
      <p:sp>
        <p:nvSpPr>
          <p:cNvPr id="178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3964987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75B54E68-951D-42D5-9455-A11F6472DC5B}" type="slidenum">
              <a:rPr lang="es-ES" smtClean="0"/>
              <a:pPr/>
              <a:t>138</a:t>
            </a:fld>
            <a:endParaRPr lang="es-ES" dirty="0" smtClean="0"/>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3902566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A14582BC-EAF5-447D-BF6F-45D8BF3EAE1F}" type="slidenum">
              <a:rPr lang="es-ES" smtClean="0"/>
              <a:pPr/>
              <a:t>139</a:t>
            </a:fld>
            <a:endParaRPr lang="es-ES" dirty="0" smtClean="0"/>
          </a:p>
        </p:txBody>
      </p:sp>
      <p:sp>
        <p:nvSpPr>
          <p:cNvPr id="180227" name="Rectangle 2"/>
          <p:cNvSpPr>
            <a:spLocks noGrp="1" noRot="1" noChangeAspect="1" noChangeArrowheads="1" noTextEdit="1"/>
          </p:cNvSpPr>
          <p:nvPr>
            <p:ph type="sldImg"/>
          </p:nvPr>
        </p:nvSpPr>
        <p:spPr>
          <a:solidFill>
            <a:srgbClr val="FFFFFF"/>
          </a:solidFill>
          <a:ln/>
        </p:spPr>
      </p:sp>
      <p:sp>
        <p:nvSpPr>
          <p:cNvPr id="180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2747859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0C8321F4-C94F-494E-A32A-43C345A3FACC}" type="slidenum">
              <a:rPr lang="es-ES" smtClean="0"/>
              <a:pPr/>
              <a:t>140</a:t>
            </a:fld>
            <a:endParaRPr lang="es-ES" dirty="0" smtClean="0"/>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4249837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D542D8AC-BFD5-417F-8CAA-39DDC95A1A02}" type="slidenum">
              <a:rPr lang="es-ES" smtClean="0"/>
              <a:pPr/>
              <a:t>141</a:t>
            </a:fld>
            <a:endParaRPr lang="es-ES" dirty="0" smtClean="0"/>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2004844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BAD3D9FA-162A-4FF2-92BD-1DCC73087172}" type="slidenum">
              <a:rPr lang="es-ES" smtClean="0"/>
              <a:pPr/>
              <a:t>142</a:t>
            </a:fld>
            <a:endParaRPr lang="es-ES" dirty="0" smtClean="0"/>
          </a:p>
        </p:txBody>
      </p:sp>
      <p:sp>
        <p:nvSpPr>
          <p:cNvPr id="183299" name="Rectangle 2"/>
          <p:cNvSpPr>
            <a:spLocks noGrp="1" noRot="1" noChangeAspect="1" noChangeArrowheads="1" noTextEdit="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129618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4A6180E7-5962-432C-A439-124BC31D67D8}" type="slidenum">
              <a:rPr lang="es-ES" smtClean="0"/>
              <a:pPr/>
              <a:t>4</a:t>
            </a:fld>
            <a:endParaRPr lang="es-E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s-CO" smtClean="0"/>
          </a:p>
        </p:txBody>
      </p:sp>
    </p:spTree>
    <p:extLst>
      <p:ext uri="{BB962C8B-B14F-4D97-AF65-F5344CB8AC3E}">
        <p14:creationId xmlns:p14="http://schemas.microsoft.com/office/powerpoint/2010/main" val="3393474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9DDC82AD-F36A-4FAA-A12F-B749C0237211}" type="slidenum">
              <a:rPr lang="es-ES" smtClean="0"/>
              <a:pPr/>
              <a:t>143</a:t>
            </a:fld>
            <a:endParaRPr lang="es-ES" dirty="0" smtClean="0"/>
          </a:p>
        </p:txBody>
      </p:sp>
      <p:sp>
        <p:nvSpPr>
          <p:cNvPr id="184323" name="Rectangle 2"/>
          <p:cNvSpPr>
            <a:spLocks noGrp="1" noRot="1" noChangeAspect="1" noChangeArrowheads="1" noTextEdit="1"/>
          </p:cNvSpPr>
          <p:nvPr>
            <p:ph type="sldImg"/>
          </p:nvPr>
        </p:nvSpPr>
        <p:spPr>
          <a:solidFill>
            <a:srgbClr val="FFFFFF"/>
          </a:solidFill>
          <a:ln/>
        </p:spPr>
      </p:sp>
      <p:sp>
        <p:nvSpPr>
          <p:cNvPr id="184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9393745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9BDF3275-D80F-40CD-A367-1C00AC50B200}" type="slidenum">
              <a:rPr lang="es-ES" smtClean="0"/>
              <a:pPr/>
              <a:t>144</a:t>
            </a:fld>
            <a:endParaRPr lang="es-ES" dirty="0" smtClean="0"/>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3750207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CC887420-6613-4D61-BFBB-35D437CB35B8}" type="slidenum">
              <a:rPr lang="es-ES" smtClean="0"/>
              <a:pPr/>
              <a:t>145</a:t>
            </a:fld>
            <a:endParaRPr lang="es-ES" dirty="0"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3062860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0AB0D748-8D68-44E2-82CC-43D47856D3BD}" type="slidenum">
              <a:rPr lang="es-ES" smtClean="0"/>
              <a:pPr/>
              <a:t>146</a:t>
            </a:fld>
            <a:endParaRPr lang="es-ES" dirty="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3816253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08CBBD8F-334C-447C-AD6B-F63CFD1F52D7}" type="slidenum">
              <a:rPr lang="es-ES" smtClean="0"/>
              <a:pPr/>
              <a:t>147</a:t>
            </a:fld>
            <a:endParaRPr lang="es-ES" dirty="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120500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5F1C1714-455D-41AD-A432-2CE080A89F1E}" type="slidenum">
              <a:rPr lang="es-ES" smtClean="0"/>
              <a:pPr/>
              <a:t>148</a:t>
            </a:fld>
            <a:endParaRPr lang="es-ES" dirty="0"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1702983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a:noFill/>
        </p:spPr>
        <p:txBody>
          <a:bodyPr/>
          <a:lstStyle/>
          <a:p>
            <a:r>
              <a:rPr lang="es-ES" dirty="0" smtClean="0">
                <a:latin typeface="Arial" pitchFamily="34" charset="0"/>
              </a:rPr>
              <a:t>ÁREA DE GESTIÓN DE CALIDAD Y MEJORAMIENTO CONTINUO</a:t>
            </a:r>
          </a:p>
        </p:txBody>
      </p:sp>
      <p:sp>
        <p:nvSpPr>
          <p:cNvPr id="151555" name="Rectangle 7"/>
          <p:cNvSpPr>
            <a:spLocks noGrp="1" noChangeArrowheads="1"/>
          </p:cNvSpPr>
          <p:nvPr>
            <p:ph type="sldNum" sz="quarter" idx="5"/>
          </p:nvPr>
        </p:nvSpPr>
        <p:spPr>
          <a:noFill/>
        </p:spPr>
        <p:txBody>
          <a:bodyPr/>
          <a:lstStyle/>
          <a:p>
            <a:fld id="{0ABCC9E4-42A2-4076-8666-636C81B34ECF}" type="slidenum">
              <a:rPr lang="es-ES" smtClean="0">
                <a:latin typeface="Arial" pitchFamily="34" charset="0"/>
              </a:rPr>
              <a:pPr/>
              <a:t>149</a:t>
            </a:fld>
            <a:endParaRPr lang="es-ES" dirty="0" smtClean="0">
              <a:latin typeface="Arial" pitchFamily="34" charset="0"/>
            </a:endParaRPr>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xfrm>
            <a:off x="679768" y="4716877"/>
            <a:ext cx="5438140" cy="4465263"/>
          </a:xfrm>
          <a:noFill/>
          <a:ln/>
        </p:spPr>
        <p:txBody>
          <a:bodyPr/>
          <a:lstStyle/>
          <a:p>
            <a:pPr eaLnBrk="1" hangingPunct="1"/>
            <a:endParaRPr lang="es-CO" dirty="0" smtClean="0">
              <a:latin typeface="Arial" pitchFamily="34" charset="0"/>
            </a:endParaRPr>
          </a:p>
        </p:txBody>
      </p:sp>
    </p:spTree>
    <p:extLst>
      <p:ext uri="{BB962C8B-B14F-4D97-AF65-F5344CB8AC3E}">
        <p14:creationId xmlns:p14="http://schemas.microsoft.com/office/powerpoint/2010/main" val="3382024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a:noFill/>
        </p:spPr>
        <p:txBody>
          <a:bodyPr/>
          <a:lstStyle/>
          <a:p>
            <a:r>
              <a:rPr lang="es-ES" dirty="0" smtClean="0">
                <a:latin typeface="Arial" pitchFamily="34" charset="0"/>
              </a:rPr>
              <a:t>ÁREA DE GESTIÓN DE CALIDAD Y MEJORAMIENTO CONTINUO</a:t>
            </a:r>
          </a:p>
        </p:txBody>
      </p:sp>
      <p:sp>
        <p:nvSpPr>
          <p:cNvPr id="152579" name="Rectangle 7"/>
          <p:cNvSpPr>
            <a:spLocks noGrp="1" noChangeArrowheads="1"/>
          </p:cNvSpPr>
          <p:nvPr>
            <p:ph type="sldNum" sz="quarter" idx="5"/>
          </p:nvPr>
        </p:nvSpPr>
        <p:spPr>
          <a:noFill/>
        </p:spPr>
        <p:txBody>
          <a:bodyPr/>
          <a:lstStyle/>
          <a:p>
            <a:fld id="{75B26133-EDBA-4171-9EF8-B290F82FE970}" type="slidenum">
              <a:rPr lang="es-ES" smtClean="0">
                <a:latin typeface="Arial" pitchFamily="34" charset="0"/>
              </a:rPr>
              <a:pPr/>
              <a:t>150</a:t>
            </a:fld>
            <a:endParaRPr lang="es-ES" dirty="0" smtClean="0">
              <a:latin typeface="Arial" pitchFamily="34" charset="0"/>
            </a:endParaRPr>
          </a:p>
        </p:txBody>
      </p:sp>
      <p:sp>
        <p:nvSpPr>
          <p:cNvPr id="152580" name="Rectangle 2"/>
          <p:cNvSpPr>
            <a:spLocks noGrp="1" noRot="1" noChangeAspect="1" noChangeArrowheads="1" noTextEdit="1"/>
          </p:cNvSpPr>
          <p:nvPr>
            <p:ph type="sldImg"/>
          </p:nvPr>
        </p:nvSpPr>
        <p:spPr>
          <a:ln/>
        </p:spPr>
      </p:sp>
      <p:sp>
        <p:nvSpPr>
          <p:cNvPr id="152581" name="Rectangle 3"/>
          <p:cNvSpPr>
            <a:spLocks noGrp="1" noChangeArrowheads="1"/>
          </p:cNvSpPr>
          <p:nvPr>
            <p:ph type="body" idx="1"/>
          </p:nvPr>
        </p:nvSpPr>
        <p:spPr>
          <a:xfrm>
            <a:off x="679768" y="4716877"/>
            <a:ext cx="5438140" cy="4465263"/>
          </a:xfrm>
          <a:noFill/>
          <a:ln/>
        </p:spPr>
        <p:txBody>
          <a:bodyPr/>
          <a:lstStyle/>
          <a:p>
            <a:pPr eaLnBrk="1" hangingPunct="1"/>
            <a:endParaRPr lang="es-CO" dirty="0" smtClean="0">
              <a:latin typeface="Arial" pitchFamily="34" charset="0"/>
            </a:endParaRPr>
          </a:p>
        </p:txBody>
      </p:sp>
    </p:spTree>
    <p:extLst>
      <p:ext uri="{BB962C8B-B14F-4D97-AF65-F5344CB8AC3E}">
        <p14:creationId xmlns:p14="http://schemas.microsoft.com/office/powerpoint/2010/main" val="1067682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6CA6DB3F-6BF6-4EB8-9BC7-D892654B5773}" type="slidenum">
              <a:rPr lang="es-ES" smtClean="0"/>
              <a:pPr/>
              <a:t>151</a:t>
            </a:fld>
            <a:endParaRPr lang="es-ES" dirty="0" smtClean="0"/>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2215680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0C0E5DFF-9186-4DBF-8C2E-EACB2C07E3B1}" type="slidenum">
              <a:rPr lang="es-ES" smtClean="0"/>
              <a:pPr/>
              <a:t>152</a:t>
            </a:fld>
            <a:endParaRPr lang="es-ES" dirty="0" smtClean="0"/>
          </a:p>
        </p:txBody>
      </p:sp>
      <p:sp>
        <p:nvSpPr>
          <p:cNvPr id="162819" name="Rectangle 2"/>
          <p:cNvSpPr>
            <a:spLocks noGrp="1" noRot="1" noChangeAspect="1" noChangeArrowheads="1" noTextEdit="1"/>
          </p:cNvSpPr>
          <p:nvPr>
            <p:ph type="sldImg"/>
          </p:nvPr>
        </p:nvSpPr>
        <p:spPr>
          <a:xfrm>
            <a:off x="901700" y="749300"/>
            <a:ext cx="4994275" cy="3746500"/>
          </a:xfrm>
          <a:ln/>
        </p:spPr>
      </p:sp>
    </p:spTree>
    <p:extLst>
      <p:ext uri="{BB962C8B-B14F-4D97-AF65-F5344CB8AC3E}">
        <p14:creationId xmlns:p14="http://schemas.microsoft.com/office/powerpoint/2010/main" val="4411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C869BB8E-CA0C-4171-B298-00A76FC55E71}" type="slidenum">
              <a:rPr lang="es-ES" smtClean="0"/>
              <a:pPr/>
              <a:t>5</a:t>
            </a:fld>
            <a:endParaRPr lang="es-E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s-CO" smtClean="0"/>
          </a:p>
        </p:txBody>
      </p:sp>
    </p:spTree>
    <p:extLst>
      <p:ext uri="{BB962C8B-B14F-4D97-AF65-F5344CB8AC3E}">
        <p14:creationId xmlns:p14="http://schemas.microsoft.com/office/powerpoint/2010/main" val="6429410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DE47E528-6F22-46F4-859B-85B9CC7657CB}" type="slidenum">
              <a:rPr lang="es-ES" smtClean="0"/>
              <a:pPr/>
              <a:t>153</a:t>
            </a:fld>
            <a:endParaRPr lang="es-ES" dirty="0" smtClean="0"/>
          </a:p>
        </p:txBody>
      </p:sp>
      <p:sp>
        <p:nvSpPr>
          <p:cNvPr id="163843" name="Rectangle 2"/>
          <p:cNvSpPr>
            <a:spLocks noGrp="1" noRot="1" noChangeAspect="1" noChangeArrowheads="1" noTextEdit="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CO" dirty="0" smtClean="0"/>
          </a:p>
        </p:txBody>
      </p:sp>
    </p:spTree>
    <p:extLst>
      <p:ext uri="{BB962C8B-B14F-4D97-AF65-F5344CB8AC3E}">
        <p14:creationId xmlns:p14="http://schemas.microsoft.com/office/powerpoint/2010/main" val="7418913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50309DA2-FAAC-4770-8B8E-7B9E3EDD7F1C}" type="slidenum">
              <a:rPr lang="es-ES" smtClean="0"/>
              <a:pPr/>
              <a:t>154</a:t>
            </a:fld>
            <a:endParaRPr lang="es-ES" dirty="0"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83814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92AF7AE2-6E4D-4022-AC40-63FF94436138}" type="slidenum">
              <a:rPr lang="es-ES" smtClean="0"/>
              <a:pPr/>
              <a:t>155</a:t>
            </a:fld>
            <a:endParaRPr lang="es-ES" dirty="0"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3527484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B0571A7-328D-421C-81B1-36172106370A}" type="slidenum">
              <a:rPr lang="es-ES" smtClean="0"/>
              <a:pPr/>
              <a:t>156</a:t>
            </a:fld>
            <a:endParaRPr lang="es-ES" dirty="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30226720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A81DEBA2-174A-40F8-8676-F10B4BA94A44}" type="slidenum">
              <a:rPr lang="es-ES" smtClean="0"/>
              <a:pPr/>
              <a:t>157</a:t>
            </a:fld>
            <a:endParaRPr lang="es-ES" dirty="0"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504168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9EAE673F-0561-405D-86BA-F8142B213DD7}" type="slidenum">
              <a:rPr lang="es-ES" smtClean="0"/>
              <a:pPr/>
              <a:t>158</a:t>
            </a:fld>
            <a:endParaRPr lang="es-ES" dirty="0"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12860323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84A762E4-6629-4189-8957-8EF3BD167745}" type="slidenum">
              <a:rPr lang="es-ES" smtClean="0"/>
              <a:pPr/>
              <a:t>159</a:t>
            </a:fld>
            <a:endParaRPr lang="es-ES" dirty="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4225409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D294A893-AFEF-4E06-AEFC-E9C4AB84B29E}" type="slidenum">
              <a:rPr lang="es-ES" smtClean="0"/>
              <a:pPr/>
              <a:t>160</a:t>
            </a:fld>
            <a:endParaRPr lang="es-ES" dirty="0"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38052966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934C0F15-24D9-4B9D-BFE3-2C58083F2A31}" type="slidenum">
              <a:rPr lang="es-ES" smtClean="0"/>
              <a:pPr/>
              <a:t>161</a:t>
            </a:fld>
            <a:endParaRPr lang="es-ES" dirty="0"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s-CO" dirty="0" smtClean="0"/>
          </a:p>
        </p:txBody>
      </p:sp>
    </p:spTree>
    <p:extLst>
      <p:ext uri="{BB962C8B-B14F-4D97-AF65-F5344CB8AC3E}">
        <p14:creationId xmlns:p14="http://schemas.microsoft.com/office/powerpoint/2010/main" val="34265134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52016" y="9430306"/>
            <a:ext cx="2945659" cy="496332"/>
          </a:xfrm>
          <a:prstGeom prst="rect">
            <a:avLst/>
          </a:prstGeom>
          <a:noFill/>
          <a:ln w="9525">
            <a:noFill/>
            <a:miter lim="800000"/>
            <a:headEnd/>
            <a:tailEnd/>
          </a:ln>
        </p:spPr>
        <p:txBody>
          <a:bodyPr lIns="93177" tIns="46589" rIns="93177" bIns="46589" anchor="b"/>
          <a:lstStyle/>
          <a:p>
            <a:pPr algn="r" defTabSz="931863"/>
            <a:fld id="{B6F5C336-EB7E-4FB0-AD47-3AB112F4EA60}" type="slidenum">
              <a:rPr lang="es-ES" sz="1200"/>
              <a:pPr algn="r" defTabSz="931863"/>
              <a:t>163</a:t>
            </a:fld>
            <a:endParaRPr lang="es-ES" sz="1200" dirty="0"/>
          </a:p>
        </p:txBody>
      </p:sp>
      <p:sp>
        <p:nvSpPr>
          <p:cNvPr id="63491" name="Rectangle 2"/>
          <p:cNvSpPr>
            <a:spLocks noGrp="1" noRot="1" noChangeAspect="1" noChangeArrowheads="1" noTextEdit="1"/>
          </p:cNvSpPr>
          <p:nvPr>
            <p:ph type="sldImg"/>
          </p:nvPr>
        </p:nvSpPr>
        <p:spPr>
          <a:xfrm>
            <a:off x="919163" y="744538"/>
            <a:ext cx="4962525" cy="3722687"/>
          </a:xfrm>
          <a:ln/>
        </p:spPr>
      </p:sp>
      <p:sp>
        <p:nvSpPr>
          <p:cNvPr id="63492" name="Rectangle 3"/>
          <p:cNvSpPr>
            <a:spLocks noGrp="1" noChangeArrowheads="1"/>
          </p:cNvSpPr>
          <p:nvPr>
            <p:ph type="body" idx="1"/>
          </p:nvPr>
        </p:nvSpPr>
        <p:spPr>
          <a:xfrm>
            <a:off x="906357" y="4715153"/>
            <a:ext cx="4984962" cy="4466987"/>
          </a:xfrm>
          <a:noFill/>
          <a:ln/>
        </p:spPr>
        <p:txBody>
          <a:bodyPr lIns="93177" tIns="46589" rIns="93177" bIns="46589"/>
          <a:lstStyle/>
          <a:p>
            <a:pPr eaLnBrk="1" hangingPunct="1"/>
            <a:endParaRPr lang="es-AR" dirty="0" smtClean="0"/>
          </a:p>
        </p:txBody>
      </p:sp>
    </p:spTree>
    <p:extLst>
      <p:ext uri="{BB962C8B-B14F-4D97-AF65-F5344CB8AC3E}">
        <p14:creationId xmlns:p14="http://schemas.microsoft.com/office/powerpoint/2010/main" val="185193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C869BB8E-CA0C-4171-B298-00A76FC55E71}" type="slidenum">
              <a:rPr lang="es-ES" smtClean="0"/>
              <a:pPr/>
              <a:t>6</a:t>
            </a:fld>
            <a:endParaRPr lang="es-E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s-CO" smtClean="0"/>
          </a:p>
        </p:txBody>
      </p:sp>
    </p:spTree>
    <p:extLst>
      <p:ext uri="{BB962C8B-B14F-4D97-AF65-F5344CB8AC3E}">
        <p14:creationId xmlns:p14="http://schemas.microsoft.com/office/powerpoint/2010/main" val="642941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C869BB8E-CA0C-4171-B298-00A76FC55E71}" type="slidenum">
              <a:rPr lang="es-ES" smtClean="0"/>
              <a:pPr/>
              <a:t>7</a:t>
            </a:fld>
            <a:endParaRPr lang="es-E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s-CO" smtClean="0"/>
          </a:p>
        </p:txBody>
      </p:sp>
    </p:spTree>
    <p:extLst>
      <p:ext uri="{BB962C8B-B14F-4D97-AF65-F5344CB8AC3E}">
        <p14:creationId xmlns:p14="http://schemas.microsoft.com/office/powerpoint/2010/main" val="642941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C869BB8E-CA0C-4171-B298-00A76FC55E71}" type="slidenum">
              <a:rPr lang="es-ES" smtClean="0"/>
              <a:pPr/>
              <a:t>8</a:t>
            </a:fld>
            <a:endParaRPr lang="es-E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s-CO" smtClean="0"/>
          </a:p>
        </p:txBody>
      </p:sp>
    </p:spTree>
    <p:extLst>
      <p:ext uri="{BB962C8B-B14F-4D97-AF65-F5344CB8AC3E}">
        <p14:creationId xmlns:p14="http://schemas.microsoft.com/office/powerpoint/2010/main" val="642941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5208636-6DCE-4F25-AECE-7BBD50E17AA9}" type="slidenum">
              <a:rPr lang="es-ES" smtClean="0">
                <a:latin typeface="Arial" charset="0"/>
                <a:cs typeface="Arial" charset="0"/>
              </a:rPr>
              <a:pPr/>
              <a:t>9</a:t>
            </a:fld>
            <a:endParaRPr lang="es-ES" smtClean="0">
              <a:latin typeface="Arial" charset="0"/>
              <a:cs typeface="Arial" charset="0"/>
            </a:endParaRPr>
          </a:p>
        </p:txBody>
      </p:sp>
      <p:sp>
        <p:nvSpPr>
          <p:cNvPr id="59395"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p:spPr>
      </p:sp>
      <p:sp>
        <p:nvSpPr>
          <p:cNvPr id="5939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s-CO" smtClean="0">
              <a:latin typeface="Arial" charset="0"/>
            </a:endParaRPr>
          </a:p>
        </p:txBody>
      </p:sp>
    </p:spTree>
    <p:extLst>
      <p:ext uri="{BB962C8B-B14F-4D97-AF65-F5344CB8AC3E}">
        <p14:creationId xmlns:p14="http://schemas.microsoft.com/office/powerpoint/2010/main" val="3028554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16786" y="2130426"/>
            <a:ext cx="8123575"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433572" y="3886200"/>
            <a:ext cx="669000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lvl1pPr>
              <a:defRPr/>
            </a:lvl1pPr>
          </a:lstStyle>
          <a:p>
            <a:pPr>
              <a:defRPr/>
            </a:pPr>
            <a:fld id="{E211E9C5-8E81-4179-AEDE-A52790286DAF}" type="datetimeFigureOut">
              <a:rPr lang="es-CO" smtClean="0"/>
              <a:pPr>
                <a:defRPr/>
              </a:pPr>
              <a:t>11/09/2018</a:t>
            </a:fld>
            <a:endParaRPr lang="es-CO" dirty="0"/>
          </a:p>
        </p:txBody>
      </p:sp>
      <p:sp>
        <p:nvSpPr>
          <p:cNvPr id="5" name="4 Marcador de pie de página"/>
          <p:cNvSpPr>
            <a:spLocks noGrp="1"/>
          </p:cNvSpPr>
          <p:nvPr>
            <p:ph type="ftr" sz="quarter" idx="11"/>
          </p:nvPr>
        </p:nvSpPr>
        <p:spPr/>
        <p:txBody>
          <a:bodyPr/>
          <a:lstStyle>
            <a:lvl1pPr>
              <a:defRPr/>
            </a:lvl1pPr>
          </a:lstStyle>
          <a:p>
            <a:pPr>
              <a:defRPr/>
            </a:pPr>
            <a:endParaRPr lang="es-CO" dirty="0"/>
          </a:p>
        </p:txBody>
      </p:sp>
      <p:sp>
        <p:nvSpPr>
          <p:cNvPr id="6" name="5 Marcador de número de diapositiva"/>
          <p:cNvSpPr>
            <a:spLocks noGrp="1"/>
          </p:cNvSpPr>
          <p:nvPr>
            <p:ph type="sldNum" sz="quarter" idx="12"/>
          </p:nvPr>
        </p:nvSpPr>
        <p:spPr/>
        <p:txBody>
          <a:bodyPr/>
          <a:lstStyle>
            <a:lvl1pPr>
              <a:defRPr/>
            </a:lvl1pPr>
          </a:lstStyle>
          <a:p>
            <a:pPr>
              <a:defRPr/>
            </a:pPr>
            <a:fld id="{703EC057-76B7-4F13-9F84-C942D457F26D}" type="slidenum">
              <a:rPr lang="es-CO" smtClean="0"/>
              <a:pPr>
                <a:defRPr/>
              </a:pPr>
              <a:t>‹Nº›</a:t>
            </a:fld>
            <a:endParaRPr lang="es-CO" dirty="0"/>
          </a:p>
        </p:txBody>
      </p:sp>
    </p:spTree>
    <p:extLst>
      <p:ext uri="{BB962C8B-B14F-4D97-AF65-F5344CB8AC3E}">
        <p14:creationId xmlns:p14="http://schemas.microsoft.com/office/powerpoint/2010/main" val="390394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93E3C856-D0EF-4D22-BDF5-6B84341B6A92}" type="datetimeFigureOut">
              <a:rPr lang="es-CO" smtClean="0"/>
              <a:pPr>
                <a:defRPr/>
              </a:pPr>
              <a:t>11/09/2018</a:t>
            </a:fld>
            <a:endParaRPr lang="es-CO" dirty="0"/>
          </a:p>
        </p:txBody>
      </p:sp>
      <p:sp>
        <p:nvSpPr>
          <p:cNvPr id="5" name="4 Marcador de pie de página"/>
          <p:cNvSpPr>
            <a:spLocks noGrp="1"/>
          </p:cNvSpPr>
          <p:nvPr>
            <p:ph type="ftr" sz="quarter" idx="11"/>
          </p:nvPr>
        </p:nvSpPr>
        <p:spPr/>
        <p:txBody>
          <a:bodyPr/>
          <a:lstStyle>
            <a:lvl1pPr>
              <a:defRPr/>
            </a:lvl1pPr>
          </a:lstStyle>
          <a:p>
            <a:pPr>
              <a:defRPr/>
            </a:pPr>
            <a:endParaRPr lang="es-CO" dirty="0"/>
          </a:p>
        </p:txBody>
      </p:sp>
      <p:sp>
        <p:nvSpPr>
          <p:cNvPr id="6" name="5 Marcador de número de diapositiva"/>
          <p:cNvSpPr>
            <a:spLocks noGrp="1"/>
          </p:cNvSpPr>
          <p:nvPr>
            <p:ph type="sldNum" sz="quarter" idx="12"/>
          </p:nvPr>
        </p:nvSpPr>
        <p:spPr/>
        <p:txBody>
          <a:bodyPr/>
          <a:lstStyle>
            <a:lvl1pPr>
              <a:defRPr/>
            </a:lvl1pPr>
          </a:lstStyle>
          <a:p>
            <a:pPr>
              <a:defRPr/>
            </a:pPr>
            <a:fld id="{35B69934-3A6D-43C3-8CF2-C3FCDD914DB5}" type="slidenum">
              <a:rPr lang="es-CO" smtClean="0"/>
              <a:pPr>
                <a:defRPr/>
              </a:pPr>
              <a:t>‹Nº›</a:t>
            </a:fld>
            <a:endParaRPr lang="es-CO" dirty="0"/>
          </a:p>
        </p:txBody>
      </p:sp>
    </p:spTree>
    <p:extLst>
      <p:ext uri="{BB962C8B-B14F-4D97-AF65-F5344CB8AC3E}">
        <p14:creationId xmlns:p14="http://schemas.microsoft.com/office/powerpoint/2010/main" val="242298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928932" y="274639"/>
            <a:ext cx="2150358"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77858" y="274639"/>
            <a:ext cx="6291788"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D747DC72-185D-4845-921D-4B8D922F0949}" type="datetimeFigureOut">
              <a:rPr lang="es-CO" smtClean="0"/>
              <a:pPr>
                <a:defRPr/>
              </a:pPr>
              <a:t>11/09/2018</a:t>
            </a:fld>
            <a:endParaRPr lang="es-CO" dirty="0"/>
          </a:p>
        </p:txBody>
      </p:sp>
      <p:sp>
        <p:nvSpPr>
          <p:cNvPr id="5" name="4 Marcador de pie de página"/>
          <p:cNvSpPr>
            <a:spLocks noGrp="1"/>
          </p:cNvSpPr>
          <p:nvPr>
            <p:ph type="ftr" sz="quarter" idx="11"/>
          </p:nvPr>
        </p:nvSpPr>
        <p:spPr/>
        <p:txBody>
          <a:bodyPr/>
          <a:lstStyle>
            <a:lvl1pPr>
              <a:defRPr/>
            </a:lvl1pPr>
          </a:lstStyle>
          <a:p>
            <a:pPr>
              <a:defRPr/>
            </a:pPr>
            <a:endParaRPr lang="es-CO" dirty="0"/>
          </a:p>
        </p:txBody>
      </p:sp>
      <p:sp>
        <p:nvSpPr>
          <p:cNvPr id="6" name="5 Marcador de número de diapositiva"/>
          <p:cNvSpPr>
            <a:spLocks noGrp="1"/>
          </p:cNvSpPr>
          <p:nvPr>
            <p:ph type="sldNum" sz="quarter" idx="12"/>
          </p:nvPr>
        </p:nvSpPr>
        <p:spPr/>
        <p:txBody>
          <a:bodyPr/>
          <a:lstStyle>
            <a:lvl1pPr>
              <a:defRPr/>
            </a:lvl1pPr>
          </a:lstStyle>
          <a:p>
            <a:pPr>
              <a:defRPr/>
            </a:pPr>
            <a:fld id="{E80DFBCE-A283-488D-80F4-01ED7D23E7E8}" type="slidenum">
              <a:rPr lang="es-CO" smtClean="0"/>
              <a:pPr>
                <a:defRPr/>
              </a:pPr>
              <a:t>‹Nº›</a:t>
            </a:fld>
            <a:endParaRPr lang="es-CO" dirty="0"/>
          </a:p>
        </p:txBody>
      </p:sp>
    </p:spTree>
    <p:extLst>
      <p:ext uri="{BB962C8B-B14F-4D97-AF65-F5344CB8AC3E}">
        <p14:creationId xmlns:p14="http://schemas.microsoft.com/office/powerpoint/2010/main" val="2041169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n-U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7" name="Rectangle 6"/>
          <p:cNvSpPr>
            <a:spLocks noGrp="1" noChangeArrowheads="1"/>
          </p:cNvSpPr>
          <p:nvPr>
            <p:ph type="sldNum" sz="quarter" idx="12"/>
          </p:nvPr>
        </p:nvSpPr>
        <p:spPr>
          <a:ln/>
        </p:spPr>
        <p:txBody>
          <a:bodyPr/>
          <a:lstStyle>
            <a:lvl1pPr>
              <a:defRPr/>
            </a:lvl1pPr>
          </a:lstStyle>
          <a:p>
            <a:pPr>
              <a:defRPr/>
            </a:pPr>
            <a:fld id="{D1CB4812-A2FF-401E-93F8-ACF4D439ADD1}" type="slidenum">
              <a:rPr lang="es-ES"/>
              <a:pPr>
                <a:defRPr/>
              </a:pPr>
              <a:t>‹Nº›</a:t>
            </a:fld>
            <a:endParaRPr lang="es-ES" dirty="0"/>
          </a:p>
        </p:txBody>
      </p:sp>
    </p:spTree>
    <p:extLst>
      <p:ext uri="{BB962C8B-B14F-4D97-AF65-F5344CB8AC3E}">
        <p14:creationId xmlns:p14="http://schemas.microsoft.com/office/powerpoint/2010/main" val="79002482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5388115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s-ES" smtClean="0"/>
              <a:t>Haga clic para modificar el estilo de título del patrón</a:t>
            </a:r>
            <a:endParaRPr lang="es-CO"/>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extLst>
      <p:ext uri="{BB962C8B-B14F-4D97-AF65-F5344CB8AC3E}">
        <p14:creationId xmlns:p14="http://schemas.microsoft.com/office/powerpoint/2010/main" val="1606361774"/>
      </p:ext>
    </p:extLst>
  </p:cSld>
  <p:clrMapOvr>
    <a:masterClrMapping/>
  </p:clrMapOvr>
  <p:transition>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9D3F49D9-C02F-43F5-B5FD-72994868AC0D}" type="datetimeFigureOut">
              <a:rPr lang="es-CO" smtClean="0"/>
              <a:pPr>
                <a:defRPr/>
              </a:pPr>
              <a:t>11/09/2018</a:t>
            </a:fld>
            <a:endParaRPr lang="es-CO" dirty="0"/>
          </a:p>
        </p:txBody>
      </p:sp>
      <p:sp>
        <p:nvSpPr>
          <p:cNvPr id="5" name="4 Marcador de pie de página"/>
          <p:cNvSpPr>
            <a:spLocks noGrp="1"/>
          </p:cNvSpPr>
          <p:nvPr>
            <p:ph type="ftr" sz="quarter" idx="11"/>
          </p:nvPr>
        </p:nvSpPr>
        <p:spPr/>
        <p:txBody>
          <a:bodyPr/>
          <a:lstStyle>
            <a:lvl1pPr>
              <a:defRPr/>
            </a:lvl1pPr>
          </a:lstStyle>
          <a:p>
            <a:pPr>
              <a:defRPr/>
            </a:pPr>
            <a:endParaRPr lang="es-CO" dirty="0"/>
          </a:p>
        </p:txBody>
      </p:sp>
      <p:sp>
        <p:nvSpPr>
          <p:cNvPr id="6" name="5 Marcador de número de diapositiva"/>
          <p:cNvSpPr>
            <a:spLocks noGrp="1"/>
          </p:cNvSpPr>
          <p:nvPr>
            <p:ph type="sldNum" sz="quarter" idx="12"/>
          </p:nvPr>
        </p:nvSpPr>
        <p:spPr/>
        <p:txBody>
          <a:bodyPr/>
          <a:lstStyle>
            <a:lvl1pPr>
              <a:defRPr/>
            </a:lvl1pPr>
          </a:lstStyle>
          <a:p>
            <a:pPr>
              <a:defRPr/>
            </a:pPr>
            <a:fld id="{629B0A3B-5820-477E-B5AC-88F35511FA6D}" type="slidenum">
              <a:rPr lang="es-CO" smtClean="0"/>
              <a:pPr>
                <a:defRPr/>
              </a:pPr>
              <a:t>‹Nº›</a:t>
            </a:fld>
            <a:endParaRPr lang="es-CO" dirty="0"/>
          </a:p>
        </p:txBody>
      </p:sp>
    </p:spTree>
    <p:extLst>
      <p:ext uri="{BB962C8B-B14F-4D97-AF65-F5344CB8AC3E}">
        <p14:creationId xmlns:p14="http://schemas.microsoft.com/office/powerpoint/2010/main" val="328953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54949" y="4406901"/>
            <a:ext cx="8123575"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54949" y="2906713"/>
            <a:ext cx="812357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9FFC93F3-D58D-4F11-98FD-0608C1F38A2D}" type="datetimeFigureOut">
              <a:rPr lang="es-CO" smtClean="0"/>
              <a:pPr>
                <a:defRPr/>
              </a:pPr>
              <a:t>11/09/2018</a:t>
            </a:fld>
            <a:endParaRPr lang="es-CO" dirty="0"/>
          </a:p>
        </p:txBody>
      </p:sp>
      <p:sp>
        <p:nvSpPr>
          <p:cNvPr id="5" name="4 Marcador de pie de página"/>
          <p:cNvSpPr>
            <a:spLocks noGrp="1"/>
          </p:cNvSpPr>
          <p:nvPr>
            <p:ph type="ftr" sz="quarter" idx="11"/>
          </p:nvPr>
        </p:nvSpPr>
        <p:spPr/>
        <p:txBody>
          <a:bodyPr/>
          <a:lstStyle>
            <a:lvl1pPr>
              <a:defRPr/>
            </a:lvl1pPr>
          </a:lstStyle>
          <a:p>
            <a:pPr>
              <a:defRPr/>
            </a:pPr>
            <a:endParaRPr lang="es-CO" dirty="0"/>
          </a:p>
        </p:txBody>
      </p:sp>
      <p:sp>
        <p:nvSpPr>
          <p:cNvPr id="6" name="5 Marcador de número de diapositiva"/>
          <p:cNvSpPr>
            <a:spLocks noGrp="1"/>
          </p:cNvSpPr>
          <p:nvPr>
            <p:ph type="sldNum" sz="quarter" idx="12"/>
          </p:nvPr>
        </p:nvSpPr>
        <p:spPr/>
        <p:txBody>
          <a:bodyPr/>
          <a:lstStyle>
            <a:lvl1pPr>
              <a:defRPr/>
            </a:lvl1pPr>
          </a:lstStyle>
          <a:p>
            <a:pPr>
              <a:defRPr/>
            </a:pPr>
            <a:fld id="{DCC103F7-A98D-4D7D-885D-5E33CD95467A}" type="slidenum">
              <a:rPr lang="es-CO" smtClean="0"/>
              <a:pPr>
                <a:defRPr/>
              </a:pPr>
              <a:t>‹Nº›</a:t>
            </a:fld>
            <a:endParaRPr lang="es-CO" dirty="0"/>
          </a:p>
        </p:txBody>
      </p:sp>
    </p:spTree>
    <p:extLst>
      <p:ext uri="{BB962C8B-B14F-4D97-AF65-F5344CB8AC3E}">
        <p14:creationId xmlns:p14="http://schemas.microsoft.com/office/powerpoint/2010/main" val="11684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77857" y="1600201"/>
            <a:ext cx="422107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858217" y="1600201"/>
            <a:ext cx="422107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3 Marcador de fecha"/>
          <p:cNvSpPr>
            <a:spLocks noGrp="1"/>
          </p:cNvSpPr>
          <p:nvPr>
            <p:ph type="dt" sz="half" idx="10"/>
          </p:nvPr>
        </p:nvSpPr>
        <p:spPr/>
        <p:txBody>
          <a:bodyPr/>
          <a:lstStyle>
            <a:lvl1pPr>
              <a:defRPr/>
            </a:lvl1pPr>
          </a:lstStyle>
          <a:p>
            <a:pPr>
              <a:defRPr/>
            </a:pPr>
            <a:fld id="{D35B8C4E-1767-4DDC-AF59-CBC8C0542886}" type="datetimeFigureOut">
              <a:rPr lang="es-CO" smtClean="0"/>
              <a:pPr>
                <a:defRPr/>
              </a:pPr>
              <a:t>11/09/2018</a:t>
            </a:fld>
            <a:endParaRPr lang="es-CO" dirty="0"/>
          </a:p>
        </p:txBody>
      </p:sp>
      <p:sp>
        <p:nvSpPr>
          <p:cNvPr id="6" name="4 Marcador de pie de página"/>
          <p:cNvSpPr>
            <a:spLocks noGrp="1"/>
          </p:cNvSpPr>
          <p:nvPr>
            <p:ph type="ftr" sz="quarter" idx="11"/>
          </p:nvPr>
        </p:nvSpPr>
        <p:spPr/>
        <p:txBody>
          <a:bodyPr/>
          <a:lstStyle>
            <a:lvl1pPr>
              <a:defRPr/>
            </a:lvl1pPr>
          </a:lstStyle>
          <a:p>
            <a:pPr>
              <a:defRPr/>
            </a:pPr>
            <a:endParaRPr lang="es-CO" dirty="0"/>
          </a:p>
        </p:txBody>
      </p:sp>
      <p:sp>
        <p:nvSpPr>
          <p:cNvPr id="7" name="5 Marcador de número de diapositiva"/>
          <p:cNvSpPr>
            <a:spLocks noGrp="1"/>
          </p:cNvSpPr>
          <p:nvPr>
            <p:ph type="sldNum" sz="quarter" idx="12"/>
          </p:nvPr>
        </p:nvSpPr>
        <p:spPr/>
        <p:txBody>
          <a:bodyPr/>
          <a:lstStyle>
            <a:lvl1pPr>
              <a:defRPr/>
            </a:lvl1pPr>
          </a:lstStyle>
          <a:p>
            <a:pPr>
              <a:defRPr/>
            </a:pPr>
            <a:fld id="{0A25291D-9639-4766-B099-2C0E6CDE3312}" type="slidenum">
              <a:rPr lang="es-CO" smtClean="0"/>
              <a:pPr>
                <a:defRPr/>
              </a:pPr>
              <a:t>‹Nº›</a:t>
            </a:fld>
            <a:endParaRPr lang="es-CO" dirty="0"/>
          </a:p>
        </p:txBody>
      </p:sp>
    </p:spTree>
    <p:extLst>
      <p:ext uri="{BB962C8B-B14F-4D97-AF65-F5344CB8AC3E}">
        <p14:creationId xmlns:p14="http://schemas.microsoft.com/office/powerpoint/2010/main" val="3283617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77857" y="1535113"/>
            <a:ext cx="42227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77857" y="2174875"/>
            <a:ext cx="42227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854898" y="1535113"/>
            <a:ext cx="422439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854898" y="2174875"/>
            <a:ext cx="422439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3 Marcador de fecha"/>
          <p:cNvSpPr>
            <a:spLocks noGrp="1"/>
          </p:cNvSpPr>
          <p:nvPr>
            <p:ph type="dt" sz="half" idx="10"/>
          </p:nvPr>
        </p:nvSpPr>
        <p:spPr/>
        <p:txBody>
          <a:bodyPr/>
          <a:lstStyle>
            <a:lvl1pPr>
              <a:defRPr/>
            </a:lvl1pPr>
          </a:lstStyle>
          <a:p>
            <a:pPr>
              <a:defRPr/>
            </a:pPr>
            <a:fld id="{3AF83289-D928-4E16-AB43-DC68512DC276}" type="datetimeFigureOut">
              <a:rPr lang="es-CO" smtClean="0"/>
              <a:pPr>
                <a:defRPr/>
              </a:pPr>
              <a:t>11/09/2018</a:t>
            </a:fld>
            <a:endParaRPr lang="es-CO" dirty="0"/>
          </a:p>
        </p:txBody>
      </p:sp>
      <p:sp>
        <p:nvSpPr>
          <p:cNvPr id="8" name="4 Marcador de pie de página"/>
          <p:cNvSpPr>
            <a:spLocks noGrp="1"/>
          </p:cNvSpPr>
          <p:nvPr>
            <p:ph type="ftr" sz="quarter" idx="11"/>
          </p:nvPr>
        </p:nvSpPr>
        <p:spPr/>
        <p:txBody>
          <a:bodyPr/>
          <a:lstStyle>
            <a:lvl1pPr>
              <a:defRPr/>
            </a:lvl1pPr>
          </a:lstStyle>
          <a:p>
            <a:pPr>
              <a:defRPr/>
            </a:pPr>
            <a:endParaRPr lang="es-CO" dirty="0"/>
          </a:p>
        </p:txBody>
      </p:sp>
      <p:sp>
        <p:nvSpPr>
          <p:cNvPr id="9" name="5 Marcador de número de diapositiva"/>
          <p:cNvSpPr>
            <a:spLocks noGrp="1"/>
          </p:cNvSpPr>
          <p:nvPr>
            <p:ph type="sldNum" sz="quarter" idx="12"/>
          </p:nvPr>
        </p:nvSpPr>
        <p:spPr/>
        <p:txBody>
          <a:bodyPr/>
          <a:lstStyle>
            <a:lvl1pPr>
              <a:defRPr/>
            </a:lvl1pPr>
          </a:lstStyle>
          <a:p>
            <a:pPr>
              <a:defRPr/>
            </a:pPr>
            <a:fld id="{C30CB28B-A4EF-4777-B8F3-812D8DD41AB9}" type="slidenum">
              <a:rPr lang="es-CO" smtClean="0"/>
              <a:pPr>
                <a:defRPr/>
              </a:pPr>
              <a:t>‹Nº›</a:t>
            </a:fld>
            <a:endParaRPr lang="es-CO" dirty="0"/>
          </a:p>
        </p:txBody>
      </p:sp>
    </p:spTree>
    <p:extLst>
      <p:ext uri="{BB962C8B-B14F-4D97-AF65-F5344CB8AC3E}">
        <p14:creationId xmlns:p14="http://schemas.microsoft.com/office/powerpoint/2010/main" val="2249181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3 Marcador de fecha"/>
          <p:cNvSpPr>
            <a:spLocks noGrp="1"/>
          </p:cNvSpPr>
          <p:nvPr>
            <p:ph type="dt" sz="half" idx="10"/>
          </p:nvPr>
        </p:nvSpPr>
        <p:spPr/>
        <p:txBody>
          <a:bodyPr/>
          <a:lstStyle>
            <a:lvl1pPr>
              <a:defRPr/>
            </a:lvl1pPr>
          </a:lstStyle>
          <a:p>
            <a:pPr>
              <a:defRPr/>
            </a:pPr>
            <a:fld id="{8F3B81BE-1321-461F-8B01-A893EBC35B27}" type="datetimeFigureOut">
              <a:rPr lang="es-CO" smtClean="0"/>
              <a:pPr>
                <a:defRPr/>
              </a:pPr>
              <a:t>11/09/2018</a:t>
            </a:fld>
            <a:endParaRPr lang="es-CO" dirty="0"/>
          </a:p>
        </p:txBody>
      </p:sp>
      <p:sp>
        <p:nvSpPr>
          <p:cNvPr id="4" name="4 Marcador de pie de página"/>
          <p:cNvSpPr>
            <a:spLocks noGrp="1"/>
          </p:cNvSpPr>
          <p:nvPr>
            <p:ph type="ftr" sz="quarter" idx="11"/>
          </p:nvPr>
        </p:nvSpPr>
        <p:spPr/>
        <p:txBody>
          <a:bodyPr/>
          <a:lstStyle>
            <a:lvl1pPr>
              <a:defRPr/>
            </a:lvl1pPr>
          </a:lstStyle>
          <a:p>
            <a:pPr>
              <a:defRPr/>
            </a:pPr>
            <a:endParaRPr lang="es-CO" dirty="0"/>
          </a:p>
        </p:txBody>
      </p:sp>
      <p:sp>
        <p:nvSpPr>
          <p:cNvPr id="5" name="5 Marcador de número de diapositiva"/>
          <p:cNvSpPr>
            <a:spLocks noGrp="1"/>
          </p:cNvSpPr>
          <p:nvPr>
            <p:ph type="sldNum" sz="quarter" idx="12"/>
          </p:nvPr>
        </p:nvSpPr>
        <p:spPr/>
        <p:txBody>
          <a:bodyPr/>
          <a:lstStyle>
            <a:lvl1pPr>
              <a:defRPr/>
            </a:lvl1pPr>
          </a:lstStyle>
          <a:p>
            <a:pPr>
              <a:defRPr/>
            </a:pPr>
            <a:fld id="{F1D3D43A-C9B9-488D-8DB7-113B70D72602}" type="slidenum">
              <a:rPr lang="es-CO" smtClean="0"/>
              <a:pPr>
                <a:defRPr/>
              </a:pPr>
              <a:t>‹Nº›</a:t>
            </a:fld>
            <a:endParaRPr lang="es-CO" dirty="0"/>
          </a:p>
        </p:txBody>
      </p:sp>
    </p:spTree>
    <p:extLst>
      <p:ext uri="{BB962C8B-B14F-4D97-AF65-F5344CB8AC3E}">
        <p14:creationId xmlns:p14="http://schemas.microsoft.com/office/powerpoint/2010/main" val="760055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F9E2C35B-C518-4641-BD8D-00423B9872A5}" type="datetimeFigureOut">
              <a:rPr lang="es-CO" smtClean="0"/>
              <a:pPr>
                <a:defRPr/>
              </a:pPr>
              <a:t>11/09/2018</a:t>
            </a:fld>
            <a:endParaRPr lang="es-CO" dirty="0"/>
          </a:p>
        </p:txBody>
      </p:sp>
      <p:sp>
        <p:nvSpPr>
          <p:cNvPr id="3" name="4 Marcador de pie de página"/>
          <p:cNvSpPr>
            <a:spLocks noGrp="1"/>
          </p:cNvSpPr>
          <p:nvPr>
            <p:ph type="ftr" sz="quarter" idx="11"/>
          </p:nvPr>
        </p:nvSpPr>
        <p:spPr/>
        <p:txBody>
          <a:bodyPr/>
          <a:lstStyle>
            <a:lvl1pPr>
              <a:defRPr/>
            </a:lvl1pPr>
          </a:lstStyle>
          <a:p>
            <a:pPr>
              <a:defRPr/>
            </a:pPr>
            <a:endParaRPr lang="es-CO" dirty="0"/>
          </a:p>
        </p:txBody>
      </p:sp>
      <p:sp>
        <p:nvSpPr>
          <p:cNvPr id="4" name="5 Marcador de número de diapositiva"/>
          <p:cNvSpPr>
            <a:spLocks noGrp="1"/>
          </p:cNvSpPr>
          <p:nvPr>
            <p:ph type="sldNum" sz="quarter" idx="12"/>
          </p:nvPr>
        </p:nvSpPr>
        <p:spPr/>
        <p:txBody>
          <a:bodyPr/>
          <a:lstStyle>
            <a:lvl1pPr>
              <a:defRPr/>
            </a:lvl1pPr>
          </a:lstStyle>
          <a:p>
            <a:pPr>
              <a:defRPr/>
            </a:pPr>
            <a:fld id="{4844E927-DC25-4D1F-BAF7-8453186829C0}" type="slidenum">
              <a:rPr lang="es-CO" smtClean="0"/>
              <a:pPr>
                <a:defRPr/>
              </a:pPr>
              <a:t>‹Nº›</a:t>
            </a:fld>
            <a:endParaRPr lang="es-CO" dirty="0"/>
          </a:p>
        </p:txBody>
      </p:sp>
    </p:spTree>
    <p:extLst>
      <p:ext uri="{BB962C8B-B14F-4D97-AF65-F5344CB8AC3E}">
        <p14:creationId xmlns:p14="http://schemas.microsoft.com/office/powerpoint/2010/main" val="3692706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77858" y="273050"/>
            <a:ext cx="3144236"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736579" y="273051"/>
            <a:ext cx="534271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77858" y="1435101"/>
            <a:ext cx="314423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6E45C89-1BBA-40F1-BC2A-2D0CC7983D32}" type="datetimeFigureOut">
              <a:rPr lang="es-CO" smtClean="0"/>
              <a:pPr>
                <a:defRPr/>
              </a:pPr>
              <a:t>11/09/2018</a:t>
            </a:fld>
            <a:endParaRPr lang="es-CO" dirty="0"/>
          </a:p>
        </p:txBody>
      </p:sp>
      <p:sp>
        <p:nvSpPr>
          <p:cNvPr id="6" name="4 Marcador de pie de página"/>
          <p:cNvSpPr>
            <a:spLocks noGrp="1"/>
          </p:cNvSpPr>
          <p:nvPr>
            <p:ph type="ftr" sz="quarter" idx="11"/>
          </p:nvPr>
        </p:nvSpPr>
        <p:spPr/>
        <p:txBody>
          <a:bodyPr/>
          <a:lstStyle>
            <a:lvl1pPr>
              <a:defRPr/>
            </a:lvl1pPr>
          </a:lstStyle>
          <a:p>
            <a:pPr>
              <a:defRPr/>
            </a:pPr>
            <a:endParaRPr lang="es-CO" dirty="0"/>
          </a:p>
        </p:txBody>
      </p:sp>
      <p:sp>
        <p:nvSpPr>
          <p:cNvPr id="7" name="5 Marcador de número de diapositiva"/>
          <p:cNvSpPr>
            <a:spLocks noGrp="1"/>
          </p:cNvSpPr>
          <p:nvPr>
            <p:ph type="sldNum" sz="quarter" idx="12"/>
          </p:nvPr>
        </p:nvSpPr>
        <p:spPr/>
        <p:txBody>
          <a:bodyPr/>
          <a:lstStyle>
            <a:lvl1pPr>
              <a:defRPr/>
            </a:lvl1pPr>
          </a:lstStyle>
          <a:p>
            <a:pPr>
              <a:defRPr/>
            </a:pPr>
            <a:fld id="{E532033F-9C72-4AF9-91A8-940643FD798C}" type="slidenum">
              <a:rPr lang="es-CO" smtClean="0"/>
              <a:pPr>
                <a:defRPr/>
              </a:pPr>
              <a:t>‹Nº›</a:t>
            </a:fld>
            <a:endParaRPr lang="es-CO" dirty="0"/>
          </a:p>
        </p:txBody>
      </p:sp>
    </p:spTree>
    <p:extLst>
      <p:ext uri="{BB962C8B-B14F-4D97-AF65-F5344CB8AC3E}">
        <p14:creationId xmlns:p14="http://schemas.microsoft.com/office/powerpoint/2010/main" val="1186657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873268" y="4800600"/>
            <a:ext cx="5734288"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873268" y="612775"/>
            <a:ext cx="5734288"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dirty="0" smtClean="0"/>
              <a:t>Haga clic en el icono para agregar una imagen</a:t>
            </a:r>
            <a:endParaRPr lang="es-CO" noProof="0" dirty="0"/>
          </a:p>
        </p:txBody>
      </p:sp>
      <p:sp>
        <p:nvSpPr>
          <p:cNvPr id="4" name="3 Marcador de texto"/>
          <p:cNvSpPr>
            <a:spLocks noGrp="1"/>
          </p:cNvSpPr>
          <p:nvPr>
            <p:ph type="body" sz="half" idx="2"/>
          </p:nvPr>
        </p:nvSpPr>
        <p:spPr>
          <a:xfrm>
            <a:off x="1873268" y="5367338"/>
            <a:ext cx="573428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812DA5A-C568-44F8-8F89-8802ED7BC915}" type="datetimeFigureOut">
              <a:rPr lang="es-CO" smtClean="0"/>
              <a:pPr>
                <a:defRPr/>
              </a:pPr>
              <a:t>11/09/2018</a:t>
            </a:fld>
            <a:endParaRPr lang="es-CO" dirty="0"/>
          </a:p>
        </p:txBody>
      </p:sp>
      <p:sp>
        <p:nvSpPr>
          <p:cNvPr id="6" name="4 Marcador de pie de página"/>
          <p:cNvSpPr>
            <a:spLocks noGrp="1"/>
          </p:cNvSpPr>
          <p:nvPr>
            <p:ph type="ftr" sz="quarter" idx="11"/>
          </p:nvPr>
        </p:nvSpPr>
        <p:spPr/>
        <p:txBody>
          <a:bodyPr/>
          <a:lstStyle>
            <a:lvl1pPr>
              <a:defRPr/>
            </a:lvl1pPr>
          </a:lstStyle>
          <a:p>
            <a:pPr>
              <a:defRPr/>
            </a:pPr>
            <a:endParaRPr lang="es-CO" dirty="0"/>
          </a:p>
        </p:txBody>
      </p:sp>
      <p:sp>
        <p:nvSpPr>
          <p:cNvPr id="7" name="5 Marcador de número de diapositiva"/>
          <p:cNvSpPr>
            <a:spLocks noGrp="1"/>
          </p:cNvSpPr>
          <p:nvPr>
            <p:ph type="sldNum" sz="quarter" idx="12"/>
          </p:nvPr>
        </p:nvSpPr>
        <p:spPr/>
        <p:txBody>
          <a:bodyPr/>
          <a:lstStyle>
            <a:lvl1pPr>
              <a:defRPr/>
            </a:lvl1pPr>
          </a:lstStyle>
          <a:p>
            <a:pPr>
              <a:defRPr/>
            </a:pPr>
            <a:fld id="{25E6D73D-0077-4B9C-A23D-9AA1C43831C3}" type="slidenum">
              <a:rPr lang="es-CO" smtClean="0"/>
              <a:pPr>
                <a:defRPr/>
              </a:pPr>
              <a:t>‹Nº›</a:t>
            </a:fld>
            <a:endParaRPr lang="es-CO" dirty="0"/>
          </a:p>
        </p:txBody>
      </p:sp>
    </p:spTree>
    <p:extLst>
      <p:ext uri="{BB962C8B-B14F-4D97-AF65-F5344CB8AC3E}">
        <p14:creationId xmlns:p14="http://schemas.microsoft.com/office/powerpoint/2010/main" val="790289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947" y="274638"/>
            <a:ext cx="822810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smtClean="0"/>
              <a:t>Haga clic para modificar el estilo de título del patrón</a:t>
            </a:r>
            <a:endParaRPr lang="es-CO" altLang="es-CO" smtClean="0"/>
          </a:p>
        </p:txBody>
      </p:sp>
      <p:sp>
        <p:nvSpPr>
          <p:cNvPr id="1027" name="2 Marcador de texto"/>
          <p:cNvSpPr>
            <a:spLocks noGrp="1"/>
          </p:cNvSpPr>
          <p:nvPr>
            <p:ph type="body" idx="1"/>
          </p:nvPr>
        </p:nvSpPr>
        <p:spPr bwMode="auto">
          <a:xfrm>
            <a:off x="457947" y="1600201"/>
            <a:ext cx="822810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smtClean="0"/>
              <a:t>Haga clic para modificar el estilo de texto del patrón</a:t>
            </a:r>
          </a:p>
          <a:p>
            <a:pPr lvl="1"/>
            <a:r>
              <a:rPr lang="es-ES" altLang="es-CO" smtClean="0"/>
              <a:t>Segundo nivel</a:t>
            </a:r>
          </a:p>
          <a:p>
            <a:pPr lvl="2"/>
            <a:r>
              <a:rPr lang="es-ES" altLang="es-CO" smtClean="0"/>
              <a:t>Tercer nivel</a:t>
            </a:r>
          </a:p>
          <a:p>
            <a:pPr lvl="3"/>
            <a:r>
              <a:rPr lang="es-ES" altLang="es-CO" smtClean="0"/>
              <a:t>Cuarto nivel</a:t>
            </a:r>
          </a:p>
          <a:p>
            <a:pPr lvl="4"/>
            <a:r>
              <a:rPr lang="es-ES" altLang="es-CO" smtClean="0"/>
              <a:t>Quinto nivel</a:t>
            </a:r>
            <a:endParaRPr lang="es-CO" altLang="es-CO" smtClean="0"/>
          </a:p>
        </p:txBody>
      </p:sp>
      <p:sp>
        <p:nvSpPr>
          <p:cNvPr id="4" name="3 Marcador de fecha"/>
          <p:cNvSpPr>
            <a:spLocks noGrp="1"/>
          </p:cNvSpPr>
          <p:nvPr>
            <p:ph type="dt" sz="half" idx="2"/>
          </p:nvPr>
        </p:nvSpPr>
        <p:spPr>
          <a:xfrm>
            <a:off x="457947" y="6356351"/>
            <a:ext cx="2132107"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3E7575E1-C919-438E-8DCE-C98CF3676BFB}" type="datetimeFigureOut">
              <a:rPr lang="es-CO" smtClean="0"/>
              <a:pPr>
                <a:defRPr/>
              </a:pPr>
              <a:t>11/09/2018</a:t>
            </a:fld>
            <a:endParaRPr lang="es-CO" dirty="0"/>
          </a:p>
        </p:txBody>
      </p:sp>
      <p:sp>
        <p:nvSpPr>
          <p:cNvPr id="5" name="4 Marcador de pie de página"/>
          <p:cNvSpPr>
            <a:spLocks noGrp="1"/>
          </p:cNvSpPr>
          <p:nvPr>
            <p:ph type="ftr" sz="quarter" idx="3"/>
          </p:nvPr>
        </p:nvSpPr>
        <p:spPr>
          <a:xfrm>
            <a:off x="3124326" y="6356351"/>
            <a:ext cx="289535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s-CO" dirty="0"/>
          </a:p>
        </p:txBody>
      </p:sp>
      <p:sp>
        <p:nvSpPr>
          <p:cNvPr id="6" name="5 Marcador de número de diapositiva"/>
          <p:cNvSpPr>
            <a:spLocks noGrp="1"/>
          </p:cNvSpPr>
          <p:nvPr>
            <p:ph type="sldNum" sz="quarter" idx="4"/>
          </p:nvPr>
        </p:nvSpPr>
        <p:spPr>
          <a:xfrm>
            <a:off x="6553946" y="6356351"/>
            <a:ext cx="213210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50A2A73-FA1A-4B88-9BEF-ED5AD433E19F}" type="slidenum">
              <a:rPr lang="es-CO" smtClean="0"/>
              <a:pPr>
                <a:defRPr/>
              </a:pPr>
              <a:t>‹Nº›</a:t>
            </a:fld>
            <a:endParaRPr lang="es-CO" dirty="0"/>
          </a:p>
        </p:txBody>
      </p:sp>
    </p:spTree>
    <p:extLst>
      <p:ext uri="{BB962C8B-B14F-4D97-AF65-F5344CB8AC3E}">
        <p14:creationId xmlns:p14="http://schemas.microsoft.com/office/powerpoint/2010/main" val="359032194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ransition>
    <p:wedge/>
  </p:transition>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verbia.net/citasautor.asp?autor=871"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8.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92.jpg"/><Relationship Id="rId4" Type="http://schemas.openxmlformats.org/officeDocument/2006/relationships/image" Target="../media/image91.pn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1.png"/><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jpg"/><Relationship Id="rId4" Type="http://schemas.openxmlformats.org/officeDocument/2006/relationships/image" Target="../media/image91.pn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91.png"/><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1.png"/></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1.png"/></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91.png"/></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91.png"/></Relationships>
</file>

<file path=ppt/slides/_rels/slide11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5.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1.xml.rels><?xml version="1.0" encoding="UTF-8" standalone="yes"?>
<Relationships xmlns="http://schemas.openxmlformats.org/package/2006/relationships"><Relationship Id="rId3" Type="http://schemas.openxmlformats.org/officeDocument/2006/relationships/hyperlink" Target="http://www.youtube.com/watch?v=i07qz_6Mk7g"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2.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7.wmf"/><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5.xml.rels><?xml version="1.0" encoding="UTF-8" standalone="yes"?>
<Relationships xmlns="http://schemas.openxmlformats.org/package/2006/relationships"><Relationship Id="rId3" Type="http://schemas.openxmlformats.org/officeDocument/2006/relationships/image" Target="../media/image108.emf"/><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9.wmf"/></Relationships>
</file>

<file path=ppt/slides/_rels/slide1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6.jpeg"/><Relationship Id="rId4" Type="http://schemas.openxmlformats.org/officeDocument/2006/relationships/image" Target="../media/image3.png"/></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7.gif"/><Relationship Id="rId4" Type="http://schemas.openxmlformats.org/officeDocument/2006/relationships/image" Target="../media/image3.png"/></Relationships>
</file>

<file path=ppt/slides/_rels/slide134.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7.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image" Target="../media/image123.wmf"/><Relationship Id="rId7"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4.gif"/><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ISO%2026000.mov" TargetMode="Externa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image" Target="../media/image125.wmf"/><Relationship Id="rId7"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6.wmf"/></Relationships>
</file>

<file path=ppt/slides/_rels/slide141.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8.wmf"/></Relationships>
</file>

<file path=ppt/slides/_rels/slide142.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3.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4.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5.xml.rels><?xml version="1.0" encoding="UTF-8" standalone="yes"?>
<Relationships xmlns="http://schemas.openxmlformats.org/package/2006/relationships"><Relationship Id="rId3" Type="http://schemas.openxmlformats.org/officeDocument/2006/relationships/hyperlink" Target="Y%20se%20perdi&#243;%20el%20Reino.mp4" TargetMode="External"/><Relationship Id="rId7"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3.png"/><Relationship Id="rId4" Type="http://schemas.openxmlformats.org/officeDocument/2006/relationships/image" Target="../media/image2.png"/></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47.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8.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4.jpeg"/><Relationship Id="rId7"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6.jpeg"/><Relationship Id="rId4" Type="http://schemas.openxmlformats.org/officeDocument/2006/relationships/image" Target="../media/image135.jpeg"/><Relationship Id="rId9" Type="http://schemas.openxmlformats.org/officeDocument/2006/relationships/image" Target="../media/image4.png"/></Relationships>
</file>

<file path=ppt/slides/_rels/slide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8.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3.png"/></Relationships>
</file>

<file path=ppt/slides/_rels/slide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52.xml.rels><?xml version="1.0" encoding="UTF-8" standalone="yes"?>
<Relationships xmlns="http://schemas.openxmlformats.org/package/2006/relationships"><Relationship Id="rId3" Type="http://schemas.openxmlformats.org/officeDocument/2006/relationships/image" Target="../media/image141.wmf"/><Relationship Id="rId7"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2.wmf"/></Relationships>
</file>

<file path=ppt/slides/_rels/slide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45.gif"/><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3.png"/></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3.png"/></Relationships>
</file>

<file path=ppt/slides/_rels/slide156.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3.png"/></Relationships>
</file>

<file path=ppt/slides/_rels/slide158.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9.xml.rels><?xml version="1.0" encoding="UTF-8" standalone="yes"?>
<Relationships xmlns="http://schemas.openxmlformats.org/package/2006/relationships"><Relationship Id="rId3" Type="http://schemas.openxmlformats.org/officeDocument/2006/relationships/image" Target="../media/image152.gif"/><Relationship Id="rId7"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3.gi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60.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4.wmf"/><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5.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xml"/><Relationship Id="rId7" Type="http://schemas.openxmlformats.org/officeDocument/2006/relationships/image" Target="../media/image8.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7.wmf"/><Relationship Id="rId11" Type="http://schemas.openxmlformats.org/officeDocument/2006/relationships/image" Target="../media/image4.png"/><Relationship Id="rId5" Type="http://schemas.openxmlformats.org/officeDocument/2006/relationships/image" Target="../media/image5.wmf"/><Relationship Id="rId10" Type="http://schemas.openxmlformats.org/officeDocument/2006/relationships/image" Target="../media/image9.wmf"/><Relationship Id="rId4" Type="http://schemas.openxmlformats.org/officeDocument/2006/relationships/oleObject" Target="../embeddings/oleObject1.bin"/><Relationship Id="rId9" Type="http://schemas.openxmlformats.org/officeDocument/2006/relationships/image" Target="../media/image6.wmf"/></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hyperlink" Target="https://es.wikipedia.org/wiki/Duns_Scoto" TargetMode="External"/><Relationship Id="rId7"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hyperlink" Target="https://es.wikipedia.org/wiki/Hip%C3%B3tesis_(m%C3%A9todo_cient%C3%ADfico)" TargetMode="External"/><Relationship Id="rId13" Type="http://schemas.openxmlformats.org/officeDocument/2006/relationships/image" Target="../media/image4.png"/><Relationship Id="rId3" Type="http://schemas.openxmlformats.org/officeDocument/2006/relationships/hyperlink" Target="https://es.wikipedia.org/wiki/Escuela_Franciscana_de_Oxford" TargetMode="External"/><Relationship Id="rId7" Type="http://schemas.openxmlformats.org/officeDocument/2006/relationships/hyperlink" Target="https://es.wikipedia.org/wiki/Observaci%C3%B3n" TargetMode="External"/><Relationship Id="rId12"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hyperlink" Target="https://es.wikipedia.org/wiki/M%C3%A9todo_cient%C3%ADfico" TargetMode="External"/><Relationship Id="rId11" Type="http://schemas.openxmlformats.org/officeDocument/2006/relationships/image" Target="../media/image2.png"/><Relationship Id="rId5" Type="http://schemas.openxmlformats.org/officeDocument/2006/relationships/hyperlink" Target="https://es.wikipedia.org/wiki/Matem%C3%A1tica" TargetMode="External"/><Relationship Id="rId10" Type="http://schemas.openxmlformats.org/officeDocument/2006/relationships/hyperlink" Target="https://es.wikipedia.org/wiki/Verificaci%C3%B3n" TargetMode="External"/><Relationship Id="rId4" Type="http://schemas.openxmlformats.org/officeDocument/2006/relationships/hyperlink" Target="https://es.wikipedia.org/wiki/Experimento" TargetMode="External"/><Relationship Id="rId9" Type="http://schemas.openxmlformats.org/officeDocument/2006/relationships/hyperlink" Target="https://es.wikipedia.org/wiki/Experimentaci%C3%B3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es.wikipedia.org/wiki/Duns_Scoto" TargetMode="External"/><Relationship Id="rId7"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es.wikipedia.org/wiki/Navaja_de_Ockham" TargetMode="External"/><Relationship Id="rId4" Type="http://schemas.openxmlformats.org/officeDocument/2006/relationships/hyperlink" Target="https://es.wikipedia.org/wiki/Guillermo_de_Ockha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hyperlink" Target="https://es.wikipedia.org/wiki/Calculatores_de_Merton_College" TargetMode="External"/><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hyperlink" Target="https://es.wikipedia.org/wiki/Jean_Sylvain_Bailly" TargetMode="External"/><Relationship Id="rId7" Type="http://schemas.openxmlformats.org/officeDocument/2006/relationships/image" Target="../media/image4.png"/><Relationship Id="rId2" Type="http://schemas.openxmlformats.org/officeDocument/2006/relationships/hyperlink" Target="https://es.wikipedia.org/wiki/De_revolutionibus_orbium_coelestium"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es.wikipedia.org/wiki/Alexandre_Koyr%C3%A9"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s.wikipedia.org/wiki/Monasticismo"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es.wikipedia.org/wiki/Primera_Guerra_Mundial#cite_note-11" TargetMode="External"/><Relationship Id="rId7" Type="http://schemas.openxmlformats.org/officeDocument/2006/relationships/image" Target="../media/image2.png"/><Relationship Id="rId2" Type="http://schemas.openxmlformats.org/officeDocument/2006/relationships/hyperlink" Target="https://es.wikipedia.org/wiki/Primera_Guerra_Mundial#cite_note-10" TargetMode="External"/><Relationship Id="rId1" Type="http://schemas.openxmlformats.org/officeDocument/2006/relationships/slideLayout" Target="../slideLayouts/slideLayout1.xml"/><Relationship Id="rId6" Type="http://schemas.openxmlformats.org/officeDocument/2006/relationships/hyperlink" Target="https://es.wikipedia.org/wiki/Primera_Guerra_Mundial#cite_note-FOOTNOTEStevenson2013.7B.7B.7Bc.7D.7D.7D173-17" TargetMode="External"/><Relationship Id="rId5" Type="http://schemas.openxmlformats.org/officeDocument/2006/relationships/hyperlink" Target="https://es.wikipedia.org/wiki/Primera_Guerra_Mundial#cite_note-13" TargetMode="External"/><Relationship Id="rId4" Type="http://schemas.openxmlformats.org/officeDocument/2006/relationships/hyperlink" Target="https://es.wikipedia.org/wiki/Primera_Guerra_Mundial#cite_note-12" TargetMode="Externa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wmf"/></Relationships>
</file>

<file path=ppt/slides/_rels/slide50.xml.rels><?xml version="1.0" encoding="UTF-8" standalone="yes"?>
<Relationships xmlns="http://schemas.openxmlformats.org/package/2006/relationships"><Relationship Id="rId8" Type="http://schemas.openxmlformats.org/officeDocument/2006/relationships/hyperlink" Target="https://es.wikipedia.org/wiki/Tratado_de_Versalles_(1919)" TargetMode="External"/><Relationship Id="rId13" Type="http://schemas.openxmlformats.org/officeDocument/2006/relationships/hyperlink" Target="https://es.wikipedia.org/wiki/Europa" TargetMode="External"/><Relationship Id="rId18" Type="http://schemas.openxmlformats.org/officeDocument/2006/relationships/hyperlink" Target="https://es.wikipedia.org/wiki/Oc%C3%A9ano_Pac%C3%ADfico" TargetMode="External"/><Relationship Id="rId26" Type="http://schemas.openxmlformats.org/officeDocument/2006/relationships/image" Target="../media/image4.png"/><Relationship Id="rId3" Type="http://schemas.openxmlformats.org/officeDocument/2006/relationships/image" Target="../media/image3.png"/><Relationship Id="rId21" Type="http://schemas.openxmlformats.org/officeDocument/2006/relationships/hyperlink" Target="https://es.wikipedia.org/wiki/Sarajevo" TargetMode="External"/><Relationship Id="rId7" Type="http://schemas.openxmlformats.org/officeDocument/2006/relationships/hyperlink" Target="https://es.wikipedia.org/wiki/1918" TargetMode="External"/><Relationship Id="rId12" Type="http://schemas.openxmlformats.org/officeDocument/2006/relationships/hyperlink" Target="https://es.wikipedia.org/wiki/Tratado_de_S%C3%A8vres" TargetMode="External"/><Relationship Id="rId17" Type="http://schemas.openxmlformats.org/officeDocument/2006/relationships/hyperlink" Target="https://es.wikipedia.org/wiki/Am%C3%A9rica" TargetMode="External"/><Relationship Id="rId25" Type="http://schemas.openxmlformats.org/officeDocument/2006/relationships/hyperlink" Target="https://es.wikipedia.org/wiki/Sociedad_de_Naciones" TargetMode="External"/><Relationship Id="rId2" Type="http://schemas.openxmlformats.org/officeDocument/2006/relationships/image" Target="../media/image2.png"/><Relationship Id="rId16" Type="http://schemas.openxmlformats.org/officeDocument/2006/relationships/hyperlink" Target="https://es.wikipedia.org/wiki/China" TargetMode="External"/><Relationship Id="rId20" Type="http://schemas.openxmlformats.org/officeDocument/2006/relationships/hyperlink" Target="https://es.wikipedia.org/wiki/Francisco_Fernando_de_Austria" TargetMode="External"/><Relationship Id="rId1" Type="http://schemas.openxmlformats.org/officeDocument/2006/relationships/slideLayout" Target="../slideLayouts/slideLayout1.xml"/><Relationship Id="rId6" Type="http://schemas.openxmlformats.org/officeDocument/2006/relationships/hyperlink" Target="https://es.wikipedia.org/wiki/11_de_noviembre" TargetMode="External"/><Relationship Id="rId11" Type="http://schemas.openxmlformats.org/officeDocument/2006/relationships/hyperlink" Target="https://es.wikipedia.org/wiki/Tratado_de_Trianon" TargetMode="External"/><Relationship Id="rId24" Type="http://schemas.openxmlformats.org/officeDocument/2006/relationships/hyperlink" Target="https://es.wikipedia.org/wiki/29_de_julio" TargetMode="External"/><Relationship Id="rId5" Type="http://schemas.openxmlformats.org/officeDocument/2006/relationships/hyperlink" Target="https://es.wikipedia.org/wiki/1914" TargetMode="External"/><Relationship Id="rId15" Type="http://schemas.openxmlformats.org/officeDocument/2006/relationships/hyperlink" Target="https://es.wikipedia.org/wiki/Oriente_Medio" TargetMode="External"/><Relationship Id="rId23" Type="http://schemas.openxmlformats.org/officeDocument/2006/relationships/hyperlink" Target="https://es.wikipedia.org/wiki/Serbia" TargetMode="External"/><Relationship Id="rId10" Type="http://schemas.openxmlformats.org/officeDocument/2006/relationships/hyperlink" Target="https://es.wikipedia.org/wiki/Tratado_de_Neuilly-sur-Seine" TargetMode="External"/><Relationship Id="rId19" Type="http://schemas.openxmlformats.org/officeDocument/2006/relationships/hyperlink" Target="https://es.wikipedia.org/wiki/Casus_belli" TargetMode="External"/><Relationship Id="rId4" Type="http://schemas.openxmlformats.org/officeDocument/2006/relationships/hyperlink" Target="https://es.wikipedia.org/wiki/28_de_julio" TargetMode="External"/><Relationship Id="rId9" Type="http://schemas.openxmlformats.org/officeDocument/2006/relationships/hyperlink" Target="https://es.wikipedia.org/wiki/Tratado_de_Saint-Germain-en-Laye" TargetMode="External"/><Relationship Id="rId14" Type="http://schemas.openxmlformats.org/officeDocument/2006/relationships/hyperlink" Target="https://es.wikipedia.org/wiki/%C3%81frica" TargetMode="External"/><Relationship Id="rId22" Type="http://schemas.openxmlformats.org/officeDocument/2006/relationships/hyperlink" Target="https://es.wikipedia.org/wiki/28_de_junio" TargetMode="External"/></Relationships>
</file>

<file path=ppt/slides/_rels/slide51.xml.rels><?xml version="1.0" encoding="UTF-8" standalone="yes"?>
<Relationships xmlns="http://schemas.openxmlformats.org/package/2006/relationships"><Relationship Id="rId13" Type="http://schemas.openxmlformats.org/officeDocument/2006/relationships/hyperlink" Target="https://es.wikipedia.org/wiki/Sultanato_de_Darfur" TargetMode="External"/><Relationship Id="rId18" Type="http://schemas.openxmlformats.org/officeDocument/2006/relationships/hyperlink" Target="https://es.wikipedia.org/wiki/Reino_Unido_de_Gran_Breta%C3%B1a_e_Irlanda" TargetMode="External"/><Relationship Id="rId26" Type="http://schemas.openxmlformats.org/officeDocument/2006/relationships/hyperlink" Target="https://es.wikipedia.org/wiki/Reino_de_Italia_(1861-1946)" TargetMode="External"/><Relationship Id="rId39" Type="http://schemas.openxmlformats.org/officeDocument/2006/relationships/image" Target="../media/image48.png"/><Relationship Id="rId21" Type="http://schemas.openxmlformats.org/officeDocument/2006/relationships/hyperlink" Target="https://es.wikipedia.org/wiki/Raj_Brit%C3%A1nico" TargetMode="External"/><Relationship Id="rId34" Type="http://schemas.openxmlformats.org/officeDocument/2006/relationships/hyperlink" Target="https://es.wikipedia.org/wiki/Reino_de_Serbia" TargetMode="External"/><Relationship Id="rId42" Type="http://schemas.openxmlformats.org/officeDocument/2006/relationships/image" Target="../media/image51.png"/><Relationship Id="rId47" Type="http://schemas.openxmlformats.org/officeDocument/2006/relationships/image" Target="../media/image56.png"/><Relationship Id="rId50" Type="http://schemas.openxmlformats.org/officeDocument/2006/relationships/image" Target="../media/image59.png"/><Relationship Id="rId55" Type="http://schemas.openxmlformats.org/officeDocument/2006/relationships/image" Target="../media/image64.png"/><Relationship Id="rId63" Type="http://schemas.openxmlformats.org/officeDocument/2006/relationships/image" Target="../media/image72.png"/><Relationship Id="rId7" Type="http://schemas.openxmlformats.org/officeDocument/2006/relationships/hyperlink" Target="https://es.wikipedia.org/wiki/Primera_Guerra_Mundial#cite_note-1" TargetMode="External"/><Relationship Id="rId2" Type="http://schemas.openxmlformats.org/officeDocument/2006/relationships/image" Target="../media/image2.png"/><Relationship Id="rId16" Type="http://schemas.openxmlformats.org/officeDocument/2006/relationships/hyperlink" Target="https://es.wikipedia.org/wiki/Tercera_Rep%C3%BAblica_Francesa" TargetMode="External"/><Relationship Id="rId29" Type="http://schemas.openxmlformats.org/officeDocument/2006/relationships/hyperlink" Target="https://es.wikipedia.org/wiki/B%C3%A9lgica" TargetMode="External"/><Relationship Id="rId11" Type="http://schemas.openxmlformats.org/officeDocument/2006/relationships/hyperlink" Target="https://es.wikipedia.org/wiki/Emirato_de_Jabal_Shammar" TargetMode="External"/><Relationship Id="rId24" Type="http://schemas.openxmlformats.org/officeDocument/2006/relationships/hyperlink" Target="https://es.wikipedia.org/wiki/Dominio_de_Terranova" TargetMode="External"/><Relationship Id="rId32" Type="http://schemas.openxmlformats.org/officeDocument/2006/relationships/hyperlink" Target="https://es.wikipedia.org/wiki/Reino_de_Montenegro" TargetMode="External"/><Relationship Id="rId37" Type="http://schemas.openxmlformats.org/officeDocument/2006/relationships/image" Target="../media/image46.png"/><Relationship Id="rId40" Type="http://schemas.openxmlformats.org/officeDocument/2006/relationships/image" Target="../media/image49.png"/><Relationship Id="rId45" Type="http://schemas.openxmlformats.org/officeDocument/2006/relationships/image" Target="../media/image54.png"/><Relationship Id="rId53" Type="http://schemas.openxmlformats.org/officeDocument/2006/relationships/image" Target="../media/image62.png"/><Relationship Id="rId58" Type="http://schemas.openxmlformats.org/officeDocument/2006/relationships/image" Target="../media/image67.png"/><Relationship Id="rId5" Type="http://schemas.openxmlformats.org/officeDocument/2006/relationships/hyperlink" Target="https://es.wikipedia.org/wiki/Imperio_austroh%C3%BAngaro" TargetMode="External"/><Relationship Id="rId61" Type="http://schemas.openxmlformats.org/officeDocument/2006/relationships/image" Target="../media/image70.png"/><Relationship Id="rId19" Type="http://schemas.openxmlformats.org/officeDocument/2006/relationships/hyperlink" Target="https://es.wikipedia.org/wiki/Australia" TargetMode="External"/><Relationship Id="rId14" Type="http://schemas.openxmlformats.org/officeDocument/2006/relationships/hyperlink" Target="https://es.wikipedia.org/wiki/Rep%C3%BAblica_Democr%C3%A1tica_de_Azerbaiy%C3%A1n" TargetMode="External"/><Relationship Id="rId22" Type="http://schemas.openxmlformats.org/officeDocument/2006/relationships/hyperlink" Target="https://es.wikipedia.org/wiki/Nueva_Zelanda" TargetMode="External"/><Relationship Id="rId27" Type="http://schemas.openxmlformats.org/officeDocument/2006/relationships/hyperlink" Target="https://es.wikipedia.org/wiki/Libia_italiana" TargetMode="External"/><Relationship Id="rId30" Type="http://schemas.openxmlformats.org/officeDocument/2006/relationships/hyperlink" Target="https://es.wikipedia.org/wiki/Imperio_del_Jap%C3%B3n" TargetMode="External"/><Relationship Id="rId35" Type="http://schemas.openxmlformats.org/officeDocument/2006/relationships/hyperlink" Target="https://es.wikipedia.org/wiki/Primera_Rep%C3%BAblica_Portuguesa" TargetMode="External"/><Relationship Id="rId43" Type="http://schemas.openxmlformats.org/officeDocument/2006/relationships/image" Target="../media/image52.png"/><Relationship Id="rId48" Type="http://schemas.openxmlformats.org/officeDocument/2006/relationships/image" Target="../media/image57.png"/><Relationship Id="rId56" Type="http://schemas.openxmlformats.org/officeDocument/2006/relationships/image" Target="../media/image65.png"/><Relationship Id="rId64" Type="http://schemas.openxmlformats.org/officeDocument/2006/relationships/image" Target="../media/image4.png"/><Relationship Id="rId8" Type="http://schemas.openxmlformats.org/officeDocument/2006/relationships/hyperlink" Target="https://es.wikipedia.org/wiki/Imperio_colonial_alem%C3%A1n" TargetMode="External"/><Relationship Id="rId51" Type="http://schemas.openxmlformats.org/officeDocument/2006/relationships/image" Target="../media/image60.png"/><Relationship Id="rId3" Type="http://schemas.openxmlformats.org/officeDocument/2006/relationships/image" Target="../media/image3.png"/><Relationship Id="rId12" Type="http://schemas.openxmlformats.org/officeDocument/2006/relationships/hyperlink" Target="https://es.wikipedia.org/wiki/Estado_de_Dervish" TargetMode="External"/><Relationship Id="rId17" Type="http://schemas.openxmlformats.org/officeDocument/2006/relationships/hyperlink" Target="https://es.wikipedia.org/wiki/%C3%81frica_Occidental_Francesa" TargetMode="External"/><Relationship Id="rId25" Type="http://schemas.openxmlformats.org/officeDocument/2006/relationships/hyperlink" Target="https://es.wikipedia.org/wiki/Imperio_ruso" TargetMode="External"/><Relationship Id="rId33" Type="http://schemas.openxmlformats.org/officeDocument/2006/relationships/hyperlink" Target="https://es.wikipedia.org/wiki/Reino_de_Rumania" TargetMode="External"/><Relationship Id="rId38" Type="http://schemas.openxmlformats.org/officeDocument/2006/relationships/image" Target="../media/image47.png"/><Relationship Id="rId46" Type="http://schemas.openxmlformats.org/officeDocument/2006/relationships/image" Target="../media/image55.png"/><Relationship Id="rId59" Type="http://schemas.openxmlformats.org/officeDocument/2006/relationships/image" Target="../media/image68.png"/><Relationship Id="rId20" Type="http://schemas.openxmlformats.org/officeDocument/2006/relationships/hyperlink" Target="https://es.wikipedia.org/wiki/Canad%C3%A1" TargetMode="External"/><Relationship Id="rId41" Type="http://schemas.openxmlformats.org/officeDocument/2006/relationships/image" Target="../media/image50.png"/><Relationship Id="rId54" Type="http://schemas.openxmlformats.org/officeDocument/2006/relationships/image" Target="../media/image63.png"/><Relationship Id="rId6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hyperlink" Target="https://es.wikipedia.org/wiki/Imperio_alem%C3%A1n" TargetMode="External"/><Relationship Id="rId15" Type="http://schemas.openxmlformats.org/officeDocument/2006/relationships/hyperlink" Target="https://es.wikipedia.org/wiki/Aliados_de_la_Primera_Guerra_Mundial" TargetMode="External"/><Relationship Id="rId23" Type="http://schemas.openxmlformats.org/officeDocument/2006/relationships/hyperlink" Target="https://es.wikipedia.org/wiki/Uni%C3%B3n_Sudafricana" TargetMode="External"/><Relationship Id="rId28" Type="http://schemas.openxmlformats.org/officeDocument/2006/relationships/hyperlink" Target="https://es.wikipedia.org/wiki/Estados_Unidos" TargetMode="External"/><Relationship Id="rId36" Type="http://schemas.openxmlformats.org/officeDocument/2006/relationships/image" Target="../media/image45.png"/><Relationship Id="rId49" Type="http://schemas.openxmlformats.org/officeDocument/2006/relationships/image" Target="../media/image58.png"/><Relationship Id="rId57" Type="http://schemas.openxmlformats.org/officeDocument/2006/relationships/image" Target="../media/image66.png"/><Relationship Id="rId10" Type="http://schemas.openxmlformats.org/officeDocument/2006/relationships/hyperlink" Target="https://es.wikipedia.org/wiki/Reino_de_Bulgaria" TargetMode="External"/><Relationship Id="rId31" Type="http://schemas.openxmlformats.org/officeDocument/2006/relationships/hyperlink" Target="https://es.wikipedia.org/wiki/Reino_de_Grecia" TargetMode="External"/><Relationship Id="rId44" Type="http://schemas.openxmlformats.org/officeDocument/2006/relationships/image" Target="../media/image53.png"/><Relationship Id="rId52" Type="http://schemas.openxmlformats.org/officeDocument/2006/relationships/image" Target="../media/image61.png"/><Relationship Id="rId60" Type="http://schemas.openxmlformats.org/officeDocument/2006/relationships/image" Target="../media/image69.png"/><Relationship Id="rId4" Type="http://schemas.openxmlformats.org/officeDocument/2006/relationships/hyperlink" Target="https://es.wikipedia.org/wiki/Potencias_Centrales" TargetMode="External"/><Relationship Id="rId9" Type="http://schemas.openxmlformats.org/officeDocument/2006/relationships/hyperlink" Target="https://es.wikipedia.org/wiki/Imperio_otomano" TargetMode="External"/></Relationships>
</file>

<file path=ppt/slides/_rels/slide5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s.wikipedia.org/wiki/Eli_Whitney"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hyperlink" Target="https://es.wikipedia.org/wiki/Henry_Ford" TargetMode="External"/><Relationship Id="rId7" Type="http://schemas.openxmlformats.org/officeDocument/2006/relationships/image" Target="../media/image4.png"/><Relationship Id="rId2" Type="http://schemas.openxmlformats.org/officeDocument/2006/relationships/hyperlink" Target="https://es.wikipedia.org/wiki/Frederick_Winslow_Taylor"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es.wikipedia.org/wiki/Karl_Friedrich_Benz"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hyperlink" Target="https://es.wikipedia.org/wiki/Henry_Ford" TargetMode="External"/><Relationship Id="rId7" Type="http://schemas.openxmlformats.org/officeDocument/2006/relationships/image" Target="../media/image4.png"/><Relationship Id="rId2" Type="http://schemas.openxmlformats.org/officeDocument/2006/relationships/hyperlink" Target="https://es.wikipedia.org/wiki/Frederick_Winslow_Taylor"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es.wikipedia.org/wiki/Karl_Friedrich_Benz"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es.wikipedia.org/wiki/W._Edwards_Deming" TargetMode="External"/><Relationship Id="rId2" Type="http://schemas.openxmlformats.org/officeDocument/2006/relationships/hyperlink" Target="https://es.wikipedia.org/wiki/Walter_A._Shewhart"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es.wikipedia.org/wiki/W._Edwards_Deming" TargetMode="External"/><Relationship Id="rId7" Type="http://schemas.openxmlformats.org/officeDocument/2006/relationships/image" Target="../media/image3.png"/><Relationship Id="rId2" Type="http://schemas.openxmlformats.org/officeDocument/2006/relationships/hyperlink" Target="https://es.wikipedia.org/w/index.php?title=Shewhart&amp;action=edit&amp;redlink=1" TargetMode="Externa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es.wikipedia.org/wiki/W._Edwards_Deming#Los_14_puntos_de_Deming" TargetMode="External"/><Relationship Id="rId4" Type="http://schemas.openxmlformats.org/officeDocument/2006/relationships/hyperlink" Target="https://es.wikipedia.org/wiki/Joseph_M._Juran"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s.wikipedia.org/wiki/W._Edwards_Deming#Los_14_puntos_de_Deming"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s.wikipedia.org/wiki/14_puntos_de_Deming"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es.wikipedia.org/wiki/Genichi_Taguchi" TargetMode="External"/><Relationship Id="rId7" Type="http://schemas.openxmlformats.org/officeDocument/2006/relationships/image" Target="../media/image3.png"/><Relationship Id="rId2" Type="http://schemas.openxmlformats.org/officeDocument/2006/relationships/hyperlink" Target="https://es.wikipedia.org/w/index.php?title=J.D._Power&amp;action=edit&amp;redlink=1" TargetMode="Externa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es.wikipedia.org/wiki/Sistema_de_producci%C3%B3n_Toyota" TargetMode="External"/><Relationship Id="rId4" Type="http://schemas.openxmlformats.org/officeDocument/2006/relationships/hyperlink" Target="https://es.wikipedia.org/wiki/QFD"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es.wikipedia.org/wiki/ISO_9000" TargetMode="External"/><Relationship Id="rId2" Type="http://schemas.openxmlformats.org/officeDocument/2006/relationships/hyperlink" Target="https://es.wikipedia.org/wiki/Internacionalizaci%C3%B3n_productiva"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hyperlink" Target="https://es.wikipedia.org/wiki/Mercadotecnia" TargetMode="External"/><Relationship Id="rId7" Type="http://schemas.openxmlformats.org/officeDocument/2006/relationships/image" Target="../media/image4.png"/><Relationship Id="rId2" Type="http://schemas.openxmlformats.org/officeDocument/2006/relationships/hyperlink" Target="https://es.wikipedia.org/wiki/Canal_de_distribuci%C3%B3n"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es.wikipedia.org/wiki/Servicio_de_atenci%C3%B3n_al_client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es.wikipedia.org/wiki/Batalla_de_Stalingrado" TargetMode="Externa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8" Type="http://schemas.openxmlformats.org/officeDocument/2006/relationships/hyperlink" Target="https://es.wikipedia.org/wiki/Europa" TargetMode="External"/><Relationship Id="rId13" Type="http://schemas.openxmlformats.org/officeDocument/2006/relationships/hyperlink" Target="https://es.wikipedia.org/wiki/Casus_belli" TargetMode="External"/><Relationship Id="rId18" Type="http://schemas.openxmlformats.org/officeDocument/2006/relationships/hyperlink" Target="https://es.wikipedia.org/wiki/Naciones_Unidas" TargetMode="External"/><Relationship Id="rId3" Type="http://schemas.openxmlformats.org/officeDocument/2006/relationships/image" Target="../media/image3.png"/><Relationship Id="rId21" Type="http://schemas.openxmlformats.org/officeDocument/2006/relationships/hyperlink" Target="https://es.wikipedia.org/wiki/Superpotencia_internacional" TargetMode="External"/><Relationship Id="rId7" Type="http://schemas.openxmlformats.org/officeDocument/2006/relationships/hyperlink" Target="https://es.wikipedia.org/wiki/1945" TargetMode="External"/><Relationship Id="rId12" Type="http://schemas.openxmlformats.org/officeDocument/2006/relationships/hyperlink" Target="https://es.wikipedia.org/wiki/Oc%C3%A9ano_Pac%C3%ADfico" TargetMode="External"/><Relationship Id="rId17" Type="http://schemas.openxmlformats.org/officeDocument/2006/relationships/hyperlink" Target="https://es.wikipedia.org/wiki/Imperio_Italiano" TargetMode="External"/><Relationship Id="rId2" Type="http://schemas.openxmlformats.org/officeDocument/2006/relationships/image" Target="../media/image2.png"/><Relationship Id="rId16" Type="http://schemas.openxmlformats.org/officeDocument/2006/relationships/hyperlink" Target="https://es.wikipedia.org/wiki/Imperio_Japon%C3%A9s" TargetMode="External"/><Relationship Id="rId20" Type="http://schemas.openxmlformats.org/officeDocument/2006/relationships/hyperlink" Target="https://es.wikipedia.org/wiki/Uni%C3%B3n_Sovi%C3%A9tica" TargetMode="External"/><Relationship Id="rId1" Type="http://schemas.openxmlformats.org/officeDocument/2006/relationships/slideLayout" Target="../slideLayouts/slideLayout1.xml"/><Relationship Id="rId6" Type="http://schemas.openxmlformats.org/officeDocument/2006/relationships/hyperlink" Target="https://es.wikipedia.org/wiki/2_de_septiembre" TargetMode="External"/><Relationship Id="rId11" Type="http://schemas.openxmlformats.org/officeDocument/2006/relationships/hyperlink" Target="https://es.wikipedia.org/wiki/Oc%C3%A9ano_Atl%C3%A1ntico" TargetMode="External"/><Relationship Id="rId5" Type="http://schemas.openxmlformats.org/officeDocument/2006/relationships/hyperlink" Target="https://es.wikipedia.org/wiki/1939" TargetMode="External"/><Relationship Id="rId15" Type="http://schemas.openxmlformats.org/officeDocument/2006/relationships/hyperlink" Target="https://es.wikipedia.org/wiki/Alemania_nazi" TargetMode="External"/><Relationship Id="rId23" Type="http://schemas.openxmlformats.org/officeDocument/2006/relationships/image" Target="../media/image4.png"/><Relationship Id="rId10" Type="http://schemas.openxmlformats.org/officeDocument/2006/relationships/hyperlink" Target="https://es.wikipedia.org/wiki/Extremo_Oriente" TargetMode="External"/><Relationship Id="rId19" Type="http://schemas.openxmlformats.org/officeDocument/2006/relationships/hyperlink" Target="https://es.wikipedia.org/wiki/Estados_Unidos" TargetMode="External"/><Relationship Id="rId4" Type="http://schemas.openxmlformats.org/officeDocument/2006/relationships/hyperlink" Target="https://es.wikipedia.org/wiki/1_de_septiembre" TargetMode="External"/><Relationship Id="rId9" Type="http://schemas.openxmlformats.org/officeDocument/2006/relationships/hyperlink" Target="https://es.wikipedia.org/wiki/%C3%81frica_del_Norte" TargetMode="External"/><Relationship Id="rId14" Type="http://schemas.openxmlformats.org/officeDocument/2006/relationships/hyperlink" Target="https://es.wikipedia.org/wiki/Invasi%C3%B3n_alemana_de_Polonia_de_1939" TargetMode="External"/><Relationship Id="rId22" Type="http://schemas.openxmlformats.org/officeDocument/2006/relationships/hyperlink" Target="https://es.wikipedia.org/wiki/Guerra_Fr%C3%ADa"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images.google.com.pe/imgres?imgurl=http://www.df.gob.mx/secretarias/setravi/media/lupa.gif&amp;imgrefurl=http://www.df.gob.mx/secretarias/setravi/reemplacamiento2.html&amp;h=152&amp;w=250&amp;sz=5&amp;hl=es&amp;start=3&amp;usg=__Oj1_TFOeoR6yPJ_72UH0QK6OOvU=&amp;tbnid=plCTN_Sxp_VnIM:&amp;tbnh=67&amp;tbnw=111&amp;prev=/images?q=inspecci%C3%B3n+lupa+gif&amp;gbv=2&amp;hl=es"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hyperlink" Target="http://images.google.com.pe/imgres?imgurl=http://www.df.gob.mx/secretarias/setravi/media/lupa.gif&amp;imgrefurl=http://www.df.gob.mx/secretarias/setravi/reemplacamiento2.html&amp;h=152&amp;w=250&amp;sz=5&amp;hl=es&amp;start=3&amp;usg=__Oj1_TFOeoR6yPJ_72UH0QK6OOvU=&amp;tbnid=plCTN_Sxp_VnIM:&amp;tbnh=67&amp;tbnw=111&amp;prev=/images?q=inspecci%C3%B3n+lupa+gif&amp;gbv=2&amp;hl=es" TargetMode="External"/><Relationship Id="rId7" Type="http://schemas.openxmlformats.org/officeDocument/2006/relationships/image" Target="../media/image4.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4.jpeg"/></Relationships>
</file>

<file path=ppt/slides/_rels/slide8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images.google.com.pe/imgres?imgurl=http://www.df.gob.mx/secretarias/setravi/media/lupa.gif&amp;imgrefurl=http://www.df.gob.mx/secretarias/setravi/reemplacamiento2.html&amp;h=152&amp;w=250&amp;sz=5&amp;hl=es&amp;start=3&amp;usg=__Oj1_TFOeoR6yPJ_72UH0QK6OOvU=&amp;tbnid=plCTN_Sxp_VnIM:&amp;tbnh=67&amp;tbnw=111&amp;prev=/images?q=inspecci%C3%B3n+lupa+gif&amp;gbv=2&amp;hl=es" TargetMode="External"/><Relationship Id="rId7" Type="http://schemas.openxmlformats.org/officeDocument/2006/relationships/image" Target="../media/image3.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7.jpeg"/><Relationship Id="rId4" Type="http://schemas.openxmlformats.org/officeDocument/2006/relationships/image" Target="../media/image74.jpeg"/></Relationships>
</file>

<file path=ppt/slides/_rels/slide8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images.google.com.pe/imgres?imgurl=http://www.df.gob.mx/secretarias/setravi/media/lupa.gif&amp;imgrefurl=http://www.df.gob.mx/secretarias/setravi/reemplacamiento2.html&amp;h=152&amp;w=250&amp;sz=5&amp;hl=es&amp;start=3&amp;usg=__Oj1_TFOeoR6yPJ_72UH0QK6OOvU=&amp;tbnid=plCTN_Sxp_VnIM:&amp;tbnh=67&amp;tbnw=111&amp;prev=/images?q=inspecci%C3%B3n+lupa+gif&amp;gbv=2&amp;hl=es" TargetMode="External"/><Relationship Id="rId7"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7.jpeg"/><Relationship Id="rId4" Type="http://schemas.openxmlformats.org/officeDocument/2006/relationships/image" Target="../media/image74.jpeg"/><Relationship Id="rId9" Type="http://schemas.openxmlformats.org/officeDocument/2006/relationships/image" Target="../media/image4.png"/></Relationships>
</file>

<file path=ppt/slides/_rels/slide8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oleObject" Target="../embeddings/oleObject3.bin"/><Relationship Id="rId7" Type="http://schemas.openxmlformats.org/officeDocument/2006/relationships/image" Target="../media/image77.jpeg"/><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74.jpeg"/><Relationship Id="rId11" Type="http://schemas.openxmlformats.org/officeDocument/2006/relationships/image" Target="../media/image3.png"/><Relationship Id="rId5" Type="http://schemas.openxmlformats.org/officeDocument/2006/relationships/hyperlink" Target="http://images.google.com.pe/imgres?imgurl=http://www.df.gob.mx/secretarias/setravi/media/lupa.gif&amp;imgrefurl=http://www.df.gob.mx/secretarias/setravi/reemplacamiento2.html&amp;h=152&amp;w=250&amp;sz=5&amp;hl=es&amp;start=3&amp;usg=__Oj1_TFOeoR6yPJ_72UH0QK6OOvU=&amp;tbnid=plCTN_Sxp_VnIM:&amp;tbnh=67&amp;tbnw=111&amp;prev=/images?q=inspecci%C3%B3n+lupa+gif&amp;gbv=2&amp;hl=es" TargetMode="External"/><Relationship Id="rId10" Type="http://schemas.openxmlformats.org/officeDocument/2006/relationships/image" Target="../media/image2.png"/><Relationship Id="rId4" Type="http://schemas.openxmlformats.org/officeDocument/2006/relationships/image" Target="../media/image80.png"/><Relationship Id="rId9" Type="http://schemas.openxmlformats.org/officeDocument/2006/relationships/image" Target="../media/image81.jpeg"/></Relationships>
</file>

<file path=ppt/slides/_rels/slide88.xml.rels><?xml version="1.0" encoding="UTF-8" standalone="yes"?>
<Relationships xmlns="http://schemas.openxmlformats.org/package/2006/relationships"><Relationship Id="rId3" Type="http://schemas.openxmlformats.org/officeDocument/2006/relationships/hyperlink" Target="VIRTUDES%20DE%20FRANKLIN.pps"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3.png"/><Relationship Id="rId7" Type="http://schemas.openxmlformats.org/officeDocument/2006/relationships/image" Target="../media/image3.pn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5.jpeg"/><Relationship Id="rId4" Type="http://schemas.openxmlformats.org/officeDocument/2006/relationships/image" Target="../media/image84.jpe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ctrTitle"/>
          </p:nvPr>
        </p:nvSpPr>
        <p:spPr bwMode="auto">
          <a:xfrm>
            <a:off x="827584" y="2564904"/>
            <a:ext cx="7405123" cy="2738734"/>
          </a:xfrm>
          <a:prstGeom prst="rect">
            <a:avLst/>
          </a:prstGeom>
          <a:noFill/>
          <a:ln>
            <a:solidFill>
              <a:srgbClr val="3333CC"/>
            </a:solidFill>
            <a:miter lim="800000"/>
            <a:headEnd/>
            <a:tailEnd/>
          </a:ln>
        </p:spPr>
        <p:txBody>
          <a:bodyPr>
            <a:noAutofit/>
          </a:bodyPr>
          <a:lstStyle/>
          <a:p>
            <a:pPr eaLnBrk="1" hangingPunct="1"/>
            <a:r>
              <a:rPr lang="es-CO" sz="4800" b="1" dirty="0" smtClean="0">
                <a:solidFill>
                  <a:schemeClr val="tx1"/>
                </a:solidFill>
                <a:latin typeface="Arial" charset="0"/>
              </a:rPr>
              <a:t>FUNDAMENTOS EN SIG</a:t>
            </a:r>
            <a:br>
              <a:rPr lang="es-CO" sz="4800" b="1" dirty="0" smtClean="0">
                <a:solidFill>
                  <a:schemeClr val="tx1"/>
                </a:solidFill>
                <a:latin typeface="Arial" charset="0"/>
              </a:rPr>
            </a:br>
            <a:r>
              <a:rPr lang="es-CO" sz="4800" b="1" dirty="0" smtClean="0">
                <a:solidFill>
                  <a:schemeClr val="tx1"/>
                </a:solidFill>
                <a:latin typeface="Arial" charset="0"/>
              </a:rPr>
              <a:t/>
            </a:r>
            <a:br>
              <a:rPr lang="es-CO" sz="4800" b="1" dirty="0" smtClean="0">
                <a:solidFill>
                  <a:schemeClr val="tx1"/>
                </a:solidFill>
                <a:latin typeface="Arial" charset="0"/>
              </a:rPr>
            </a:br>
            <a:r>
              <a:rPr lang="es-CO" sz="2000" b="1" dirty="0" smtClean="0">
                <a:latin typeface="Arial" charset="0"/>
              </a:rPr>
              <a:t>DEL</a:t>
            </a:r>
            <a:r>
              <a:rPr lang="es-CO" sz="4800" b="1" dirty="0" smtClean="0">
                <a:latin typeface="Arial" charset="0"/>
              </a:rPr>
              <a:t> </a:t>
            </a:r>
            <a:r>
              <a:rPr lang="es-CO" sz="3600" b="1" dirty="0" smtClean="0">
                <a:latin typeface="Arial" charset="0"/>
              </a:rPr>
              <a:t>SIGC</a:t>
            </a:r>
            <a:r>
              <a:rPr lang="es-CO" sz="4800" b="1" dirty="0" smtClean="0">
                <a:latin typeface="Arial" charset="0"/>
              </a:rPr>
              <a:t> </a:t>
            </a:r>
            <a:r>
              <a:rPr lang="es-CO" sz="3600" b="1" dirty="0" smtClean="0">
                <a:latin typeface="Arial" charset="0"/>
              </a:rPr>
              <a:t>AL</a:t>
            </a:r>
            <a:r>
              <a:rPr lang="es-CO" sz="4800" b="1" dirty="0" smtClean="0">
                <a:latin typeface="Arial" charset="0"/>
              </a:rPr>
              <a:t> </a:t>
            </a:r>
            <a:r>
              <a:rPr lang="es-CO" sz="6000" b="1" dirty="0" smtClean="0">
                <a:solidFill>
                  <a:srgbClr val="33CC33"/>
                </a:solidFill>
                <a:latin typeface="Arial" charset="0"/>
              </a:rPr>
              <a:t>S</a:t>
            </a:r>
            <a:r>
              <a:rPr lang="es-CO" sz="6000" b="1" dirty="0" smtClean="0">
                <a:solidFill>
                  <a:srgbClr val="FFC000"/>
                </a:solidFill>
                <a:latin typeface="Arial" charset="0"/>
              </a:rPr>
              <a:t>I</a:t>
            </a:r>
            <a:r>
              <a:rPr lang="es-CO" sz="6000" b="1" dirty="0" smtClean="0">
                <a:solidFill>
                  <a:srgbClr val="CC00CC"/>
                </a:solidFill>
                <a:latin typeface="Arial" charset="0"/>
              </a:rPr>
              <a:t>G</a:t>
            </a:r>
            <a:r>
              <a:rPr lang="es-CO" sz="6000" b="1" dirty="0" smtClean="0">
                <a:solidFill>
                  <a:srgbClr val="00B0F0"/>
                </a:solidFill>
                <a:latin typeface="Arial" charset="0"/>
              </a:rPr>
              <a:t>C</a:t>
            </a:r>
            <a:r>
              <a:rPr lang="es-CO" sz="6000" b="1" dirty="0" smtClean="0">
                <a:solidFill>
                  <a:srgbClr val="FF0000"/>
                </a:solidFill>
                <a:latin typeface="Arial" charset="0"/>
              </a:rPr>
              <a:t>M</a:t>
            </a:r>
            <a:r>
              <a:rPr lang="es-CO" sz="6000" b="1" dirty="0" smtClean="0">
                <a:solidFill>
                  <a:schemeClr val="accent6">
                    <a:lumMod val="75000"/>
                  </a:schemeClr>
                </a:solidFill>
                <a:latin typeface="Arial" charset="0"/>
              </a:rPr>
              <a:t>A</a:t>
            </a:r>
          </a:p>
        </p:txBody>
      </p:sp>
      <p:grpSp>
        <p:nvGrpSpPr>
          <p:cNvPr id="5" name="Group 8"/>
          <p:cNvGrpSpPr>
            <a:grpSpLocks/>
          </p:cNvGrpSpPr>
          <p:nvPr/>
        </p:nvGrpSpPr>
        <p:grpSpPr bwMode="auto">
          <a:xfrm>
            <a:off x="579049" y="519316"/>
            <a:ext cx="7902192" cy="715963"/>
            <a:chOff x="2381" y="334"/>
            <a:chExt cx="3154" cy="451"/>
          </a:xfrm>
        </p:grpSpPr>
        <p:sp>
          <p:nvSpPr>
            <p:cNvPr id="7" name="2 Subtítulo"/>
            <p:cNvSpPr txBox="1">
              <a:spLocks/>
            </p:cNvSpPr>
            <p:nvPr/>
          </p:nvSpPr>
          <p:spPr bwMode="auto">
            <a:xfrm>
              <a:off x="3917" y="334"/>
              <a:ext cx="1503"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s-CO" sz="1000" b="1" i="1" dirty="0">
                  <a:solidFill>
                    <a:srgbClr val="FFFFFF"/>
                  </a:solidFill>
                  <a:latin typeface="Palatino Linotype" panose="02040502050505030304" pitchFamily="18" charset="0"/>
                </a:rPr>
                <a:t>Unidad de Administración de </a:t>
              </a:r>
              <a:r>
                <a:rPr lang="es-CO" sz="1000" b="1" i="1" dirty="0" smtClean="0">
                  <a:solidFill>
                    <a:srgbClr val="FFFFFF"/>
                  </a:solidFill>
                  <a:latin typeface="Palatino Linotype" panose="02040502050505030304" pitchFamily="18" charset="0"/>
                </a:rPr>
                <a:t>Carrera Judicial</a:t>
              </a:r>
            </a:p>
            <a:p>
              <a:pPr algn="ctr" eaLnBrk="1" hangingPunct="1">
                <a:buFont typeface="Arial" panose="020B0604020202020204" pitchFamily="34" charset="0"/>
                <a:buNone/>
              </a:pPr>
              <a:r>
                <a:rPr lang="es-CO" sz="1000" b="1" i="1" dirty="0" smtClean="0">
                  <a:solidFill>
                    <a:srgbClr val="FFFFFF"/>
                  </a:solidFill>
                  <a:latin typeface="Palatino Linotype" panose="02040502050505030304" pitchFamily="18" charset="0"/>
                </a:rPr>
                <a:t>William Espinosa Santamaria </a:t>
              </a:r>
            </a:p>
            <a:p>
              <a:pPr algn="ctr" eaLnBrk="1" hangingPunct="1">
                <a:buFont typeface="Arial" panose="020B0604020202020204" pitchFamily="34" charset="0"/>
                <a:buNone/>
              </a:pPr>
              <a:r>
                <a:rPr lang="es-CO" sz="1000" b="1" i="1" dirty="0" smtClean="0">
                  <a:solidFill>
                    <a:srgbClr val="FFFFFF"/>
                  </a:solidFill>
                  <a:latin typeface="Palatino Linotype" panose="02040502050505030304" pitchFamily="18" charset="0"/>
                </a:rPr>
                <a:t>Magister en Calidad y Gestión Integral </a:t>
              </a:r>
            </a:p>
            <a:p>
              <a:pPr algn="ctr" eaLnBrk="1" hangingPunct="1">
                <a:buFont typeface="Arial" panose="020B0604020202020204" pitchFamily="34" charset="0"/>
                <a:buNone/>
              </a:pPr>
              <a:r>
                <a:rPr lang="es-CO" sz="1000" b="1" i="1" dirty="0" err="1" smtClean="0">
                  <a:solidFill>
                    <a:srgbClr val="FFFFFF"/>
                  </a:solidFill>
                  <a:latin typeface="Palatino Linotype" panose="02040502050505030304" pitchFamily="18" charset="0"/>
                </a:rPr>
                <a:t>Ph</a:t>
              </a:r>
              <a:r>
                <a:rPr lang="es-CO" sz="1000" b="1" i="1" dirty="0" smtClean="0">
                  <a:solidFill>
                    <a:srgbClr val="FFFFFF"/>
                  </a:solidFill>
                  <a:latin typeface="Palatino Linotype" panose="02040502050505030304" pitchFamily="18" charset="0"/>
                </a:rPr>
                <a:t> D en Derecho</a:t>
              </a:r>
              <a:endParaRPr lang="es-CO" sz="10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Conector recto de flecha 2"/>
          <p:cNvCxnSpPr/>
          <p:nvPr/>
        </p:nvCxnSpPr>
        <p:spPr>
          <a:xfrm flipV="1">
            <a:off x="1115616" y="4653136"/>
            <a:ext cx="6452635" cy="720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a:off x="1115614" y="5733256"/>
            <a:ext cx="6452637" cy="432000"/>
          </a:xfrm>
          <a:prstGeom prst="straightConnector1">
            <a:avLst/>
          </a:prstGeom>
          <a:ln w="66675">
            <a:solidFill>
              <a:srgbClr val="FF0000">
                <a:alpha val="76000"/>
              </a:srgbClr>
            </a:solidFill>
            <a:tailEnd type="triangle"/>
          </a:ln>
        </p:spPr>
        <p:style>
          <a:lnRef idx="1">
            <a:schemeClr val="dk1"/>
          </a:lnRef>
          <a:fillRef idx="0">
            <a:schemeClr val="dk1"/>
          </a:fillRef>
          <a:effectRef idx="0">
            <a:schemeClr val="dk1"/>
          </a:effectRef>
          <a:fontRef idx="minor">
            <a:schemeClr val="tx1"/>
          </a:fontRef>
        </p:style>
      </p:cxnSp>
      <p:pic>
        <p:nvPicPr>
          <p:cNvPr id="11" name="Imagen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6660" y="2095276"/>
            <a:ext cx="172819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000">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heel(1)">
                                      <p:cBhvr>
                                        <p:cTn id="7"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2946" name="Rectangle 2"/>
          <p:cNvSpPr>
            <a:spLocks noGrp="1" noChangeArrowheads="1"/>
          </p:cNvSpPr>
          <p:nvPr>
            <p:ph type="title"/>
          </p:nvPr>
        </p:nvSpPr>
        <p:spPr>
          <a:xfrm>
            <a:off x="683568" y="1628800"/>
            <a:ext cx="7848872" cy="701006"/>
          </a:xfrm>
          <a:solidFill>
            <a:srgbClr val="FFFFFF"/>
          </a:solidFill>
        </p:spPr>
        <p:txBody>
          <a:bodyPr anchor="t"/>
          <a:lstStyle/>
          <a:p>
            <a:pPr eaLnBrk="1" hangingPunct="1"/>
            <a:r>
              <a:rPr lang="es-ES_tradnl" sz="3600" dirty="0" smtClean="0">
                <a:solidFill>
                  <a:srgbClr val="0000FF"/>
                </a:solidFill>
              </a:rPr>
              <a:t>NUEVA CONCEPCIÓN DE ORGANIZACIONES PÚBLICAS</a:t>
            </a:r>
            <a:endParaRPr lang="es-ES" sz="3600" dirty="0" smtClean="0">
              <a:solidFill>
                <a:srgbClr val="0000FF"/>
              </a:solidFill>
            </a:endParaRPr>
          </a:p>
        </p:txBody>
      </p:sp>
      <p:sp>
        <p:nvSpPr>
          <p:cNvPr id="1362947" name="Rectangle 3"/>
          <p:cNvSpPr>
            <a:spLocks noGrp="1" noChangeArrowheads="1"/>
          </p:cNvSpPr>
          <p:nvPr>
            <p:ph idx="1"/>
          </p:nvPr>
        </p:nvSpPr>
        <p:spPr>
          <a:xfrm>
            <a:off x="755576" y="2780928"/>
            <a:ext cx="7560840" cy="3312368"/>
          </a:xfrm>
          <a:solidFill>
            <a:srgbClr val="FFFFFF"/>
          </a:solidFill>
        </p:spPr>
        <p:txBody>
          <a:bodyPr>
            <a:normAutofit fontScale="92500" lnSpcReduction="20000"/>
          </a:bodyPr>
          <a:lstStyle/>
          <a:p>
            <a:pPr algn="ctr" eaLnBrk="1" hangingPunct="1">
              <a:lnSpc>
                <a:spcPct val="90000"/>
              </a:lnSpc>
              <a:buFontTx/>
              <a:buNone/>
            </a:pPr>
            <a:endParaRPr lang="es-ES_tradnl" sz="500" b="1" dirty="0" smtClean="0">
              <a:solidFill>
                <a:schemeClr val="accent2"/>
              </a:solidFill>
            </a:endParaRPr>
          </a:p>
          <a:p>
            <a:pPr eaLnBrk="1" hangingPunct="1">
              <a:lnSpc>
                <a:spcPct val="90000"/>
              </a:lnSpc>
              <a:buFontTx/>
              <a:buNone/>
            </a:pPr>
            <a:r>
              <a:rPr lang="es-ES_tradnl" b="1" dirty="0" smtClean="0">
                <a:solidFill>
                  <a:srgbClr val="FF0000"/>
                </a:solidFill>
              </a:rPr>
              <a:t>*  </a:t>
            </a:r>
            <a:r>
              <a:rPr lang="es-ES_tradnl" dirty="0" smtClean="0">
                <a:solidFill>
                  <a:srgbClr val="FF0000"/>
                </a:solidFill>
              </a:rPr>
              <a:t>CREACIÓN DE CONOCIMIENTO</a:t>
            </a:r>
          </a:p>
          <a:p>
            <a:pPr eaLnBrk="1" hangingPunct="1">
              <a:lnSpc>
                <a:spcPct val="90000"/>
              </a:lnSpc>
              <a:buFontTx/>
              <a:buNone/>
            </a:pPr>
            <a:r>
              <a:rPr lang="es-ES_tradnl" dirty="0" smtClean="0">
                <a:solidFill>
                  <a:srgbClr val="642FFB"/>
                </a:solidFill>
              </a:rPr>
              <a:t>* </a:t>
            </a:r>
            <a:r>
              <a:rPr lang="es-ES_tradnl" dirty="0" smtClean="0">
                <a:solidFill>
                  <a:srgbClr val="33CC33"/>
                </a:solidFill>
              </a:rPr>
              <a:t>ORGANIZACIÓN QUE APRENDE</a:t>
            </a:r>
          </a:p>
          <a:p>
            <a:pPr eaLnBrk="1" hangingPunct="1">
              <a:lnSpc>
                <a:spcPct val="90000"/>
              </a:lnSpc>
              <a:buFontTx/>
              <a:buNone/>
            </a:pPr>
            <a:r>
              <a:rPr lang="es-ES_tradnl" dirty="0" smtClean="0">
                <a:solidFill>
                  <a:schemeClr val="accent6">
                    <a:lumMod val="75000"/>
                  </a:schemeClr>
                </a:solidFill>
              </a:rPr>
              <a:t>* INNOVACION, CREATIVIDAD, COMPROMISO, VALORES Y LIDERAZGO COLECTIVO. </a:t>
            </a:r>
          </a:p>
          <a:p>
            <a:pPr algn="ctr" eaLnBrk="1" hangingPunct="1">
              <a:lnSpc>
                <a:spcPct val="90000"/>
              </a:lnSpc>
              <a:buFontTx/>
              <a:buNone/>
            </a:pPr>
            <a:endParaRPr lang="es-ES_tradnl" sz="2800" dirty="0" smtClean="0">
              <a:solidFill>
                <a:srgbClr val="642FFB"/>
              </a:solidFill>
            </a:endParaRPr>
          </a:p>
          <a:p>
            <a:pPr algn="ctr" eaLnBrk="1" hangingPunct="1">
              <a:lnSpc>
                <a:spcPct val="90000"/>
              </a:lnSpc>
              <a:buFontTx/>
              <a:buNone/>
            </a:pPr>
            <a:r>
              <a:rPr lang="es-ES_tradnl" sz="2400" dirty="0" smtClean="0">
                <a:solidFill>
                  <a:srgbClr val="642FFB"/>
                </a:solidFill>
              </a:rPr>
              <a:t>ORGANIZACIONES CON ESTANDARES INTERNACIONALES</a:t>
            </a:r>
          </a:p>
          <a:p>
            <a:pPr algn="ctr" eaLnBrk="1" hangingPunct="1">
              <a:lnSpc>
                <a:spcPct val="90000"/>
              </a:lnSpc>
              <a:buFontTx/>
              <a:buNone/>
            </a:pPr>
            <a:r>
              <a:rPr lang="es-ES_tradnl" sz="2400" dirty="0" smtClean="0">
                <a:solidFill>
                  <a:srgbClr val="642FFB"/>
                </a:solidFill>
              </a:rPr>
              <a:t> NORMA ISO 9001:2008 y GP 1000;2009, ISO 31000</a:t>
            </a:r>
          </a:p>
          <a:p>
            <a:pPr algn="ctr" eaLnBrk="1" hangingPunct="1">
              <a:lnSpc>
                <a:spcPct val="90000"/>
              </a:lnSpc>
              <a:buFontTx/>
              <a:buNone/>
            </a:pPr>
            <a:r>
              <a:rPr lang="es-ES_tradnl" sz="2400" dirty="0" smtClean="0">
                <a:solidFill>
                  <a:srgbClr val="642FFB"/>
                </a:solidFill>
              </a:rPr>
              <a:t>OHSAS 18001, ISO 14001, IS0 27001, ISO 26000, ISO 50001</a:t>
            </a:r>
          </a:p>
          <a:p>
            <a:pPr algn="ctr" eaLnBrk="1" hangingPunct="1">
              <a:lnSpc>
                <a:spcPct val="90000"/>
              </a:lnSpc>
              <a:buFontTx/>
              <a:buNone/>
            </a:pPr>
            <a:r>
              <a:rPr lang="es-ES_tradnl" sz="2400" dirty="0" smtClean="0">
                <a:solidFill>
                  <a:srgbClr val="642FFB"/>
                </a:solidFill>
              </a:rPr>
              <a:t>MODELOS DE EXCELENCIA (EFQM, CAF)</a:t>
            </a:r>
          </a:p>
          <a:p>
            <a:pPr algn="ctr" eaLnBrk="1" hangingPunct="1">
              <a:lnSpc>
                <a:spcPct val="90000"/>
              </a:lnSpc>
              <a:buFontTx/>
              <a:buNone/>
            </a:pPr>
            <a:endParaRPr lang="es-ES" sz="2000" b="1" dirty="0" smtClean="0">
              <a:solidFill>
                <a:schemeClr val="accent2"/>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1362946"/>
                                        </p:tgtEl>
                                        <p:attrNameLst>
                                          <p:attrName>style.color</p:attrName>
                                        </p:attrNameLst>
                                      </p:cBhvr>
                                      <p:to>
                                        <a:schemeClr val="bg1"/>
                                      </p:to>
                                    </p:animClr>
                                    <p:animClr clrSpc="rgb" dir="cw">
                                      <p:cBhvr>
                                        <p:cTn id="7" dur="250" autoRev="1" fill="remove"/>
                                        <p:tgtEl>
                                          <p:spTgt spid="1362946"/>
                                        </p:tgtEl>
                                        <p:attrNameLst>
                                          <p:attrName>fillcolor</p:attrName>
                                        </p:attrNameLst>
                                      </p:cBhvr>
                                      <p:to>
                                        <a:schemeClr val="bg1"/>
                                      </p:to>
                                    </p:animClr>
                                    <p:set>
                                      <p:cBhvr>
                                        <p:cTn id="8" dur="250" autoRev="1" fill="remove"/>
                                        <p:tgtEl>
                                          <p:spTgt spid="1362946"/>
                                        </p:tgtEl>
                                        <p:attrNameLst>
                                          <p:attrName>fill.type</p:attrName>
                                        </p:attrNameLst>
                                      </p:cBhvr>
                                      <p:to>
                                        <p:strVal val="solid"/>
                                      </p:to>
                                    </p:set>
                                    <p:set>
                                      <p:cBhvr>
                                        <p:cTn id="9" dur="250" autoRev="1" fill="remove"/>
                                        <p:tgtEl>
                                          <p:spTgt spid="1362946"/>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1362947">
                                            <p:bg/>
                                          </p:spTgt>
                                        </p:tgtEl>
                                        <p:attrNameLst>
                                          <p:attrName>r</p:attrName>
                                        </p:attrNameLst>
                                      </p:cBhvr>
                                    </p:animRot>
                                    <p:animRot by="-240000">
                                      <p:cBhvr>
                                        <p:cTn id="14" dur="200" fill="hold">
                                          <p:stCondLst>
                                            <p:cond delay="200"/>
                                          </p:stCondLst>
                                        </p:cTn>
                                        <p:tgtEl>
                                          <p:spTgt spid="1362947">
                                            <p:bg/>
                                          </p:spTgt>
                                        </p:tgtEl>
                                        <p:attrNameLst>
                                          <p:attrName>r</p:attrName>
                                        </p:attrNameLst>
                                      </p:cBhvr>
                                    </p:animRot>
                                    <p:animRot by="240000">
                                      <p:cBhvr>
                                        <p:cTn id="15" dur="200" fill="hold">
                                          <p:stCondLst>
                                            <p:cond delay="400"/>
                                          </p:stCondLst>
                                        </p:cTn>
                                        <p:tgtEl>
                                          <p:spTgt spid="1362947">
                                            <p:bg/>
                                          </p:spTgt>
                                        </p:tgtEl>
                                        <p:attrNameLst>
                                          <p:attrName>r</p:attrName>
                                        </p:attrNameLst>
                                      </p:cBhvr>
                                    </p:animRot>
                                    <p:animRot by="-240000">
                                      <p:cBhvr>
                                        <p:cTn id="16" dur="200" fill="hold">
                                          <p:stCondLst>
                                            <p:cond delay="600"/>
                                          </p:stCondLst>
                                        </p:cTn>
                                        <p:tgtEl>
                                          <p:spTgt spid="1362947">
                                            <p:bg/>
                                          </p:spTgt>
                                        </p:tgtEl>
                                        <p:attrNameLst>
                                          <p:attrName>r</p:attrName>
                                        </p:attrNameLst>
                                      </p:cBhvr>
                                    </p:animRot>
                                    <p:animRot by="120000">
                                      <p:cBhvr>
                                        <p:cTn id="17" dur="200" fill="hold">
                                          <p:stCondLst>
                                            <p:cond delay="800"/>
                                          </p:stCondLst>
                                        </p:cTn>
                                        <p:tgtEl>
                                          <p:spTgt spid="1362947">
                                            <p:bg/>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362947">
                                            <p:txEl>
                                              <p:pRg st="1" end="1"/>
                                            </p:txEl>
                                          </p:spTgt>
                                        </p:tgtEl>
                                        <p:attrNameLst>
                                          <p:attrName>r</p:attrName>
                                        </p:attrNameLst>
                                      </p:cBhvr>
                                    </p:animRot>
                                    <p:animRot by="-240000">
                                      <p:cBhvr>
                                        <p:cTn id="22" dur="200" fill="hold">
                                          <p:stCondLst>
                                            <p:cond delay="200"/>
                                          </p:stCondLst>
                                        </p:cTn>
                                        <p:tgtEl>
                                          <p:spTgt spid="1362947">
                                            <p:txEl>
                                              <p:pRg st="1" end="1"/>
                                            </p:txEl>
                                          </p:spTgt>
                                        </p:tgtEl>
                                        <p:attrNameLst>
                                          <p:attrName>r</p:attrName>
                                        </p:attrNameLst>
                                      </p:cBhvr>
                                    </p:animRot>
                                    <p:animRot by="240000">
                                      <p:cBhvr>
                                        <p:cTn id="23" dur="200" fill="hold">
                                          <p:stCondLst>
                                            <p:cond delay="400"/>
                                          </p:stCondLst>
                                        </p:cTn>
                                        <p:tgtEl>
                                          <p:spTgt spid="1362947">
                                            <p:txEl>
                                              <p:pRg st="1" end="1"/>
                                            </p:txEl>
                                          </p:spTgt>
                                        </p:tgtEl>
                                        <p:attrNameLst>
                                          <p:attrName>r</p:attrName>
                                        </p:attrNameLst>
                                      </p:cBhvr>
                                    </p:animRot>
                                    <p:animRot by="-240000">
                                      <p:cBhvr>
                                        <p:cTn id="24" dur="200" fill="hold">
                                          <p:stCondLst>
                                            <p:cond delay="600"/>
                                          </p:stCondLst>
                                        </p:cTn>
                                        <p:tgtEl>
                                          <p:spTgt spid="1362947">
                                            <p:txEl>
                                              <p:pRg st="1" end="1"/>
                                            </p:txEl>
                                          </p:spTgt>
                                        </p:tgtEl>
                                        <p:attrNameLst>
                                          <p:attrName>r</p:attrName>
                                        </p:attrNameLst>
                                      </p:cBhvr>
                                    </p:animRot>
                                    <p:animRot by="120000">
                                      <p:cBhvr>
                                        <p:cTn id="25" dur="200" fill="hold">
                                          <p:stCondLst>
                                            <p:cond delay="800"/>
                                          </p:stCondLst>
                                        </p:cTn>
                                        <p:tgtEl>
                                          <p:spTgt spid="1362947">
                                            <p:txEl>
                                              <p:pRg st="1" end="1"/>
                                            </p:txEl>
                                          </p:spTgt>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grpId="0" nodeType="clickEffect">
                                  <p:stCondLst>
                                    <p:cond delay="0"/>
                                  </p:stCondLst>
                                  <p:childTnLst>
                                    <p:animRot by="120000">
                                      <p:cBhvr>
                                        <p:cTn id="29" dur="100" fill="hold">
                                          <p:stCondLst>
                                            <p:cond delay="0"/>
                                          </p:stCondLst>
                                        </p:cTn>
                                        <p:tgtEl>
                                          <p:spTgt spid="1362947">
                                            <p:txEl>
                                              <p:pRg st="2" end="2"/>
                                            </p:txEl>
                                          </p:spTgt>
                                        </p:tgtEl>
                                        <p:attrNameLst>
                                          <p:attrName>r</p:attrName>
                                        </p:attrNameLst>
                                      </p:cBhvr>
                                    </p:animRot>
                                    <p:animRot by="-240000">
                                      <p:cBhvr>
                                        <p:cTn id="30" dur="200" fill="hold">
                                          <p:stCondLst>
                                            <p:cond delay="200"/>
                                          </p:stCondLst>
                                        </p:cTn>
                                        <p:tgtEl>
                                          <p:spTgt spid="1362947">
                                            <p:txEl>
                                              <p:pRg st="2" end="2"/>
                                            </p:txEl>
                                          </p:spTgt>
                                        </p:tgtEl>
                                        <p:attrNameLst>
                                          <p:attrName>r</p:attrName>
                                        </p:attrNameLst>
                                      </p:cBhvr>
                                    </p:animRot>
                                    <p:animRot by="240000">
                                      <p:cBhvr>
                                        <p:cTn id="31" dur="200" fill="hold">
                                          <p:stCondLst>
                                            <p:cond delay="400"/>
                                          </p:stCondLst>
                                        </p:cTn>
                                        <p:tgtEl>
                                          <p:spTgt spid="1362947">
                                            <p:txEl>
                                              <p:pRg st="2" end="2"/>
                                            </p:txEl>
                                          </p:spTgt>
                                        </p:tgtEl>
                                        <p:attrNameLst>
                                          <p:attrName>r</p:attrName>
                                        </p:attrNameLst>
                                      </p:cBhvr>
                                    </p:animRot>
                                    <p:animRot by="-240000">
                                      <p:cBhvr>
                                        <p:cTn id="32" dur="200" fill="hold">
                                          <p:stCondLst>
                                            <p:cond delay="600"/>
                                          </p:stCondLst>
                                        </p:cTn>
                                        <p:tgtEl>
                                          <p:spTgt spid="1362947">
                                            <p:txEl>
                                              <p:pRg st="2" end="2"/>
                                            </p:txEl>
                                          </p:spTgt>
                                        </p:tgtEl>
                                        <p:attrNameLst>
                                          <p:attrName>r</p:attrName>
                                        </p:attrNameLst>
                                      </p:cBhvr>
                                    </p:animRot>
                                    <p:animRot by="120000">
                                      <p:cBhvr>
                                        <p:cTn id="33" dur="200" fill="hold">
                                          <p:stCondLst>
                                            <p:cond delay="800"/>
                                          </p:stCondLst>
                                        </p:cTn>
                                        <p:tgtEl>
                                          <p:spTgt spid="1362947">
                                            <p:txEl>
                                              <p:pRg st="2" end="2"/>
                                            </p:txEl>
                                          </p:spTgt>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grpId="0" nodeType="clickEffect">
                                  <p:stCondLst>
                                    <p:cond delay="0"/>
                                  </p:stCondLst>
                                  <p:childTnLst>
                                    <p:animRot by="120000">
                                      <p:cBhvr>
                                        <p:cTn id="37" dur="100" fill="hold">
                                          <p:stCondLst>
                                            <p:cond delay="0"/>
                                          </p:stCondLst>
                                        </p:cTn>
                                        <p:tgtEl>
                                          <p:spTgt spid="1362947">
                                            <p:txEl>
                                              <p:pRg st="3" end="3"/>
                                            </p:txEl>
                                          </p:spTgt>
                                        </p:tgtEl>
                                        <p:attrNameLst>
                                          <p:attrName>r</p:attrName>
                                        </p:attrNameLst>
                                      </p:cBhvr>
                                    </p:animRot>
                                    <p:animRot by="-240000">
                                      <p:cBhvr>
                                        <p:cTn id="38" dur="200" fill="hold">
                                          <p:stCondLst>
                                            <p:cond delay="200"/>
                                          </p:stCondLst>
                                        </p:cTn>
                                        <p:tgtEl>
                                          <p:spTgt spid="1362947">
                                            <p:txEl>
                                              <p:pRg st="3" end="3"/>
                                            </p:txEl>
                                          </p:spTgt>
                                        </p:tgtEl>
                                        <p:attrNameLst>
                                          <p:attrName>r</p:attrName>
                                        </p:attrNameLst>
                                      </p:cBhvr>
                                    </p:animRot>
                                    <p:animRot by="240000">
                                      <p:cBhvr>
                                        <p:cTn id="39" dur="200" fill="hold">
                                          <p:stCondLst>
                                            <p:cond delay="400"/>
                                          </p:stCondLst>
                                        </p:cTn>
                                        <p:tgtEl>
                                          <p:spTgt spid="1362947">
                                            <p:txEl>
                                              <p:pRg st="3" end="3"/>
                                            </p:txEl>
                                          </p:spTgt>
                                        </p:tgtEl>
                                        <p:attrNameLst>
                                          <p:attrName>r</p:attrName>
                                        </p:attrNameLst>
                                      </p:cBhvr>
                                    </p:animRot>
                                    <p:animRot by="-240000">
                                      <p:cBhvr>
                                        <p:cTn id="40" dur="200" fill="hold">
                                          <p:stCondLst>
                                            <p:cond delay="600"/>
                                          </p:stCondLst>
                                        </p:cTn>
                                        <p:tgtEl>
                                          <p:spTgt spid="1362947">
                                            <p:txEl>
                                              <p:pRg st="3" end="3"/>
                                            </p:txEl>
                                          </p:spTgt>
                                        </p:tgtEl>
                                        <p:attrNameLst>
                                          <p:attrName>r</p:attrName>
                                        </p:attrNameLst>
                                      </p:cBhvr>
                                    </p:animRot>
                                    <p:animRot by="120000">
                                      <p:cBhvr>
                                        <p:cTn id="41" dur="200" fill="hold">
                                          <p:stCondLst>
                                            <p:cond delay="800"/>
                                          </p:stCondLst>
                                        </p:cTn>
                                        <p:tgtEl>
                                          <p:spTgt spid="1362947">
                                            <p:txEl>
                                              <p:pRg st="3" end="3"/>
                                            </p:txEl>
                                          </p:spTgt>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32" presetClass="emph" presetSubtype="0" fill="hold" grpId="0" nodeType="clickEffect">
                                  <p:stCondLst>
                                    <p:cond delay="0"/>
                                  </p:stCondLst>
                                  <p:childTnLst>
                                    <p:animRot by="120000">
                                      <p:cBhvr>
                                        <p:cTn id="45" dur="100" fill="hold">
                                          <p:stCondLst>
                                            <p:cond delay="0"/>
                                          </p:stCondLst>
                                        </p:cTn>
                                        <p:tgtEl>
                                          <p:spTgt spid="1362947">
                                            <p:txEl>
                                              <p:pRg st="5" end="5"/>
                                            </p:txEl>
                                          </p:spTgt>
                                        </p:tgtEl>
                                        <p:attrNameLst>
                                          <p:attrName>r</p:attrName>
                                        </p:attrNameLst>
                                      </p:cBhvr>
                                    </p:animRot>
                                    <p:animRot by="-240000">
                                      <p:cBhvr>
                                        <p:cTn id="46" dur="200" fill="hold">
                                          <p:stCondLst>
                                            <p:cond delay="200"/>
                                          </p:stCondLst>
                                        </p:cTn>
                                        <p:tgtEl>
                                          <p:spTgt spid="1362947">
                                            <p:txEl>
                                              <p:pRg st="5" end="5"/>
                                            </p:txEl>
                                          </p:spTgt>
                                        </p:tgtEl>
                                        <p:attrNameLst>
                                          <p:attrName>r</p:attrName>
                                        </p:attrNameLst>
                                      </p:cBhvr>
                                    </p:animRot>
                                    <p:animRot by="240000">
                                      <p:cBhvr>
                                        <p:cTn id="47" dur="200" fill="hold">
                                          <p:stCondLst>
                                            <p:cond delay="400"/>
                                          </p:stCondLst>
                                        </p:cTn>
                                        <p:tgtEl>
                                          <p:spTgt spid="1362947">
                                            <p:txEl>
                                              <p:pRg st="5" end="5"/>
                                            </p:txEl>
                                          </p:spTgt>
                                        </p:tgtEl>
                                        <p:attrNameLst>
                                          <p:attrName>r</p:attrName>
                                        </p:attrNameLst>
                                      </p:cBhvr>
                                    </p:animRot>
                                    <p:animRot by="-240000">
                                      <p:cBhvr>
                                        <p:cTn id="48" dur="200" fill="hold">
                                          <p:stCondLst>
                                            <p:cond delay="600"/>
                                          </p:stCondLst>
                                        </p:cTn>
                                        <p:tgtEl>
                                          <p:spTgt spid="1362947">
                                            <p:txEl>
                                              <p:pRg st="5" end="5"/>
                                            </p:txEl>
                                          </p:spTgt>
                                        </p:tgtEl>
                                        <p:attrNameLst>
                                          <p:attrName>r</p:attrName>
                                        </p:attrNameLst>
                                      </p:cBhvr>
                                    </p:animRot>
                                    <p:animRot by="120000">
                                      <p:cBhvr>
                                        <p:cTn id="49" dur="200" fill="hold">
                                          <p:stCondLst>
                                            <p:cond delay="800"/>
                                          </p:stCondLst>
                                        </p:cTn>
                                        <p:tgtEl>
                                          <p:spTgt spid="1362947">
                                            <p:txEl>
                                              <p:pRg st="5" end="5"/>
                                            </p:txEl>
                                          </p:spTgt>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32" presetClass="emph" presetSubtype="0" fill="hold" grpId="0" nodeType="clickEffect">
                                  <p:stCondLst>
                                    <p:cond delay="0"/>
                                  </p:stCondLst>
                                  <p:childTnLst>
                                    <p:animRot by="120000">
                                      <p:cBhvr>
                                        <p:cTn id="53" dur="100" fill="hold">
                                          <p:stCondLst>
                                            <p:cond delay="0"/>
                                          </p:stCondLst>
                                        </p:cTn>
                                        <p:tgtEl>
                                          <p:spTgt spid="1362947">
                                            <p:txEl>
                                              <p:pRg st="6" end="6"/>
                                            </p:txEl>
                                          </p:spTgt>
                                        </p:tgtEl>
                                        <p:attrNameLst>
                                          <p:attrName>r</p:attrName>
                                        </p:attrNameLst>
                                      </p:cBhvr>
                                    </p:animRot>
                                    <p:animRot by="-240000">
                                      <p:cBhvr>
                                        <p:cTn id="54" dur="200" fill="hold">
                                          <p:stCondLst>
                                            <p:cond delay="200"/>
                                          </p:stCondLst>
                                        </p:cTn>
                                        <p:tgtEl>
                                          <p:spTgt spid="1362947">
                                            <p:txEl>
                                              <p:pRg st="6" end="6"/>
                                            </p:txEl>
                                          </p:spTgt>
                                        </p:tgtEl>
                                        <p:attrNameLst>
                                          <p:attrName>r</p:attrName>
                                        </p:attrNameLst>
                                      </p:cBhvr>
                                    </p:animRot>
                                    <p:animRot by="240000">
                                      <p:cBhvr>
                                        <p:cTn id="55" dur="200" fill="hold">
                                          <p:stCondLst>
                                            <p:cond delay="400"/>
                                          </p:stCondLst>
                                        </p:cTn>
                                        <p:tgtEl>
                                          <p:spTgt spid="1362947">
                                            <p:txEl>
                                              <p:pRg st="6" end="6"/>
                                            </p:txEl>
                                          </p:spTgt>
                                        </p:tgtEl>
                                        <p:attrNameLst>
                                          <p:attrName>r</p:attrName>
                                        </p:attrNameLst>
                                      </p:cBhvr>
                                    </p:animRot>
                                    <p:animRot by="-240000">
                                      <p:cBhvr>
                                        <p:cTn id="56" dur="200" fill="hold">
                                          <p:stCondLst>
                                            <p:cond delay="600"/>
                                          </p:stCondLst>
                                        </p:cTn>
                                        <p:tgtEl>
                                          <p:spTgt spid="1362947">
                                            <p:txEl>
                                              <p:pRg st="6" end="6"/>
                                            </p:txEl>
                                          </p:spTgt>
                                        </p:tgtEl>
                                        <p:attrNameLst>
                                          <p:attrName>r</p:attrName>
                                        </p:attrNameLst>
                                      </p:cBhvr>
                                    </p:animRot>
                                    <p:animRot by="120000">
                                      <p:cBhvr>
                                        <p:cTn id="57" dur="200" fill="hold">
                                          <p:stCondLst>
                                            <p:cond delay="800"/>
                                          </p:stCondLst>
                                        </p:cTn>
                                        <p:tgtEl>
                                          <p:spTgt spid="1362947">
                                            <p:txEl>
                                              <p:pRg st="6" end="6"/>
                                            </p:txEl>
                                          </p:spTgt>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32" presetClass="emph" presetSubtype="0" fill="hold" grpId="0" nodeType="clickEffect">
                                  <p:stCondLst>
                                    <p:cond delay="0"/>
                                  </p:stCondLst>
                                  <p:childTnLst>
                                    <p:animRot by="120000">
                                      <p:cBhvr>
                                        <p:cTn id="61" dur="100" fill="hold">
                                          <p:stCondLst>
                                            <p:cond delay="0"/>
                                          </p:stCondLst>
                                        </p:cTn>
                                        <p:tgtEl>
                                          <p:spTgt spid="1362947">
                                            <p:txEl>
                                              <p:pRg st="7" end="7"/>
                                            </p:txEl>
                                          </p:spTgt>
                                        </p:tgtEl>
                                        <p:attrNameLst>
                                          <p:attrName>r</p:attrName>
                                        </p:attrNameLst>
                                      </p:cBhvr>
                                    </p:animRot>
                                    <p:animRot by="-240000">
                                      <p:cBhvr>
                                        <p:cTn id="62" dur="200" fill="hold">
                                          <p:stCondLst>
                                            <p:cond delay="200"/>
                                          </p:stCondLst>
                                        </p:cTn>
                                        <p:tgtEl>
                                          <p:spTgt spid="1362947">
                                            <p:txEl>
                                              <p:pRg st="7" end="7"/>
                                            </p:txEl>
                                          </p:spTgt>
                                        </p:tgtEl>
                                        <p:attrNameLst>
                                          <p:attrName>r</p:attrName>
                                        </p:attrNameLst>
                                      </p:cBhvr>
                                    </p:animRot>
                                    <p:animRot by="240000">
                                      <p:cBhvr>
                                        <p:cTn id="63" dur="200" fill="hold">
                                          <p:stCondLst>
                                            <p:cond delay="400"/>
                                          </p:stCondLst>
                                        </p:cTn>
                                        <p:tgtEl>
                                          <p:spTgt spid="1362947">
                                            <p:txEl>
                                              <p:pRg st="7" end="7"/>
                                            </p:txEl>
                                          </p:spTgt>
                                        </p:tgtEl>
                                        <p:attrNameLst>
                                          <p:attrName>r</p:attrName>
                                        </p:attrNameLst>
                                      </p:cBhvr>
                                    </p:animRot>
                                    <p:animRot by="-240000">
                                      <p:cBhvr>
                                        <p:cTn id="64" dur="200" fill="hold">
                                          <p:stCondLst>
                                            <p:cond delay="600"/>
                                          </p:stCondLst>
                                        </p:cTn>
                                        <p:tgtEl>
                                          <p:spTgt spid="1362947">
                                            <p:txEl>
                                              <p:pRg st="7" end="7"/>
                                            </p:txEl>
                                          </p:spTgt>
                                        </p:tgtEl>
                                        <p:attrNameLst>
                                          <p:attrName>r</p:attrName>
                                        </p:attrNameLst>
                                      </p:cBhvr>
                                    </p:animRot>
                                    <p:animRot by="120000">
                                      <p:cBhvr>
                                        <p:cTn id="65" dur="200" fill="hold">
                                          <p:stCondLst>
                                            <p:cond delay="800"/>
                                          </p:stCondLst>
                                        </p:cTn>
                                        <p:tgtEl>
                                          <p:spTgt spid="1362947">
                                            <p:txEl>
                                              <p:pRg st="7" end="7"/>
                                            </p:txEl>
                                          </p:spTgt>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362947">
                                            <p:txEl>
                                              <p:pRg st="8" end="8"/>
                                            </p:txEl>
                                          </p:spTgt>
                                        </p:tgtEl>
                                        <p:attrNameLst>
                                          <p:attrName>r</p:attrName>
                                        </p:attrNameLst>
                                      </p:cBhvr>
                                    </p:animRot>
                                    <p:animRot by="-240000">
                                      <p:cBhvr>
                                        <p:cTn id="70" dur="200" fill="hold">
                                          <p:stCondLst>
                                            <p:cond delay="200"/>
                                          </p:stCondLst>
                                        </p:cTn>
                                        <p:tgtEl>
                                          <p:spTgt spid="1362947">
                                            <p:txEl>
                                              <p:pRg st="8" end="8"/>
                                            </p:txEl>
                                          </p:spTgt>
                                        </p:tgtEl>
                                        <p:attrNameLst>
                                          <p:attrName>r</p:attrName>
                                        </p:attrNameLst>
                                      </p:cBhvr>
                                    </p:animRot>
                                    <p:animRot by="240000">
                                      <p:cBhvr>
                                        <p:cTn id="71" dur="200" fill="hold">
                                          <p:stCondLst>
                                            <p:cond delay="400"/>
                                          </p:stCondLst>
                                        </p:cTn>
                                        <p:tgtEl>
                                          <p:spTgt spid="1362947">
                                            <p:txEl>
                                              <p:pRg st="8" end="8"/>
                                            </p:txEl>
                                          </p:spTgt>
                                        </p:tgtEl>
                                        <p:attrNameLst>
                                          <p:attrName>r</p:attrName>
                                        </p:attrNameLst>
                                      </p:cBhvr>
                                    </p:animRot>
                                    <p:animRot by="-240000">
                                      <p:cBhvr>
                                        <p:cTn id="72" dur="200" fill="hold">
                                          <p:stCondLst>
                                            <p:cond delay="600"/>
                                          </p:stCondLst>
                                        </p:cTn>
                                        <p:tgtEl>
                                          <p:spTgt spid="1362947">
                                            <p:txEl>
                                              <p:pRg st="8" end="8"/>
                                            </p:txEl>
                                          </p:spTgt>
                                        </p:tgtEl>
                                        <p:attrNameLst>
                                          <p:attrName>r</p:attrName>
                                        </p:attrNameLst>
                                      </p:cBhvr>
                                    </p:animRot>
                                    <p:animRot by="120000">
                                      <p:cBhvr>
                                        <p:cTn id="73" dur="200" fill="hold">
                                          <p:stCondLst>
                                            <p:cond delay="800"/>
                                          </p:stCondLst>
                                        </p:cTn>
                                        <p:tgtEl>
                                          <p:spTgt spid="1362947">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946" grpId="0" animBg="1"/>
      <p:bldP spid="1362947" grpId="0" build="p"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ChangeArrowheads="1"/>
          </p:cNvSpPr>
          <p:nvPr/>
        </p:nvSpPr>
        <p:spPr bwMode="auto">
          <a:xfrm>
            <a:off x="4469605" y="4005064"/>
            <a:ext cx="4062835" cy="2630337"/>
          </a:xfrm>
          <a:prstGeom prst="rect">
            <a:avLst/>
          </a:prstGeom>
          <a:solidFill>
            <a:schemeClr val="tx1"/>
          </a:solidFill>
          <a:ln w="9525">
            <a:solidFill>
              <a:schemeClr val="tx1"/>
            </a:solidFill>
            <a:miter lim="800000"/>
            <a:headEnd/>
            <a:tailEnd/>
          </a:ln>
        </p:spPr>
        <p:txBody>
          <a:bodyPr wrap="square" anchor="ctr">
            <a:spAutoFit/>
          </a:bodyPr>
          <a:lstStyle/>
          <a:p>
            <a:endParaRPr lang="es-CO"/>
          </a:p>
        </p:txBody>
      </p:sp>
      <p:grpSp>
        <p:nvGrpSpPr>
          <p:cNvPr id="6" name="Group 7"/>
          <p:cNvGrpSpPr>
            <a:grpSpLocks/>
          </p:cNvGrpSpPr>
          <p:nvPr/>
        </p:nvGrpSpPr>
        <p:grpSpPr bwMode="auto">
          <a:xfrm>
            <a:off x="4373365" y="1180652"/>
            <a:ext cx="4159075" cy="5244160"/>
            <a:chOff x="2304" y="0"/>
            <a:chExt cx="2304" cy="3072"/>
          </a:xfrm>
        </p:grpSpPr>
        <p:pic>
          <p:nvPicPr>
            <p:cNvPr id="7" name="Picture 8"/>
            <p:cNvPicPr>
              <a:picLocks noChangeAspect="1" noChangeArrowheads="1"/>
            </p:cNvPicPr>
            <p:nvPr/>
          </p:nvPicPr>
          <p:blipFill>
            <a:blip r:embed="rId2" cstate="print"/>
            <a:srcRect/>
            <a:stretch>
              <a:fillRect/>
            </a:stretch>
          </p:blipFill>
          <p:spPr bwMode="auto">
            <a:xfrm>
              <a:off x="2304" y="0"/>
              <a:ext cx="2304" cy="1728"/>
            </a:xfrm>
            <a:prstGeom prst="rect">
              <a:avLst/>
            </a:prstGeom>
            <a:noFill/>
            <a:ln w="9525">
              <a:noFill/>
              <a:miter lim="800000"/>
              <a:headEnd/>
              <a:tailEnd/>
            </a:ln>
          </p:spPr>
        </p:pic>
        <p:sp>
          <p:nvSpPr>
            <p:cNvPr id="8" name="Rectangle 9"/>
            <p:cNvSpPr>
              <a:spLocks noChangeArrowheads="1"/>
            </p:cNvSpPr>
            <p:nvPr/>
          </p:nvSpPr>
          <p:spPr bwMode="auto">
            <a:xfrm>
              <a:off x="2688" y="2208"/>
              <a:ext cx="1584" cy="864"/>
            </a:xfrm>
            <a:prstGeom prst="rect">
              <a:avLst/>
            </a:prstGeom>
            <a:noFill/>
            <a:ln w="9525">
              <a:noFill/>
              <a:miter lim="800000"/>
              <a:headEnd/>
              <a:tailEnd/>
            </a:ln>
          </p:spPr>
          <p:txBody>
            <a:bodyPr/>
            <a:lstStyle/>
            <a:p>
              <a:pPr algn="ctr" defTabSz="731838">
                <a:spcBef>
                  <a:spcPct val="20000"/>
                </a:spcBef>
              </a:pPr>
              <a:r>
                <a:rPr lang="es-MX" sz="2500" dirty="0">
                  <a:solidFill>
                    <a:srgbClr val="68FF70"/>
                  </a:solidFill>
                </a:rPr>
                <a:t>Hacerlas bien</a:t>
              </a:r>
              <a:br>
                <a:rPr lang="es-MX" sz="2500" dirty="0">
                  <a:solidFill>
                    <a:srgbClr val="68FF70"/>
                  </a:solidFill>
                </a:rPr>
              </a:br>
              <a:r>
                <a:rPr lang="es-MX" sz="2500" dirty="0">
                  <a:solidFill>
                    <a:srgbClr val="68FF70"/>
                  </a:solidFill>
                </a:rPr>
                <a:t>requiere de</a:t>
              </a:r>
              <a:br>
                <a:rPr lang="es-MX" sz="2500" dirty="0">
                  <a:solidFill>
                    <a:srgbClr val="68FF70"/>
                  </a:solidFill>
                </a:rPr>
              </a:br>
              <a:r>
                <a:rPr lang="es-MX" sz="3700" dirty="0">
                  <a:solidFill>
                    <a:schemeClr val="bg1"/>
                  </a:solidFill>
                  <a:latin typeface="Arial Black" pitchFamily="34" charset="0"/>
                </a:rPr>
                <a:t>calidad</a:t>
              </a:r>
              <a:endParaRPr lang="es-ES_tradnl" sz="3200" dirty="0">
                <a:solidFill>
                  <a:schemeClr val="bg1"/>
                </a:solidFill>
              </a:endParaRPr>
            </a:p>
          </p:txBody>
        </p:sp>
      </p:grpSp>
      <p:pic>
        <p:nvPicPr>
          <p:cNvPr id="9" name="Picture 11"/>
          <p:cNvPicPr preferRelativeResize="0">
            <a:picLocks noChangeAspect="1" noChangeArrowheads="1"/>
          </p:cNvPicPr>
          <p:nvPr/>
        </p:nvPicPr>
        <p:blipFill>
          <a:blip r:embed="rId3" cstate="print"/>
          <a:srcRect/>
          <a:stretch>
            <a:fillRect/>
          </a:stretch>
        </p:blipFill>
        <p:spPr bwMode="auto">
          <a:xfrm>
            <a:off x="683569" y="4149080"/>
            <a:ext cx="3706010" cy="2157751"/>
          </a:xfrm>
          <a:prstGeom prst="rect">
            <a:avLst/>
          </a:prstGeom>
          <a:noFill/>
          <a:ln w="0">
            <a:noFill/>
            <a:miter lim="800000"/>
            <a:headEnd/>
            <a:tailEnd/>
          </a:ln>
        </p:spPr>
      </p:pic>
      <p:sp>
        <p:nvSpPr>
          <p:cNvPr id="12" name="Rectangle 6"/>
          <p:cNvSpPr>
            <a:spLocks noChangeArrowheads="1"/>
          </p:cNvSpPr>
          <p:nvPr/>
        </p:nvSpPr>
        <p:spPr bwMode="auto">
          <a:xfrm>
            <a:off x="603543" y="1194711"/>
            <a:ext cx="3689796" cy="2968428"/>
          </a:xfrm>
          <a:prstGeom prst="rect">
            <a:avLst/>
          </a:prstGeom>
          <a:solidFill>
            <a:schemeClr val="tx1"/>
          </a:solidFill>
          <a:ln w="9525">
            <a:solidFill>
              <a:schemeClr val="tx1"/>
            </a:solidFill>
            <a:miter lim="800000"/>
            <a:headEnd/>
            <a:tailEnd/>
          </a:ln>
        </p:spPr>
        <p:txBody>
          <a:bodyPr wrap="square" anchor="ctr">
            <a:spAutoFit/>
          </a:bodyPr>
          <a:lstStyle/>
          <a:p>
            <a:endParaRPr lang="es-CO"/>
          </a:p>
        </p:txBody>
      </p:sp>
      <p:sp>
        <p:nvSpPr>
          <p:cNvPr id="11" name="Rectángulo 10"/>
          <p:cNvSpPr/>
          <p:nvPr/>
        </p:nvSpPr>
        <p:spPr>
          <a:xfrm>
            <a:off x="865449" y="1866749"/>
            <a:ext cx="3347864" cy="1077218"/>
          </a:xfrm>
          <a:prstGeom prst="rect">
            <a:avLst/>
          </a:prstGeom>
        </p:spPr>
        <p:txBody>
          <a:bodyPr wrap="square">
            <a:spAutoFit/>
          </a:bodyPr>
          <a:lstStyle/>
          <a:p>
            <a:pPr algn="ctr" defTabSz="731838">
              <a:spcBef>
                <a:spcPct val="20000"/>
              </a:spcBef>
            </a:pPr>
            <a:r>
              <a:rPr lang="es-MX" dirty="0">
                <a:solidFill>
                  <a:srgbClr val="FF57D5"/>
                </a:solidFill>
              </a:rPr>
              <a:t>Hacer las cosas diferentes requiere de</a:t>
            </a:r>
            <a:r>
              <a:rPr lang="es-MX" dirty="0"/>
              <a:t> </a:t>
            </a:r>
            <a:r>
              <a:rPr lang="es-MX" sz="2800" dirty="0" smtClean="0">
                <a:solidFill>
                  <a:schemeClr val="bg1"/>
                </a:solidFill>
                <a:latin typeface="Arial Black" pitchFamily="34" charset="0"/>
              </a:rPr>
              <a:t>innovación</a:t>
            </a:r>
            <a:r>
              <a:rPr lang="es-MX" dirty="0" smtClean="0">
                <a:solidFill>
                  <a:schemeClr val="bg1"/>
                </a:solidFill>
              </a:rPr>
              <a:t> </a:t>
            </a:r>
            <a:endParaRPr lang="es-MX" dirty="0">
              <a:solidFill>
                <a:schemeClr val="bg1"/>
              </a:solidFill>
            </a:endParaRPr>
          </a:p>
        </p:txBody>
      </p:sp>
      <p:grpSp>
        <p:nvGrpSpPr>
          <p:cNvPr id="10" name="Group 8"/>
          <p:cNvGrpSpPr>
            <a:grpSpLocks/>
          </p:cNvGrpSpPr>
          <p:nvPr/>
        </p:nvGrpSpPr>
        <p:grpSpPr bwMode="auto">
          <a:xfrm>
            <a:off x="3616259" y="546101"/>
            <a:ext cx="4791140" cy="700088"/>
            <a:chOff x="2381" y="344"/>
            <a:chExt cx="3154" cy="441"/>
          </a:xfrm>
        </p:grpSpPr>
        <p:sp>
          <p:nvSpPr>
            <p:cNvPr id="1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6"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Imagen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226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Título"/>
          <p:cNvSpPr>
            <a:spLocks noGrp="1"/>
          </p:cNvSpPr>
          <p:nvPr>
            <p:ph type="ctrTitle"/>
          </p:nvPr>
        </p:nvSpPr>
        <p:spPr>
          <a:xfrm>
            <a:off x="611560" y="1556792"/>
            <a:ext cx="7772400" cy="4824412"/>
          </a:xfrm>
        </p:spPr>
        <p:txBody>
          <a:bodyPr/>
          <a:lstStyle/>
          <a:p>
            <a:r>
              <a:rPr lang="es-CO" sz="5300" dirty="0" smtClean="0"/>
              <a:t>La calidad nunca es un accidente; siempre es el resultado de un esfuerzo de la inteligencia.</a:t>
            </a:r>
            <a:r>
              <a:rPr lang="es-CO" sz="4800" dirty="0" smtClean="0"/>
              <a:t/>
            </a:r>
            <a:br>
              <a:rPr lang="es-CO" sz="4800" dirty="0" smtClean="0"/>
            </a:br>
            <a:r>
              <a:rPr lang="es-CO" sz="4800" dirty="0" smtClean="0"/>
              <a:t/>
            </a:r>
            <a:br>
              <a:rPr lang="es-CO" sz="4800" dirty="0" smtClean="0"/>
            </a:br>
            <a:r>
              <a:rPr lang="es-CO" sz="2200" b="1" dirty="0" smtClean="0">
                <a:solidFill>
                  <a:schemeClr val="tx1"/>
                </a:solidFill>
                <a:hlinkClick r:id="rId2" tooltip="Frases de John Ruskin"/>
              </a:rPr>
              <a:t>John </a:t>
            </a:r>
            <a:r>
              <a:rPr lang="es-CO" sz="2200" b="1" dirty="0" err="1" smtClean="0">
                <a:solidFill>
                  <a:schemeClr val="tx1"/>
                </a:solidFill>
                <a:hlinkClick r:id="rId2" tooltip="Frases de John Ruskin"/>
              </a:rPr>
              <a:t>Ruskin</a:t>
            </a:r>
            <a:r>
              <a:rPr lang="es-CO" sz="2200" b="1" dirty="0" smtClean="0">
                <a:solidFill>
                  <a:schemeClr val="tx1"/>
                </a:solidFill>
              </a:rPr>
              <a:t> </a:t>
            </a:r>
            <a:r>
              <a:rPr lang="es-CO" sz="2200" b="1" dirty="0" smtClean="0"/>
              <a:t>(1819-1900) Crítico y escritor británico.</a:t>
            </a:r>
            <a:endParaRPr lang="es-CO" b="1" dirty="0" smtClean="0"/>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2 Rectángulo"/>
          <p:cNvSpPr>
            <a:spLocks noChangeArrowheads="1"/>
          </p:cNvSpPr>
          <p:nvPr/>
        </p:nvSpPr>
        <p:spPr bwMode="auto">
          <a:xfrm>
            <a:off x="467544" y="1628800"/>
            <a:ext cx="8135938" cy="4524375"/>
          </a:xfrm>
          <a:prstGeom prst="rect">
            <a:avLst/>
          </a:prstGeom>
          <a:noFill/>
          <a:ln w="9525">
            <a:noFill/>
            <a:miter lim="800000"/>
            <a:headEnd/>
            <a:tailEnd/>
          </a:ln>
        </p:spPr>
        <p:txBody>
          <a:bodyPr>
            <a:spAutoFit/>
          </a:bodyPr>
          <a:lstStyle/>
          <a:p>
            <a:pPr algn="ctr">
              <a:spcBef>
                <a:spcPct val="50000"/>
              </a:spcBef>
            </a:pPr>
            <a:r>
              <a:rPr lang="es-MX" sz="7200" b="1" dirty="0">
                <a:solidFill>
                  <a:srgbClr val="FF0000"/>
                </a:solidFill>
              </a:rPr>
              <a:t>LA CALIDAD ES ESQUIVA, PERO COLOMBIA LA MERECE</a:t>
            </a:r>
            <a:endParaRPr lang="es-ES" sz="7200" b="1" dirty="0">
              <a:solidFill>
                <a:srgbClr val="FF0000"/>
              </a:solidFill>
            </a:endParaRPr>
          </a:p>
        </p:txBody>
      </p:sp>
      <p:grpSp>
        <p:nvGrpSpPr>
          <p:cNvPr id="3" name="Group 8"/>
          <p:cNvGrpSpPr>
            <a:grpSpLocks/>
          </p:cNvGrpSpPr>
          <p:nvPr/>
        </p:nvGrpSpPr>
        <p:grpSpPr bwMode="auto">
          <a:xfrm>
            <a:off x="3643619" y="545952"/>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Rectángulo"/>
          <p:cNvSpPr>
            <a:spLocks noChangeArrowheads="1"/>
          </p:cNvSpPr>
          <p:nvPr/>
        </p:nvSpPr>
        <p:spPr bwMode="auto">
          <a:xfrm>
            <a:off x="827584" y="2276872"/>
            <a:ext cx="7704856" cy="3477875"/>
          </a:xfrm>
          <a:prstGeom prst="rect">
            <a:avLst/>
          </a:prstGeom>
          <a:noFill/>
          <a:ln w="9525">
            <a:noFill/>
            <a:miter lim="800000"/>
            <a:headEnd/>
            <a:tailEnd/>
          </a:ln>
        </p:spPr>
        <p:txBody>
          <a:bodyPr wrap="square">
            <a:spAutoFit/>
          </a:bodyPr>
          <a:lstStyle/>
          <a:p>
            <a:pPr>
              <a:spcBef>
                <a:spcPct val="50000"/>
              </a:spcBef>
            </a:pPr>
            <a:r>
              <a:rPr lang="es-MX" sz="4400" b="1" dirty="0">
                <a:solidFill>
                  <a:schemeClr val="accent2"/>
                </a:solidFill>
              </a:rPr>
              <a:t>PRIMERO EL CLIENTE, CIUDADANO, COMUNIDAD, ESTUDIANTE, PACIENTE, HUESPED, VIAJERO, USUARIO, BENEFICIARIO.</a:t>
            </a:r>
            <a:endParaRPr lang="es-ES" sz="4400" b="1" dirty="0">
              <a:solidFill>
                <a:schemeClr val="accent2"/>
              </a:solidFill>
            </a:endParaRPr>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517775" y="1772816"/>
            <a:ext cx="8153400" cy="2378075"/>
          </a:xfrm>
          <a:prstGeom prst="rect">
            <a:avLst/>
          </a:prstGeom>
          <a:noFill/>
          <a:ln w="4763">
            <a:noFill/>
            <a:miter lim="800000"/>
            <a:headEnd/>
            <a:tailEnd/>
          </a:ln>
        </p:spPr>
        <p:txBody>
          <a:bodyPr>
            <a:spAutoFit/>
          </a:bodyPr>
          <a:lstStyle/>
          <a:p>
            <a:pPr algn="ctr">
              <a:spcBef>
                <a:spcPct val="50000"/>
              </a:spcBef>
            </a:pPr>
            <a:r>
              <a:rPr lang="es-CO" sz="6000" b="1" dirty="0">
                <a:solidFill>
                  <a:srgbClr val="0033CC"/>
                </a:solidFill>
              </a:rPr>
              <a:t>CULTURA DE LA</a:t>
            </a:r>
          </a:p>
          <a:p>
            <a:pPr algn="ctr">
              <a:spcBef>
                <a:spcPct val="50000"/>
              </a:spcBef>
            </a:pPr>
            <a:r>
              <a:rPr lang="es-CO" sz="6000" b="1" dirty="0">
                <a:solidFill>
                  <a:srgbClr val="0033CC"/>
                </a:solidFill>
              </a:rPr>
              <a:t> CALIDAD</a:t>
            </a:r>
            <a:endParaRPr lang="es-ES" sz="6000" b="1" dirty="0">
              <a:solidFill>
                <a:srgbClr val="0033CC"/>
              </a:solidFill>
            </a:endParaRPr>
          </a:p>
        </p:txBody>
      </p:sp>
      <p:sp>
        <p:nvSpPr>
          <p:cNvPr id="4" name="WordArt 4"/>
          <p:cNvSpPr>
            <a:spLocks noChangeArrowheads="1" noChangeShapeType="1" noTextEdit="1"/>
          </p:cNvSpPr>
          <p:nvPr/>
        </p:nvSpPr>
        <p:spPr bwMode="auto">
          <a:xfrm>
            <a:off x="649662" y="4760895"/>
            <a:ext cx="7889625" cy="1275210"/>
          </a:xfrm>
          <a:prstGeom prst="rect">
            <a:avLst/>
          </a:prstGeom>
        </p:spPr>
        <p:txBody>
          <a:bodyPr wrap="none" fromWordArt="1">
            <a:prstTxWarp prst="textPlain">
              <a:avLst>
                <a:gd name="adj" fmla="val 50000"/>
              </a:avLst>
            </a:prstTxWarp>
          </a:bodyPr>
          <a:lstStyle/>
          <a:p>
            <a:r>
              <a:rPr lang="es-CO" sz="3600" kern="10" dirty="0">
                <a:ln w="19050">
                  <a:solidFill>
                    <a:srgbClr val="99CCFF"/>
                  </a:solidFill>
                  <a:round/>
                  <a:headEnd/>
                  <a:tailEnd/>
                </a:ln>
                <a:solidFill>
                  <a:srgbClr val="FFFF00"/>
                </a:solidFill>
                <a:effectLst>
                  <a:outerShdw dist="35921" dir="2700000" algn="ctr" rotWithShape="0">
                    <a:srgbClr val="990000"/>
                  </a:outerShdw>
                </a:effectLst>
                <a:latin typeface="Impact"/>
              </a:rPr>
              <a:t>LA</a:t>
            </a:r>
            <a:r>
              <a:rPr lang="es-CO" sz="3600" kern="10" dirty="0">
                <a:ln w="19050">
                  <a:solidFill>
                    <a:srgbClr val="99CCFF"/>
                  </a:solidFill>
                  <a:round/>
                  <a:headEnd/>
                  <a:tailEnd/>
                </a:ln>
                <a:solidFill>
                  <a:srgbClr val="0066CC"/>
                </a:solidFill>
                <a:effectLst>
                  <a:outerShdw dist="35921" dir="2700000" algn="ctr" rotWithShape="0">
                    <a:srgbClr val="990000"/>
                  </a:outerShdw>
                </a:effectLst>
                <a:latin typeface="Impact"/>
              </a:rPr>
              <a:t> </a:t>
            </a:r>
            <a:r>
              <a:rPr lang="es-CO" sz="3600" kern="10" dirty="0">
                <a:ln w="19050">
                  <a:solidFill>
                    <a:srgbClr val="99CCFF"/>
                  </a:solidFill>
                  <a:round/>
                  <a:headEnd/>
                  <a:tailEnd/>
                </a:ln>
                <a:solidFill>
                  <a:srgbClr val="FF0000"/>
                </a:solidFill>
                <a:effectLst>
                  <a:outerShdw dist="35921" dir="2700000" algn="ctr" rotWithShape="0">
                    <a:srgbClr val="990000"/>
                  </a:outerShdw>
                </a:effectLst>
                <a:latin typeface="Impact"/>
              </a:rPr>
              <a:t>CALIDAD</a:t>
            </a:r>
            <a:r>
              <a:rPr lang="es-CO" sz="3600" kern="10" dirty="0">
                <a:ln w="19050">
                  <a:solidFill>
                    <a:srgbClr val="99CCFF"/>
                  </a:solidFill>
                  <a:round/>
                  <a:headEnd/>
                  <a:tailEnd/>
                </a:ln>
                <a:solidFill>
                  <a:srgbClr val="0066CC"/>
                </a:solidFill>
                <a:effectLst>
                  <a:outerShdw dist="35921" dir="2700000" algn="ctr" rotWithShape="0">
                    <a:srgbClr val="990000"/>
                  </a:outerShdw>
                </a:effectLst>
                <a:latin typeface="Impact"/>
              </a:rPr>
              <a:t> </a:t>
            </a:r>
            <a:r>
              <a:rPr lang="es-CO" sz="3600" kern="10" dirty="0">
                <a:ln w="19050">
                  <a:solidFill>
                    <a:srgbClr val="99CCFF"/>
                  </a:solidFill>
                  <a:round/>
                  <a:headEnd/>
                  <a:tailEnd/>
                </a:ln>
                <a:solidFill>
                  <a:srgbClr val="00B050"/>
                </a:solidFill>
                <a:effectLst>
                  <a:outerShdw dist="35921" dir="2700000" algn="ctr" rotWithShape="0">
                    <a:srgbClr val="990000"/>
                  </a:outerShdw>
                </a:effectLst>
                <a:latin typeface="Impact"/>
              </a:rPr>
              <a:t>ES</a:t>
            </a:r>
            <a:r>
              <a:rPr lang="es-CO" sz="3600" kern="10" dirty="0">
                <a:ln w="19050">
                  <a:solidFill>
                    <a:srgbClr val="99CCFF"/>
                  </a:solidFill>
                  <a:round/>
                  <a:headEnd/>
                  <a:tailEnd/>
                </a:ln>
                <a:solidFill>
                  <a:srgbClr val="0066CC"/>
                </a:solidFill>
                <a:effectLst>
                  <a:outerShdw dist="35921" dir="2700000" algn="ctr" rotWithShape="0">
                    <a:srgbClr val="990000"/>
                  </a:outerShdw>
                </a:effectLst>
                <a:latin typeface="Impact"/>
              </a:rPr>
              <a:t> </a:t>
            </a:r>
            <a:r>
              <a:rPr lang="es-CO" sz="3600" kern="10" dirty="0">
                <a:ln w="19050">
                  <a:solidFill>
                    <a:srgbClr val="99CCFF"/>
                  </a:solidFill>
                  <a:round/>
                  <a:headEnd/>
                  <a:tailEnd/>
                </a:ln>
                <a:solidFill>
                  <a:schemeClr val="accent6">
                    <a:lumMod val="75000"/>
                  </a:schemeClr>
                </a:solidFill>
                <a:effectLst>
                  <a:outerShdw dist="35921" dir="2700000" algn="ctr" rotWithShape="0">
                    <a:srgbClr val="990000"/>
                  </a:outerShdw>
                </a:effectLst>
                <a:latin typeface="Impact"/>
              </a:rPr>
              <a:t>PRIMERO</a:t>
            </a:r>
          </a:p>
        </p:txBody>
      </p:sp>
      <p:grpSp>
        <p:nvGrpSpPr>
          <p:cNvPr id="5" name="Group 8"/>
          <p:cNvGrpSpPr>
            <a:grpSpLocks/>
          </p:cNvGrpSpPr>
          <p:nvPr/>
        </p:nvGrpSpPr>
        <p:grpSpPr bwMode="auto">
          <a:xfrm>
            <a:off x="3616259" y="546101"/>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23528" y="1537585"/>
            <a:ext cx="8153400" cy="2585323"/>
          </a:xfrm>
          <a:prstGeom prst="rect">
            <a:avLst/>
          </a:prstGeom>
          <a:noFill/>
          <a:ln w="4763">
            <a:noFill/>
            <a:miter lim="800000"/>
            <a:headEnd/>
            <a:tailEnd/>
          </a:ln>
        </p:spPr>
        <p:txBody>
          <a:bodyPr>
            <a:spAutoFit/>
          </a:bodyPr>
          <a:lstStyle/>
          <a:p>
            <a:pPr algn="ctr">
              <a:spcBef>
                <a:spcPct val="50000"/>
              </a:spcBef>
            </a:pPr>
            <a:r>
              <a:rPr lang="es-CO" sz="5400" b="1" dirty="0">
                <a:solidFill>
                  <a:srgbClr val="0033CC"/>
                </a:solidFill>
              </a:rPr>
              <a:t>	CONSTRUYAMOS 	CULTURA DE </a:t>
            </a:r>
            <a:r>
              <a:rPr lang="es-CO" sz="5400" b="1" dirty="0" smtClean="0">
                <a:solidFill>
                  <a:srgbClr val="0033CC"/>
                </a:solidFill>
              </a:rPr>
              <a:t>LA </a:t>
            </a:r>
            <a:r>
              <a:rPr lang="es-CO" sz="5400" b="1" dirty="0">
                <a:solidFill>
                  <a:srgbClr val="0033CC"/>
                </a:solidFill>
              </a:rPr>
              <a:t>CALIDAD</a:t>
            </a:r>
            <a:endParaRPr lang="es-ES" sz="5400" b="1" dirty="0">
              <a:solidFill>
                <a:srgbClr val="0033CC"/>
              </a:solidFill>
            </a:endParaRPr>
          </a:p>
        </p:txBody>
      </p:sp>
      <p:sp>
        <p:nvSpPr>
          <p:cNvPr id="21507" name="WordArt 4"/>
          <p:cNvSpPr>
            <a:spLocks noChangeArrowheads="1" noChangeShapeType="1" noTextEdit="1"/>
          </p:cNvSpPr>
          <p:nvPr/>
        </p:nvSpPr>
        <p:spPr bwMode="auto">
          <a:xfrm>
            <a:off x="846560" y="4797152"/>
            <a:ext cx="7560840" cy="1443608"/>
          </a:xfrm>
          <a:prstGeom prst="rect">
            <a:avLst/>
          </a:prstGeom>
        </p:spPr>
        <p:txBody>
          <a:bodyPr wrap="none" fromWordArt="1">
            <a:prstTxWarp prst="textPlain">
              <a:avLst>
                <a:gd name="adj" fmla="val 50000"/>
              </a:avLst>
            </a:prstTxWarp>
          </a:bodyPr>
          <a:lstStyle/>
          <a:p>
            <a:r>
              <a:rPr lang="es-CO" sz="3600" kern="10" dirty="0">
                <a:ln w="19050">
                  <a:solidFill>
                    <a:srgbClr val="99CCFF"/>
                  </a:solidFill>
                  <a:round/>
                  <a:headEnd/>
                  <a:tailEnd/>
                </a:ln>
                <a:solidFill>
                  <a:srgbClr val="FF0000"/>
                </a:solidFill>
                <a:effectLst>
                  <a:outerShdw dist="35921" dir="2700000" algn="ctr" rotWithShape="0">
                    <a:srgbClr val="990000"/>
                  </a:outerShdw>
                </a:effectLst>
                <a:latin typeface="Impact"/>
              </a:rPr>
              <a:t>LA </a:t>
            </a:r>
            <a:r>
              <a:rPr lang="es-CO" sz="3600" kern="10" dirty="0">
                <a:ln w="19050">
                  <a:solidFill>
                    <a:srgbClr val="99CCFF"/>
                  </a:solidFill>
                  <a:round/>
                  <a:headEnd/>
                  <a:tailEnd/>
                </a:ln>
                <a:solidFill>
                  <a:srgbClr val="00B050"/>
                </a:solidFill>
                <a:effectLst>
                  <a:outerShdw dist="35921" dir="2700000" algn="ctr" rotWithShape="0">
                    <a:srgbClr val="990000"/>
                  </a:outerShdw>
                </a:effectLst>
                <a:latin typeface="Impact"/>
              </a:rPr>
              <a:t>CALIDAD</a:t>
            </a:r>
            <a:r>
              <a:rPr lang="es-CO" sz="3600" kern="10" dirty="0">
                <a:ln w="19050">
                  <a:solidFill>
                    <a:srgbClr val="99CCFF"/>
                  </a:solidFill>
                  <a:round/>
                  <a:headEnd/>
                  <a:tailEnd/>
                </a:ln>
                <a:solidFill>
                  <a:srgbClr val="0066CC"/>
                </a:solidFill>
                <a:effectLst>
                  <a:outerShdw dist="35921" dir="2700000" algn="ctr" rotWithShape="0">
                    <a:srgbClr val="990000"/>
                  </a:outerShdw>
                </a:effectLst>
                <a:latin typeface="Impact"/>
              </a:rPr>
              <a:t> ES </a:t>
            </a:r>
            <a:r>
              <a:rPr lang="es-CO" sz="3600" kern="10" dirty="0">
                <a:ln w="19050">
                  <a:solidFill>
                    <a:srgbClr val="99CCFF"/>
                  </a:solidFill>
                  <a:round/>
                  <a:headEnd/>
                  <a:tailEnd/>
                </a:ln>
                <a:solidFill>
                  <a:schemeClr val="accent6">
                    <a:lumMod val="75000"/>
                  </a:schemeClr>
                </a:solidFill>
                <a:effectLst>
                  <a:outerShdw dist="35921" dir="2700000" algn="ctr" rotWithShape="0">
                    <a:srgbClr val="990000"/>
                  </a:outerShdw>
                </a:effectLst>
                <a:latin typeface="Impact"/>
              </a:rPr>
              <a:t>PRIMERO</a:t>
            </a: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4294967295"/>
          </p:nvPr>
        </p:nvSpPr>
        <p:spPr>
          <a:xfrm>
            <a:off x="467544" y="1700808"/>
            <a:ext cx="7993063" cy="4679950"/>
          </a:xfrm>
        </p:spPr>
        <p:txBody>
          <a:bodyPr/>
          <a:lstStyle/>
          <a:p>
            <a:pPr marL="609600" indent="-609600" algn="ctr">
              <a:buFontTx/>
              <a:buNone/>
            </a:pPr>
            <a:r>
              <a:rPr lang="es-CO" sz="7200" b="1" dirty="0" smtClean="0"/>
              <a:t>  HÁGALO FACIL, HÁGALO SIMPLE, HÁGALO BIEN, ¡HÁGALO!</a:t>
            </a:r>
            <a:endParaRPr lang="es-ES" sz="7200" b="1" dirty="0" smtClean="0"/>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2 Rectángulo"/>
          <p:cNvSpPr>
            <a:spLocks noChangeArrowheads="1"/>
          </p:cNvSpPr>
          <p:nvPr/>
        </p:nvSpPr>
        <p:spPr bwMode="auto">
          <a:xfrm>
            <a:off x="4288994" y="2132856"/>
            <a:ext cx="3599434" cy="3354765"/>
          </a:xfrm>
          <a:prstGeom prst="rect">
            <a:avLst/>
          </a:prstGeom>
          <a:noFill/>
          <a:ln w="9525">
            <a:noFill/>
            <a:miter lim="800000"/>
            <a:headEnd/>
            <a:tailEnd/>
          </a:ln>
        </p:spPr>
        <p:txBody>
          <a:bodyPr wrap="square">
            <a:spAutoFit/>
          </a:bodyPr>
          <a:lstStyle/>
          <a:p>
            <a:pPr algn="ctr">
              <a:spcBef>
                <a:spcPct val="50000"/>
              </a:spcBef>
            </a:pPr>
            <a:r>
              <a:rPr lang="es-MX" sz="4000" b="1" dirty="0">
                <a:solidFill>
                  <a:srgbClr val="FF0000"/>
                </a:solidFill>
              </a:rPr>
              <a:t>PENSAR CON CALIDAD,</a:t>
            </a:r>
          </a:p>
          <a:p>
            <a:pPr algn="ctr">
              <a:spcBef>
                <a:spcPct val="50000"/>
              </a:spcBef>
            </a:pPr>
            <a:r>
              <a:rPr lang="es-MX" sz="4000" b="1" dirty="0">
                <a:solidFill>
                  <a:srgbClr val="FF0000"/>
                </a:solidFill>
              </a:rPr>
              <a:t>PROPONER, PLANEAR,….</a:t>
            </a:r>
            <a:r>
              <a:rPr lang="es-MX" sz="7200" b="1" dirty="0">
                <a:solidFill>
                  <a:srgbClr val="FF0000"/>
                </a:solidFill>
              </a:rPr>
              <a:t> </a:t>
            </a:r>
            <a:endParaRPr lang="es-ES" sz="7200" b="1" dirty="0">
              <a:solidFill>
                <a:srgbClr val="FF0000"/>
              </a:solidFill>
            </a:endParaRPr>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927226"/>
            <a:ext cx="3160191" cy="3463010"/>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rot="479664">
            <a:off x="1355725" y="6096000"/>
            <a:ext cx="184150" cy="457200"/>
          </a:xfrm>
          <a:prstGeom prst="rect">
            <a:avLst/>
          </a:prstGeom>
          <a:noFill/>
          <a:ln w="9525">
            <a:noFill/>
            <a:miter lim="800000"/>
            <a:headEnd/>
            <a:tailEnd/>
          </a:ln>
        </p:spPr>
        <p:txBody>
          <a:bodyPr wrap="none">
            <a:spAutoFit/>
          </a:bodyPr>
          <a:lstStyle/>
          <a:p>
            <a:endParaRPr lang="es-CO" dirty="0"/>
          </a:p>
        </p:txBody>
      </p:sp>
      <p:sp>
        <p:nvSpPr>
          <p:cNvPr id="36867" name="4 CuadroTexto"/>
          <p:cNvSpPr txBox="1">
            <a:spLocks noChangeArrowheads="1"/>
          </p:cNvSpPr>
          <p:nvPr/>
        </p:nvSpPr>
        <p:spPr bwMode="auto">
          <a:xfrm>
            <a:off x="611560" y="1800285"/>
            <a:ext cx="7920880" cy="4524315"/>
          </a:xfrm>
          <a:prstGeom prst="rect">
            <a:avLst/>
          </a:prstGeom>
          <a:noFill/>
          <a:ln w="9525">
            <a:noFill/>
            <a:miter lim="800000"/>
            <a:headEnd/>
            <a:tailEnd/>
          </a:ln>
        </p:spPr>
        <p:txBody>
          <a:bodyPr wrap="square">
            <a:spAutoFit/>
          </a:bodyPr>
          <a:lstStyle/>
          <a:p>
            <a:pPr algn="ctr"/>
            <a:r>
              <a:rPr lang="es-CO" sz="3600" b="1" dirty="0">
                <a:solidFill>
                  <a:srgbClr val="582BFF"/>
                </a:solidFill>
              </a:rPr>
              <a:t>¡</a:t>
            </a:r>
            <a:r>
              <a:rPr lang="es-CO" sz="3600" b="1" dirty="0" smtClean="0">
                <a:solidFill>
                  <a:srgbClr val="582BFF"/>
                </a:solidFill>
              </a:rPr>
              <a:t>QUE </a:t>
            </a:r>
            <a:r>
              <a:rPr lang="es-CO" sz="3600" b="1" dirty="0">
                <a:solidFill>
                  <a:srgbClr val="582BFF"/>
                </a:solidFill>
              </a:rPr>
              <a:t>LA CALIDAD </a:t>
            </a:r>
            <a:r>
              <a:rPr lang="es-CO" sz="3600" b="1" dirty="0" smtClean="0">
                <a:solidFill>
                  <a:srgbClr val="582BFF"/>
                </a:solidFill>
              </a:rPr>
              <a:t>SORPRENDA!</a:t>
            </a:r>
            <a:endParaRPr lang="es-CO" sz="3600" b="1" dirty="0">
              <a:solidFill>
                <a:srgbClr val="582BFF"/>
              </a:solidFill>
            </a:endParaRPr>
          </a:p>
          <a:p>
            <a:endParaRPr lang="es-CO" sz="3600" b="1" dirty="0"/>
          </a:p>
          <a:p>
            <a:r>
              <a:rPr lang="es-CO" sz="3600" b="1" dirty="0" smtClean="0">
                <a:solidFill>
                  <a:schemeClr val="accent6">
                    <a:lumMod val="75000"/>
                  </a:schemeClr>
                </a:solidFill>
              </a:rPr>
              <a:t>* DÉJESE </a:t>
            </a:r>
            <a:r>
              <a:rPr lang="es-CO" sz="3600" b="1" dirty="0">
                <a:solidFill>
                  <a:schemeClr val="accent6">
                    <a:lumMod val="75000"/>
                  </a:schemeClr>
                </a:solidFill>
              </a:rPr>
              <a:t>SORPRENDER</a:t>
            </a:r>
          </a:p>
          <a:p>
            <a:endParaRPr lang="es-CO" sz="3600" b="1" dirty="0"/>
          </a:p>
          <a:p>
            <a:pPr algn="r"/>
            <a:r>
              <a:rPr lang="es-CO" sz="3600" b="1" dirty="0" smtClean="0">
                <a:solidFill>
                  <a:srgbClr val="FF0000"/>
                </a:solidFill>
              </a:rPr>
              <a:t>* ES </a:t>
            </a:r>
            <a:r>
              <a:rPr lang="es-CO" sz="3600" b="1" dirty="0">
                <a:solidFill>
                  <a:srgbClr val="FF0000"/>
                </a:solidFill>
              </a:rPr>
              <a:t>UN ESTILO DE VIDA</a:t>
            </a:r>
          </a:p>
          <a:p>
            <a:endParaRPr lang="es-CO" sz="3600" b="1" dirty="0"/>
          </a:p>
          <a:p>
            <a:pPr algn="ctr"/>
            <a:r>
              <a:rPr lang="es-CO" sz="3600" b="1" dirty="0" smtClean="0"/>
              <a:t>* </a:t>
            </a:r>
            <a:r>
              <a:rPr lang="es-CO" sz="3600" b="1" dirty="0" smtClean="0">
                <a:solidFill>
                  <a:schemeClr val="accent2">
                    <a:lumMod val="75000"/>
                  </a:schemeClr>
                </a:solidFill>
              </a:rPr>
              <a:t>BUSCAR </a:t>
            </a:r>
            <a:r>
              <a:rPr lang="es-CO" sz="3600" b="1" dirty="0">
                <a:solidFill>
                  <a:schemeClr val="accent2">
                    <a:lumMod val="75000"/>
                  </a:schemeClr>
                </a:solidFill>
              </a:rPr>
              <a:t>LA EXCELENCIA VALE LA </a:t>
            </a:r>
            <a:r>
              <a:rPr lang="es-CO" sz="3600" b="1" dirty="0" smtClean="0">
                <a:solidFill>
                  <a:schemeClr val="accent2">
                    <a:lumMod val="75000"/>
                  </a:schemeClr>
                </a:solidFill>
              </a:rPr>
              <a:t>PENA!</a:t>
            </a:r>
            <a:endParaRPr lang="es-CO" sz="3600" b="1" dirty="0">
              <a:solidFill>
                <a:schemeClr val="accent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4354" y="2348881"/>
            <a:ext cx="1386817" cy="1728192"/>
          </a:xfrm>
          <a:prstGeom prst="rect">
            <a:avLst/>
          </a:prstGeom>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86402">
            <a:off x="1173585" y="3666879"/>
            <a:ext cx="1547361" cy="1317866"/>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074053" y="1198049"/>
            <a:ext cx="6984776" cy="1584275"/>
          </a:xfrm>
          <a:prstGeom prst="rect">
            <a:avLst/>
          </a:prstGeom>
          <a:noFill/>
          <a:ln w="9525" algn="ctr">
            <a:noFill/>
            <a:miter lim="800000"/>
            <a:headEnd/>
            <a:tailEnd/>
          </a:ln>
        </p:spPr>
        <p:txBody>
          <a:bodyPr anchor="ctr"/>
          <a:lstStyle/>
          <a:p>
            <a:pPr algn="ctr"/>
            <a:r>
              <a:rPr lang="es-ES" altLang="es-CO" sz="3200" b="1" dirty="0" smtClean="0">
                <a:latin typeface="Verdana" pitchFamily="34" charset="0"/>
              </a:rPr>
              <a:t>MODELO ANTROPOCÉNTRICO DE CALIDAD</a:t>
            </a:r>
            <a:endParaRPr lang="es-ES" altLang="es-CO" sz="3200" b="1" dirty="0">
              <a:latin typeface="Verdana" pitchFamily="34" charset="0"/>
            </a:endParaRPr>
          </a:p>
        </p:txBody>
      </p:sp>
      <p:grpSp>
        <p:nvGrpSpPr>
          <p:cNvPr id="2" name="Group 21"/>
          <p:cNvGrpSpPr>
            <a:grpSpLocks/>
          </p:cNvGrpSpPr>
          <p:nvPr/>
        </p:nvGrpSpPr>
        <p:grpSpPr bwMode="auto">
          <a:xfrm>
            <a:off x="1945117" y="2555209"/>
            <a:ext cx="5519044" cy="2984681"/>
            <a:chOff x="990" y="1136"/>
            <a:chExt cx="3776" cy="2612"/>
          </a:xfrm>
        </p:grpSpPr>
        <p:sp>
          <p:nvSpPr>
            <p:cNvPr id="9221" name="Oval 4"/>
            <p:cNvSpPr>
              <a:spLocks noChangeArrowheads="1"/>
            </p:cNvSpPr>
            <p:nvPr/>
          </p:nvSpPr>
          <p:spPr bwMode="auto">
            <a:xfrm>
              <a:off x="990" y="1136"/>
              <a:ext cx="3776" cy="2612"/>
            </a:xfrm>
            <a:prstGeom prst="ellipse">
              <a:avLst/>
            </a:prstGeom>
            <a:ln>
              <a:headEnd/>
              <a:tailEnd/>
            </a:ln>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anchor="ctr">
              <a:spAutoFit/>
            </a:bodyPr>
            <a:lstStyle/>
            <a:p>
              <a:endParaRPr lang="en-GB" altLang="es-CO" dirty="0"/>
            </a:p>
          </p:txBody>
        </p:sp>
        <p:sp>
          <p:nvSpPr>
            <p:cNvPr id="9222" name="Oval 5"/>
            <p:cNvSpPr>
              <a:spLocks noChangeArrowheads="1"/>
            </p:cNvSpPr>
            <p:nvPr/>
          </p:nvSpPr>
          <p:spPr bwMode="auto">
            <a:xfrm>
              <a:off x="2833" y="1499"/>
              <a:ext cx="1434" cy="1138"/>
            </a:xfrm>
            <a:prstGeom prst="ellipse">
              <a:avLst/>
            </a:prstGeom>
            <a:solidFill>
              <a:schemeClr val="bg1"/>
            </a:solidFill>
            <a:ln w="57150">
              <a:solidFill>
                <a:srgbClr val="33CCFF"/>
              </a:solidFill>
              <a:headEnd/>
              <a:tailEnd/>
            </a:ln>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anchor="ctr">
              <a:spAutoFit/>
            </a:bodyPr>
            <a:lstStyle/>
            <a:p>
              <a:endParaRPr lang="en-GB" altLang="es-CO" dirty="0"/>
            </a:p>
          </p:txBody>
        </p:sp>
        <p:sp>
          <p:nvSpPr>
            <p:cNvPr id="9234" name="Oval 9"/>
            <p:cNvSpPr>
              <a:spLocks noChangeArrowheads="1"/>
            </p:cNvSpPr>
            <p:nvPr/>
          </p:nvSpPr>
          <p:spPr bwMode="auto">
            <a:xfrm>
              <a:off x="1398" y="1499"/>
              <a:ext cx="1434" cy="1139"/>
            </a:xfrm>
            <a:prstGeom prst="ellipse">
              <a:avLst/>
            </a:prstGeom>
            <a:solidFill>
              <a:schemeClr val="bg1"/>
            </a:solidFill>
            <a:ln w="57150">
              <a:solidFill>
                <a:srgbClr val="33CCFF"/>
              </a:solidFill>
              <a:headEnd/>
              <a:tailEnd/>
            </a:ln>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none" anchor="ctr">
              <a:spAutoFit/>
            </a:bodyPr>
            <a:lstStyle/>
            <a:p>
              <a:endParaRPr lang="en-GB" altLang="es-CO" dirty="0"/>
            </a:p>
          </p:txBody>
        </p:sp>
        <p:sp>
          <p:nvSpPr>
            <p:cNvPr id="9226" name="Oval 12"/>
            <p:cNvSpPr>
              <a:spLocks noChangeArrowheads="1"/>
            </p:cNvSpPr>
            <p:nvPr/>
          </p:nvSpPr>
          <p:spPr bwMode="auto">
            <a:xfrm>
              <a:off x="1444" y="2375"/>
              <a:ext cx="1433" cy="1138"/>
            </a:xfrm>
            <a:prstGeom prst="ellipse">
              <a:avLst/>
            </a:prstGeom>
            <a:solidFill>
              <a:schemeClr val="bg1"/>
            </a:solidFill>
            <a:ln w="57150">
              <a:solidFill>
                <a:srgbClr val="33CCFF"/>
              </a:solidFill>
              <a:headEnd/>
              <a:tailEnd/>
            </a:ln>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wrap="none" anchor="ctr">
              <a:spAutoFit/>
            </a:bodyPr>
            <a:lstStyle/>
            <a:p>
              <a:endParaRPr lang="en-GB" altLang="es-CO" dirty="0"/>
            </a:p>
          </p:txBody>
        </p:sp>
      </p:grpSp>
      <p:sp>
        <p:nvSpPr>
          <p:cNvPr id="20" name="Oval 9"/>
          <p:cNvSpPr>
            <a:spLocks noChangeArrowheads="1"/>
          </p:cNvSpPr>
          <p:nvPr/>
        </p:nvSpPr>
        <p:spPr bwMode="auto">
          <a:xfrm>
            <a:off x="4566441" y="3587104"/>
            <a:ext cx="2381824" cy="1434035"/>
          </a:xfrm>
          <a:prstGeom prst="ellipse">
            <a:avLst/>
          </a:prstGeom>
          <a:ln w="57150">
            <a:solidFill>
              <a:srgbClr val="33CCFF"/>
            </a:solidFill>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endParaRPr lang="en-GB" altLang="es-CO" dirty="0"/>
          </a:p>
        </p:txBody>
      </p:sp>
      <p:sp>
        <p:nvSpPr>
          <p:cNvPr id="21" name="20 Rectángulo"/>
          <p:cNvSpPr/>
          <p:nvPr/>
        </p:nvSpPr>
        <p:spPr>
          <a:xfrm>
            <a:off x="4880204" y="2555210"/>
            <a:ext cx="2667792" cy="1077218"/>
          </a:xfrm>
          <a:prstGeom prst="rect">
            <a:avLst/>
          </a:prstGeom>
          <a:noFill/>
        </p:spPr>
        <p:txBody>
          <a:bodyPr wrap="square" lIns="91440" tIns="45720" rIns="91440" bIns="45720">
            <a:spAutoFit/>
          </a:bodyPr>
          <a:lstStyle/>
          <a:p>
            <a:pPr algn="ctr"/>
            <a:r>
              <a:rPr lang="es-ES" sz="3200" b="1" dirty="0" smtClean="0">
                <a:ln w="18000">
                  <a:solidFill>
                    <a:schemeClr val="accent2">
                      <a:satMod val="140000"/>
                    </a:schemeClr>
                  </a:solidFill>
                  <a:prstDash val="solid"/>
                  <a:miter lim="800000"/>
                </a:ln>
                <a:solidFill>
                  <a:srgbClr val="0000FF"/>
                </a:solidFill>
                <a:effectLst>
                  <a:outerShdw blurRad="38100" dist="38100" dir="2700000" algn="tl">
                    <a:srgbClr val="000000">
                      <a:alpha val="43137"/>
                    </a:srgbClr>
                  </a:outerShdw>
                </a:effectLst>
              </a:rPr>
              <a:t>Cliente                  / Ciudadano</a:t>
            </a:r>
            <a:endParaRPr lang="es-ES" sz="3200" b="1" dirty="0">
              <a:ln w="18000">
                <a:solidFill>
                  <a:schemeClr val="accent2">
                    <a:satMod val="140000"/>
                  </a:schemeClr>
                </a:solidFill>
                <a:prstDash val="solid"/>
                <a:miter lim="800000"/>
              </a:ln>
              <a:solidFill>
                <a:srgbClr val="0000FF"/>
              </a:solidFill>
              <a:effectLst>
                <a:outerShdw blurRad="38100" dist="38100" dir="2700000" algn="tl">
                  <a:srgbClr val="000000">
                    <a:alpha val="43137"/>
                  </a:srgbClr>
                </a:outerShdw>
              </a:effectLst>
            </a:endParaRPr>
          </a:p>
        </p:txBody>
      </p:sp>
      <p:sp>
        <p:nvSpPr>
          <p:cNvPr id="22" name="21 Rectángulo"/>
          <p:cNvSpPr/>
          <p:nvPr/>
        </p:nvSpPr>
        <p:spPr>
          <a:xfrm>
            <a:off x="1945117" y="4229860"/>
            <a:ext cx="2521844" cy="461665"/>
          </a:xfrm>
          <a:prstGeom prst="rect">
            <a:avLst/>
          </a:prstGeom>
          <a:noFill/>
        </p:spPr>
        <p:txBody>
          <a:bodyPr wrap="square" lIns="91440" tIns="45720" rIns="91440" bIns="45720">
            <a:spAutoFit/>
          </a:bodyPr>
          <a:lstStyle/>
          <a:p>
            <a:pPr algn="ctr"/>
            <a:r>
              <a:rPr lang="es-ES" sz="2400" b="1" dirty="0" smtClean="0">
                <a:ln w="18000">
                  <a:solidFill>
                    <a:schemeClr val="accent2">
                      <a:satMod val="140000"/>
                    </a:schemeClr>
                  </a:solidFill>
                  <a:prstDash val="solid"/>
                  <a:miter lim="800000"/>
                </a:ln>
                <a:solidFill>
                  <a:srgbClr val="0000FF"/>
                </a:solidFill>
                <a:effectLst>
                  <a:outerShdw blurRad="38100" dist="38100" dir="2700000" algn="tl">
                    <a:srgbClr val="000000">
                      <a:alpha val="43137"/>
                    </a:srgbClr>
                  </a:outerShdw>
                </a:effectLst>
              </a:rPr>
              <a:t>Colaboradores</a:t>
            </a:r>
            <a:endParaRPr lang="es-ES" sz="2400" b="1" dirty="0">
              <a:ln w="18000">
                <a:solidFill>
                  <a:schemeClr val="accent2">
                    <a:satMod val="140000"/>
                  </a:schemeClr>
                </a:solidFill>
                <a:prstDash val="solid"/>
                <a:miter lim="800000"/>
              </a:ln>
              <a:solidFill>
                <a:srgbClr val="0000FF"/>
              </a:solidFill>
              <a:effectLst>
                <a:outerShdw blurRad="38100" dist="38100" dir="2700000" algn="tl">
                  <a:srgbClr val="000000">
                    <a:alpha val="43137"/>
                  </a:srgbClr>
                </a:outerShdw>
              </a:effectLst>
            </a:endParaRPr>
          </a:p>
        </p:txBody>
      </p:sp>
      <p:sp>
        <p:nvSpPr>
          <p:cNvPr id="23" name="22 Rectángulo"/>
          <p:cNvSpPr/>
          <p:nvPr/>
        </p:nvSpPr>
        <p:spPr>
          <a:xfrm>
            <a:off x="4713363" y="4040051"/>
            <a:ext cx="2319674" cy="584775"/>
          </a:xfrm>
          <a:prstGeom prst="rect">
            <a:avLst/>
          </a:prstGeom>
          <a:noFill/>
        </p:spPr>
        <p:txBody>
          <a:bodyPr wrap="none" lIns="91440" tIns="45720" rIns="91440" bIns="45720">
            <a:spAutoFit/>
          </a:bodyPr>
          <a:lstStyle/>
          <a:p>
            <a:pPr algn="ctr"/>
            <a:r>
              <a:rPr lang="es-ES" sz="3200" b="1" dirty="0" smtClean="0">
                <a:ln w="18000">
                  <a:solidFill>
                    <a:schemeClr val="accent2">
                      <a:satMod val="140000"/>
                    </a:schemeClr>
                  </a:solidFill>
                  <a:prstDash val="solid"/>
                  <a:miter lim="800000"/>
                </a:ln>
                <a:solidFill>
                  <a:srgbClr val="0000FF"/>
                </a:solidFill>
                <a:effectLst>
                  <a:outerShdw blurRad="38100" dist="38100" dir="2700000" algn="tl">
                    <a:srgbClr val="000000">
                      <a:alpha val="43137"/>
                    </a:srgbClr>
                  </a:outerShdw>
                </a:effectLst>
              </a:rPr>
              <a:t>Proveedores</a:t>
            </a:r>
            <a:endParaRPr lang="es-ES" sz="3200" b="1" dirty="0">
              <a:ln w="18000">
                <a:solidFill>
                  <a:schemeClr val="accent2">
                    <a:satMod val="140000"/>
                  </a:schemeClr>
                </a:solidFill>
                <a:prstDash val="solid"/>
                <a:miter lim="800000"/>
              </a:ln>
              <a:solidFill>
                <a:srgbClr val="0000FF"/>
              </a:solidFill>
              <a:effectLst>
                <a:outerShdw blurRad="38100" dist="38100" dir="2700000" algn="tl">
                  <a:srgbClr val="000000">
                    <a:alpha val="43137"/>
                  </a:srgbClr>
                </a:outerShdw>
              </a:effectLst>
            </a:endParaRPr>
          </a:p>
        </p:txBody>
      </p:sp>
      <p:sp>
        <p:nvSpPr>
          <p:cNvPr id="24" name="23 Rectángulo"/>
          <p:cNvSpPr/>
          <p:nvPr/>
        </p:nvSpPr>
        <p:spPr>
          <a:xfrm>
            <a:off x="2207469" y="2735760"/>
            <a:ext cx="1776640" cy="1077218"/>
          </a:xfrm>
          <a:prstGeom prst="rect">
            <a:avLst/>
          </a:prstGeom>
          <a:noFill/>
        </p:spPr>
        <p:txBody>
          <a:bodyPr wrap="none" lIns="91440" tIns="45720" rIns="91440" bIns="45720">
            <a:spAutoFit/>
          </a:bodyPr>
          <a:lstStyle/>
          <a:p>
            <a:pPr algn="ctr"/>
            <a:r>
              <a:rPr lang="es-ES" sz="3200" b="1" dirty="0" smtClean="0">
                <a:ln w="18000">
                  <a:solidFill>
                    <a:schemeClr val="accent2">
                      <a:satMod val="140000"/>
                    </a:schemeClr>
                  </a:solidFill>
                  <a:prstDash val="solid"/>
                  <a:miter lim="800000"/>
                </a:ln>
                <a:solidFill>
                  <a:srgbClr val="0000FF"/>
                </a:solidFill>
                <a:effectLst>
                  <a:outerShdw blurRad="38100" dist="38100" dir="2700000" algn="tl">
                    <a:srgbClr val="000000">
                      <a:alpha val="43137"/>
                    </a:srgbClr>
                  </a:outerShdw>
                </a:effectLst>
              </a:rPr>
              <a:t>Alta</a:t>
            </a:r>
          </a:p>
          <a:p>
            <a:pPr algn="ctr"/>
            <a:r>
              <a:rPr lang="es-ES" sz="3200" b="1" dirty="0" smtClean="0">
                <a:ln w="18000">
                  <a:solidFill>
                    <a:schemeClr val="accent2">
                      <a:satMod val="140000"/>
                    </a:schemeClr>
                  </a:solidFill>
                  <a:prstDash val="solid"/>
                  <a:miter lim="800000"/>
                </a:ln>
                <a:solidFill>
                  <a:srgbClr val="0000FF"/>
                </a:solidFill>
                <a:effectLst>
                  <a:outerShdw blurRad="38100" dist="38100" dir="2700000" algn="tl">
                    <a:srgbClr val="000000">
                      <a:alpha val="43137"/>
                    </a:srgbClr>
                  </a:outerShdw>
                </a:effectLst>
              </a:rPr>
              <a:t>Dirección</a:t>
            </a:r>
            <a:endParaRPr lang="es-ES" sz="3200" b="1" dirty="0">
              <a:ln w="18000">
                <a:solidFill>
                  <a:schemeClr val="accent2">
                    <a:satMod val="140000"/>
                  </a:schemeClr>
                </a:solidFill>
                <a:prstDash val="solid"/>
                <a:miter lim="800000"/>
              </a:ln>
              <a:solidFill>
                <a:srgbClr val="0000FF"/>
              </a:solidFill>
              <a:effectLst>
                <a:outerShdw blurRad="38100" dist="38100" dir="2700000" algn="tl">
                  <a:srgbClr val="000000">
                    <a:alpha val="43137"/>
                  </a:srgbClr>
                </a:outerShdw>
              </a:effectLst>
            </a:endParaRPr>
          </a:p>
        </p:txBody>
      </p:sp>
      <p:sp>
        <p:nvSpPr>
          <p:cNvPr id="26" name="25 Elipse"/>
          <p:cNvSpPr/>
          <p:nvPr/>
        </p:nvSpPr>
        <p:spPr>
          <a:xfrm>
            <a:off x="4067944" y="2780928"/>
            <a:ext cx="1080120" cy="1008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5" name="24 Rectángulo"/>
          <p:cNvSpPr/>
          <p:nvPr/>
        </p:nvSpPr>
        <p:spPr>
          <a:xfrm>
            <a:off x="2699792" y="2221121"/>
            <a:ext cx="3816424" cy="2215991"/>
          </a:xfrm>
          <a:prstGeom prst="rect">
            <a:avLst/>
          </a:prstGeom>
          <a:noFill/>
        </p:spPr>
        <p:txBody>
          <a:bodyPr wrap="square" lIns="91440" tIns="45720" rIns="91440" bIns="45720">
            <a:spAutoFit/>
          </a:bodyPr>
          <a:lstStyle/>
          <a:p>
            <a:pPr algn="ctr"/>
            <a:r>
              <a:rPr lang="es-ES" sz="13800" b="1" cap="none" spc="0" dirty="0" smtClean="0">
                <a:ln w="10541" cmpd="sng">
                  <a:solidFill>
                    <a:schemeClr val="accent1">
                      <a:shade val="88000"/>
                      <a:satMod val="110000"/>
                    </a:schemeClr>
                  </a:solidFill>
                  <a:prstDash val="solid"/>
                </a:ln>
                <a:solidFill>
                  <a:srgbClr val="00CCFF"/>
                </a:solidFill>
                <a:effectLst/>
              </a:rPr>
              <a:t>Q</a:t>
            </a:r>
            <a:endParaRPr lang="es-ES" sz="13800" b="1" cap="none" spc="0" dirty="0">
              <a:ln w="10541" cmpd="sng">
                <a:solidFill>
                  <a:schemeClr val="accent1">
                    <a:shade val="88000"/>
                    <a:satMod val="110000"/>
                  </a:schemeClr>
                </a:solidFill>
                <a:prstDash val="solid"/>
              </a:ln>
              <a:solidFill>
                <a:srgbClr val="00CCFF"/>
              </a:solidFill>
              <a:effectLst/>
            </a:endParaRPr>
          </a:p>
        </p:txBody>
      </p:sp>
      <p:sp>
        <p:nvSpPr>
          <p:cNvPr id="28" name="27 CuadroTexto"/>
          <p:cNvSpPr txBox="1"/>
          <p:nvPr/>
        </p:nvSpPr>
        <p:spPr>
          <a:xfrm>
            <a:off x="4211960" y="3152001"/>
            <a:ext cx="1080120" cy="261610"/>
          </a:xfrm>
          <a:prstGeom prst="rect">
            <a:avLst/>
          </a:prstGeom>
          <a:noFill/>
        </p:spPr>
        <p:txBody>
          <a:bodyPr wrap="square" rtlCol="0">
            <a:spAutoFit/>
          </a:bodyPr>
          <a:lstStyle/>
          <a:p>
            <a:r>
              <a:rPr lang="es-CO" sz="1100" b="1" u="sng" dirty="0" smtClean="0">
                <a:solidFill>
                  <a:srgbClr val="FF0000"/>
                </a:solidFill>
                <a:latin typeface="Arial Narrow" pitchFamily="34" charset="0"/>
                <a:cs typeface="Angsana New" pitchFamily="18" charset="-34"/>
              </a:rPr>
              <a:t>PERSONAS</a:t>
            </a:r>
            <a:endParaRPr lang="es-CO" sz="1100" b="1" u="sng" dirty="0">
              <a:solidFill>
                <a:srgbClr val="FF0000"/>
              </a:solidFill>
              <a:latin typeface="Arial Narrow" pitchFamily="34" charset="0"/>
              <a:cs typeface="Angsana New" pitchFamily="18" charset="-34"/>
            </a:endParaRPr>
          </a:p>
        </p:txBody>
      </p:sp>
      <p:sp>
        <p:nvSpPr>
          <p:cNvPr id="29" name="28 Rectángulo"/>
          <p:cNvSpPr/>
          <p:nvPr/>
        </p:nvSpPr>
        <p:spPr>
          <a:xfrm>
            <a:off x="539552" y="5643186"/>
            <a:ext cx="7992888" cy="646331"/>
          </a:xfrm>
          <a:prstGeom prst="rect">
            <a:avLst/>
          </a:prstGeom>
        </p:spPr>
        <p:txBody>
          <a:bodyPr wrap="square">
            <a:spAutoFit/>
          </a:bodyPr>
          <a:lstStyle/>
          <a:p>
            <a:r>
              <a:rPr lang="es-ES" altLang="es-CO" sz="3600" b="1" dirty="0" smtClean="0">
                <a:solidFill>
                  <a:srgbClr val="FF0000"/>
                </a:solidFill>
                <a:latin typeface="Verdana" pitchFamily="34" charset="0"/>
              </a:rPr>
              <a:t>CENTRADO EN LAS PERSONAS</a:t>
            </a:r>
            <a:endParaRPr lang="es-CO" sz="3600" dirty="0">
              <a:solidFill>
                <a:srgbClr val="FF0000"/>
              </a:solidFill>
            </a:endParaRPr>
          </a:p>
        </p:txBody>
      </p:sp>
      <p:sp>
        <p:nvSpPr>
          <p:cNvPr id="18" name="2 Subtítulo"/>
          <p:cNvSpPr txBox="1">
            <a:spLocks/>
          </p:cNvSpPr>
          <p:nvPr/>
        </p:nvSpPr>
        <p:spPr bwMode="auto">
          <a:xfrm>
            <a:off x="5351035" y="546101"/>
            <a:ext cx="280268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grpSp>
        <p:nvGrpSpPr>
          <p:cNvPr id="33" name="Group 8"/>
          <p:cNvGrpSpPr>
            <a:grpSpLocks/>
          </p:cNvGrpSpPr>
          <p:nvPr/>
        </p:nvGrpSpPr>
        <p:grpSpPr bwMode="auto">
          <a:xfrm>
            <a:off x="3616259" y="546101"/>
            <a:ext cx="4791140" cy="700088"/>
            <a:chOff x="2381" y="344"/>
            <a:chExt cx="3154" cy="441"/>
          </a:xfrm>
        </p:grpSpPr>
        <p:sp>
          <p:nvSpPr>
            <p:cNvPr id="3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36"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n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880388594"/>
              </p:ext>
            </p:extLst>
          </p:nvPr>
        </p:nvGraphicFramePr>
        <p:xfrm>
          <a:off x="1043608" y="2636912"/>
          <a:ext cx="7416824"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710093" y="1725999"/>
            <a:ext cx="7920880" cy="584775"/>
          </a:xfrm>
          <a:prstGeom prst="rect">
            <a:avLst/>
          </a:prstGeom>
          <a:noFill/>
          <a:ln>
            <a:solidFill>
              <a:srgbClr val="002060"/>
            </a:solidFill>
          </a:ln>
        </p:spPr>
        <p:txBody>
          <a:bodyPr wrap="square" rtlCol="0">
            <a:spAutoFit/>
          </a:bodyPr>
          <a:lstStyle/>
          <a:p>
            <a:pPr algn="ctr"/>
            <a:r>
              <a:rPr lang="es-CO" sz="3200" b="1" dirty="0" smtClean="0">
                <a:solidFill>
                  <a:schemeClr val="tx2"/>
                </a:solidFill>
              </a:rPr>
              <a:t> </a:t>
            </a:r>
            <a:r>
              <a:rPr lang="es-CO" sz="3200" b="1" dirty="0" smtClean="0">
                <a:solidFill>
                  <a:schemeClr val="accent6">
                    <a:lumMod val="75000"/>
                  </a:schemeClr>
                </a:solidFill>
              </a:rPr>
              <a:t>SISTEMAS INTEGRADOS DE GESTIÓN</a:t>
            </a:r>
            <a:endParaRPr lang="es-CO" sz="3200" b="1" dirty="0">
              <a:solidFill>
                <a:schemeClr val="accent6">
                  <a:lumMod val="75000"/>
                </a:schemeClr>
              </a:solidFill>
            </a:endParaRPr>
          </a:p>
        </p:txBody>
      </p:sp>
      <p:grpSp>
        <p:nvGrpSpPr>
          <p:cNvPr id="4" name="Group 8"/>
          <p:cNvGrpSpPr>
            <a:grpSpLocks/>
          </p:cNvGrpSpPr>
          <p:nvPr/>
        </p:nvGrpSpPr>
        <p:grpSpPr bwMode="auto">
          <a:xfrm>
            <a:off x="3859643" y="344874"/>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899592" y="1700808"/>
            <a:ext cx="7488237" cy="4359275"/>
          </a:xfrm>
          <a:prstGeom prst="rect">
            <a:avLst/>
          </a:prstGeom>
          <a:noFill/>
          <a:ln>
            <a:noFill/>
          </a:ln>
          <a:effectLst>
            <a:prstShdw prst="shdw17" dist="17961" dir="2700000">
              <a:srgbClr val="858D7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3">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MX" sz="8000" b="1" dirty="0">
                <a:solidFill>
                  <a:srgbClr val="FF0000"/>
                </a:solidFill>
              </a:rPr>
              <a:t>ALGUNOS EJEMPLOS</a:t>
            </a:r>
          </a:p>
          <a:p>
            <a:pPr eaLnBrk="1" hangingPunct="1">
              <a:spcBef>
                <a:spcPct val="50000"/>
              </a:spcBef>
            </a:pPr>
            <a:r>
              <a:rPr lang="es-MX" sz="8000" b="1" dirty="0">
                <a:solidFill>
                  <a:srgbClr val="FF0000"/>
                </a:solidFill>
              </a:rPr>
              <a:t>DESTACADOS</a:t>
            </a:r>
            <a:endParaRPr lang="es-ES" sz="8000" b="1" dirty="0">
              <a:solidFill>
                <a:srgbClr val="FF0000"/>
              </a:solidFill>
            </a:endParaRPr>
          </a:p>
        </p:txBody>
      </p:sp>
      <p:grpSp>
        <p:nvGrpSpPr>
          <p:cNvPr id="3" name="Group 8"/>
          <p:cNvGrpSpPr>
            <a:grpSpLocks/>
          </p:cNvGrpSpPr>
          <p:nvPr/>
        </p:nvGrpSpPr>
        <p:grpSpPr bwMode="auto">
          <a:xfrm>
            <a:off x="3596688" y="617960"/>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883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a:grpSpLocks/>
          </p:cNvGrpSpPr>
          <p:nvPr/>
        </p:nvGrpSpPr>
        <p:grpSpPr bwMode="auto">
          <a:xfrm>
            <a:off x="3616259" y="546101"/>
            <a:ext cx="4791140" cy="700088"/>
            <a:chOff x="2381" y="344"/>
            <a:chExt cx="3154" cy="441"/>
          </a:xfrm>
        </p:grpSpPr>
        <p:sp>
          <p:nvSpPr>
            <p:cNvPr id="10"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1"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n 12"/>
          <p:cNvPicPr>
            <a:picLocks noChangeAspect="1"/>
          </p:cNvPicPr>
          <p:nvPr/>
        </p:nvPicPr>
        <p:blipFill>
          <a:blip r:embed="rId4"/>
          <a:stretch>
            <a:fillRect/>
          </a:stretch>
        </p:blipFill>
        <p:spPr>
          <a:xfrm>
            <a:off x="683568" y="339628"/>
            <a:ext cx="2389839" cy="786452"/>
          </a:xfrm>
          <a:prstGeom prst="rect">
            <a:avLst/>
          </a:prstGeom>
        </p:spPr>
      </p:pic>
      <p:pic>
        <p:nvPicPr>
          <p:cNvPr id="3" name="Marcador de contenido 2"/>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39552" y="1556792"/>
            <a:ext cx="8064896" cy="4752528"/>
          </a:xfrm>
        </p:spPr>
      </p:pic>
    </p:spTree>
    <p:extLst>
      <p:ext uri="{BB962C8B-B14F-4D97-AF65-F5344CB8AC3E}">
        <p14:creationId xmlns:p14="http://schemas.microsoft.com/office/powerpoint/2010/main" val="2149797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stretch>
            <a:fillRect/>
          </a:stretch>
        </p:blipFill>
        <p:spPr>
          <a:xfrm>
            <a:off x="683568" y="339628"/>
            <a:ext cx="2389839" cy="786452"/>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 y="1556792"/>
            <a:ext cx="8001000" cy="4824536"/>
          </a:xfrm>
          <a:prstGeom prst="rect">
            <a:avLst/>
          </a:prstGeom>
        </p:spPr>
      </p:pic>
    </p:spTree>
    <p:extLst>
      <p:ext uri="{BB962C8B-B14F-4D97-AF65-F5344CB8AC3E}">
        <p14:creationId xmlns:p14="http://schemas.microsoft.com/office/powerpoint/2010/main" val="2275644363"/>
      </p:ext>
    </p:extLst>
  </p:cSld>
  <p:clrMapOvr>
    <a:masterClrMapping/>
  </p:clrMapOvr>
  <p:transition spd="med">
    <p:pull/>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775220" y="2324013"/>
            <a:ext cx="7599069" cy="720080"/>
          </a:xfrm>
          <a:solidFill>
            <a:srgbClr val="FFFFFF"/>
          </a:solidFill>
          <a:ln>
            <a:solidFill>
              <a:srgbClr val="000000"/>
            </a:solidFill>
            <a:miter lim="800000"/>
            <a:headEnd/>
            <a:tailEnd/>
          </a:ln>
        </p:spPr>
        <p:txBody>
          <a:bodyPr>
            <a:normAutofit/>
          </a:bodyPr>
          <a:lstStyle/>
          <a:p>
            <a:r>
              <a:rPr lang="es-ES" sz="3600" dirty="0" smtClean="0"/>
              <a:t>La Calidad se reconoce cuando se ve!	</a:t>
            </a:r>
          </a:p>
        </p:txBody>
      </p:sp>
      <p:sp>
        <p:nvSpPr>
          <p:cNvPr id="157705" name="Text Box 9"/>
          <p:cNvSpPr txBox="1">
            <a:spLocks noChangeArrowheads="1"/>
          </p:cNvSpPr>
          <p:nvPr/>
        </p:nvSpPr>
        <p:spPr bwMode="auto">
          <a:xfrm>
            <a:off x="933585" y="1745608"/>
            <a:ext cx="6224482" cy="369332"/>
          </a:xfrm>
          <a:prstGeom prst="rect">
            <a:avLst/>
          </a:prstGeom>
          <a:noFill/>
          <a:ln w="4763">
            <a:noFill/>
            <a:miter lim="800000"/>
            <a:headEnd/>
            <a:tailEnd/>
          </a:ln>
          <a:effectLst/>
        </p:spPr>
        <p:txBody>
          <a:bodyPr wrap="square">
            <a:spAutoFit/>
          </a:bodyPr>
          <a:lstStyle/>
          <a:p>
            <a:pPr algn="r">
              <a:defRPr/>
            </a:pPr>
            <a:r>
              <a:rPr lang="es-CO" b="1" dirty="0">
                <a:solidFill>
                  <a:srgbClr val="4F33F7"/>
                </a:solidFill>
                <a:effectLst>
                  <a:outerShdw blurRad="38100" dist="38100" dir="2700000" algn="tl">
                    <a:srgbClr val="C0C0C0"/>
                  </a:outerShdw>
                </a:effectLst>
                <a:latin typeface="Arial Narrow" pitchFamily="34" charset="0"/>
              </a:rPr>
              <a:t>Área de Gestión de Calidad y Mejoramiento Continuo</a:t>
            </a:r>
            <a:endParaRPr lang="es-ES" b="1" dirty="0">
              <a:solidFill>
                <a:srgbClr val="4F33F7"/>
              </a:solidFill>
              <a:effectLst>
                <a:outerShdw blurRad="38100" dist="38100" dir="2700000" algn="tl">
                  <a:srgbClr val="C0C0C0"/>
                </a:outerShdw>
              </a:effectLst>
              <a:latin typeface="Arial Narrow" pitchFamily="34" charset="0"/>
            </a:endParaRPr>
          </a:p>
        </p:txBody>
      </p:sp>
      <p:grpSp>
        <p:nvGrpSpPr>
          <p:cNvPr id="5" name="Group 8"/>
          <p:cNvGrpSpPr>
            <a:grpSpLocks/>
          </p:cNvGrpSpPr>
          <p:nvPr/>
        </p:nvGrpSpPr>
        <p:grpSpPr bwMode="auto">
          <a:xfrm>
            <a:off x="3616259" y="546101"/>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4"/>
          <a:stretch>
            <a:fillRect/>
          </a:stretch>
        </p:blipFill>
        <p:spPr>
          <a:xfrm>
            <a:off x="683568" y="339628"/>
            <a:ext cx="2389839" cy="786452"/>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024" y="3059902"/>
            <a:ext cx="3816424" cy="3249417"/>
          </a:xfrm>
          <a:prstGeom prst="rect">
            <a:avLst/>
          </a:prstGeom>
        </p:spPr>
      </p:pic>
      <p:pic>
        <p:nvPicPr>
          <p:cNvPr id="3" name="Imagen 2"/>
          <p:cNvPicPr>
            <a:picLocks noChangeAspect="1"/>
          </p:cNvPicPr>
          <p:nvPr/>
        </p:nvPicPr>
        <p:blipFill>
          <a:blip r:embed="rId6"/>
          <a:stretch>
            <a:fillRect/>
          </a:stretch>
        </p:blipFill>
        <p:spPr>
          <a:xfrm>
            <a:off x="611560" y="3044093"/>
            <a:ext cx="4176464" cy="3281035"/>
          </a:xfrm>
          <a:prstGeom prst="rect">
            <a:avLst/>
          </a:prstGeom>
        </p:spPr>
      </p:pic>
    </p:spTree>
    <p:extLst>
      <p:ext uri="{BB962C8B-B14F-4D97-AF65-F5344CB8AC3E}">
        <p14:creationId xmlns:p14="http://schemas.microsoft.com/office/powerpoint/2010/main" val="15345474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rot="479664">
            <a:off x="1355725" y="6096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s-CO" dirty="0"/>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stretch>
            <a:fillRect/>
          </a:stretch>
        </p:blipFill>
        <p:spPr>
          <a:xfrm>
            <a:off x="683568" y="339628"/>
            <a:ext cx="2389839" cy="786452"/>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281" y="1556792"/>
            <a:ext cx="4310749" cy="4824536"/>
          </a:xfrm>
          <a:prstGeom prst="rect">
            <a:avLst/>
          </a:prstGeom>
        </p:spPr>
      </p:pic>
      <p:pic>
        <p:nvPicPr>
          <p:cNvPr id="3074" name="Picture 2" descr="http://reflexionesdomingueras.files.wordpress.com/2010/02/metrocable-medelli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29" y="1556793"/>
            <a:ext cx="3744419"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6956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stretch>
            <a:fillRect/>
          </a:stretch>
        </p:blipFill>
        <p:spPr>
          <a:xfrm>
            <a:off x="683568" y="339628"/>
            <a:ext cx="2389839" cy="786452"/>
          </a:xfrm>
          <a:prstGeom prst="rect">
            <a:avLst/>
          </a:prstGeom>
        </p:spPr>
      </p:pic>
      <p:pic>
        <p:nvPicPr>
          <p:cNvPr id="10" name="Marcador de contenido 9"/>
          <p:cNvPicPr>
            <a:picLocks noGrp="1" noChangeAspect="1"/>
          </p:cNvPicPr>
          <p:nvPr>
            <p:ph idx="1"/>
          </p:nvPr>
        </p:nvPicPr>
        <p:blipFill>
          <a:blip r:embed="rId5"/>
          <a:stretch>
            <a:fillRect/>
          </a:stretch>
        </p:blipFill>
        <p:spPr>
          <a:xfrm>
            <a:off x="539552" y="1556792"/>
            <a:ext cx="3528392" cy="4752528"/>
          </a:xfrm>
          <a:prstGeom prst="rect">
            <a:avLst/>
          </a:prstGeom>
        </p:spPr>
      </p:pic>
      <p:pic>
        <p:nvPicPr>
          <p:cNvPr id="11" name="Imagen 10"/>
          <p:cNvPicPr>
            <a:picLocks noChangeAspect="1"/>
          </p:cNvPicPr>
          <p:nvPr/>
        </p:nvPicPr>
        <p:blipFill>
          <a:blip r:embed="rId6"/>
          <a:stretch>
            <a:fillRect/>
          </a:stretch>
        </p:blipFill>
        <p:spPr>
          <a:xfrm>
            <a:off x="4067944" y="1556793"/>
            <a:ext cx="4536504" cy="4752528"/>
          </a:xfrm>
          <a:prstGeom prst="rect">
            <a:avLst/>
          </a:prstGeom>
        </p:spPr>
      </p:pic>
    </p:spTree>
    <p:extLst>
      <p:ext uri="{BB962C8B-B14F-4D97-AF65-F5344CB8AC3E}">
        <p14:creationId xmlns:p14="http://schemas.microsoft.com/office/powerpoint/2010/main" val="11768402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stretch>
            <a:fillRect/>
          </a:stretch>
        </p:blipFill>
        <p:spPr>
          <a:xfrm>
            <a:off x="683568" y="339628"/>
            <a:ext cx="2389839" cy="786452"/>
          </a:xfrm>
          <a:prstGeom prst="rect">
            <a:avLst/>
          </a:prstGeom>
        </p:spPr>
      </p:pic>
      <p:sp>
        <p:nvSpPr>
          <p:cNvPr id="2" name="Marcador de contenido 1"/>
          <p:cNvSpPr>
            <a:spLocks noGrp="1"/>
          </p:cNvSpPr>
          <p:nvPr>
            <p:ph idx="1"/>
          </p:nvPr>
        </p:nvSpPr>
        <p:spPr/>
        <p:txBody>
          <a:bodyPr/>
          <a:lstStyle/>
          <a:p>
            <a:endParaRPr lang="es-CO"/>
          </a:p>
        </p:txBody>
      </p:sp>
      <p:pic>
        <p:nvPicPr>
          <p:cNvPr id="4098" name="Picture 2" descr="http://www.cvu.com.co/media/metrocable-medellin_13594275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484784"/>
            <a:ext cx="806489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7243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stretch>
            <a:fillRect/>
          </a:stretch>
        </p:blipFill>
        <p:spPr>
          <a:xfrm>
            <a:off x="683568" y="339628"/>
            <a:ext cx="2389839" cy="786452"/>
          </a:xfrm>
          <a:prstGeom prst="rect">
            <a:avLst/>
          </a:prstGeom>
        </p:spPr>
      </p:pic>
      <p:pic>
        <p:nvPicPr>
          <p:cNvPr id="4" name="Marcador de contenido 3"/>
          <p:cNvPicPr>
            <a:picLocks noGrp="1" noChangeAspect="1"/>
          </p:cNvPicPr>
          <p:nvPr>
            <p:ph idx="1"/>
          </p:nvPr>
        </p:nvPicPr>
        <p:blipFill>
          <a:blip r:embed="rId5"/>
          <a:stretch>
            <a:fillRect/>
          </a:stretch>
        </p:blipFill>
        <p:spPr>
          <a:xfrm>
            <a:off x="539552" y="1484784"/>
            <a:ext cx="8064896" cy="4824536"/>
          </a:xfrm>
          <a:prstGeom prst="rect">
            <a:avLst/>
          </a:prstGeom>
        </p:spPr>
      </p:pic>
    </p:spTree>
    <p:extLst>
      <p:ext uri="{BB962C8B-B14F-4D97-AF65-F5344CB8AC3E}">
        <p14:creationId xmlns:p14="http://schemas.microsoft.com/office/powerpoint/2010/main" val="28355318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stretch>
            <a:fillRect/>
          </a:stretch>
        </p:blipFill>
        <p:spPr>
          <a:xfrm>
            <a:off x="683568" y="339628"/>
            <a:ext cx="2389839" cy="786452"/>
          </a:xfrm>
          <a:prstGeom prst="rect">
            <a:avLst/>
          </a:prstGeom>
        </p:spPr>
      </p:pic>
      <p:pic>
        <p:nvPicPr>
          <p:cNvPr id="2" name="Imagen 1"/>
          <p:cNvPicPr>
            <a:picLocks noChangeAspect="1"/>
          </p:cNvPicPr>
          <p:nvPr/>
        </p:nvPicPr>
        <p:blipFill>
          <a:blip r:embed="rId5"/>
          <a:stretch>
            <a:fillRect/>
          </a:stretch>
        </p:blipFill>
        <p:spPr>
          <a:xfrm>
            <a:off x="530698" y="1543961"/>
            <a:ext cx="3825278" cy="4765359"/>
          </a:xfrm>
          <a:prstGeom prst="rect">
            <a:avLst/>
          </a:prstGeom>
        </p:spPr>
      </p:pic>
      <p:pic>
        <p:nvPicPr>
          <p:cNvPr id="9" name="Marcador de contenido 8"/>
          <p:cNvPicPr>
            <a:picLocks noGrp="1" noChangeAspect="1"/>
          </p:cNvPicPr>
          <p:nvPr>
            <p:ph idx="1"/>
          </p:nvPr>
        </p:nvPicPr>
        <p:blipFill>
          <a:blip r:embed="rId6"/>
          <a:stretch>
            <a:fillRect/>
          </a:stretch>
        </p:blipFill>
        <p:spPr>
          <a:xfrm>
            <a:off x="4355976" y="1556792"/>
            <a:ext cx="4248472" cy="4765359"/>
          </a:xfrm>
          <a:prstGeom prst="rect">
            <a:avLst/>
          </a:prstGeom>
        </p:spPr>
      </p:pic>
    </p:spTree>
    <p:extLst>
      <p:ext uri="{BB962C8B-B14F-4D97-AF65-F5344CB8AC3E}">
        <p14:creationId xmlns:p14="http://schemas.microsoft.com/office/powerpoint/2010/main" val="32638270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rot="479664">
            <a:off x="1355725" y="6096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s-CO" dirty="0"/>
          </a:p>
        </p:txBody>
      </p:sp>
      <p:pic>
        <p:nvPicPr>
          <p:cNvPr id="41987" name="Picture 4" descr="100_1533"/>
          <p:cNvPicPr>
            <a:picLocks noChangeAspect="1" noChangeArrowheads="1"/>
          </p:cNvPicPr>
          <p:nvPr/>
        </p:nvPicPr>
        <p:blipFill>
          <a:blip r:embed="rId3" cstate="print">
            <a:extLst>
              <a:ext uri="{28A0092B-C50C-407E-A947-70E740481C1C}">
                <a14:useLocalDpi xmlns:a14="http://schemas.microsoft.com/office/drawing/2010/main" val="0"/>
              </a:ext>
            </a:extLst>
          </a:blip>
          <a:srcRect b="13518"/>
          <a:stretch>
            <a:fillRect/>
          </a:stretch>
        </p:blipFill>
        <p:spPr bwMode="auto">
          <a:xfrm>
            <a:off x="843361" y="1785939"/>
            <a:ext cx="7488832" cy="449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966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442273" y="1511304"/>
            <a:ext cx="6264275" cy="720725"/>
          </a:xfrm>
          <a:prstGeom prst="rect">
            <a:avLst/>
          </a:prstGeom>
          <a:noFill/>
          <a:ln w="9525" algn="ctr">
            <a:noFill/>
            <a:miter lim="800000"/>
            <a:headEnd/>
            <a:tailEnd/>
          </a:ln>
        </p:spPr>
        <p:txBody>
          <a:bodyPr anchor="ctr"/>
          <a:lstStyle/>
          <a:p>
            <a:pPr algn="ctr"/>
            <a:r>
              <a:rPr lang="es-ES" sz="3200" b="1" dirty="0">
                <a:solidFill>
                  <a:schemeClr val="accent1">
                    <a:lumMod val="75000"/>
                  </a:schemeClr>
                </a:solidFill>
                <a:latin typeface="Verdana" pitchFamily="34" charset="0"/>
              </a:rPr>
              <a:t>Los Modelos – La Gestión</a:t>
            </a:r>
          </a:p>
        </p:txBody>
      </p:sp>
      <p:grpSp>
        <p:nvGrpSpPr>
          <p:cNvPr id="2" name="Group 21"/>
          <p:cNvGrpSpPr>
            <a:grpSpLocks/>
          </p:cNvGrpSpPr>
          <p:nvPr/>
        </p:nvGrpSpPr>
        <p:grpSpPr bwMode="auto">
          <a:xfrm>
            <a:off x="1331639" y="2564904"/>
            <a:ext cx="7068406" cy="3572074"/>
            <a:chOff x="839" y="1135"/>
            <a:chExt cx="4525" cy="2613"/>
          </a:xfrm>
        </p:grpSpPr>
        <p:sp>
          <p:nvSpPr>
            <p:cNvPr id="8196" name="Text Box 3"/>
            <p:cNvSpPr txBox="1">
              <a:spLocks noChangeArrowheads="1"/>
            </p:cNvSpPr>
            <p:nvPr/>
          </p:nvSpPr>
          <p:spPr bwMode="auto">
            <a:xfrm>
              <a:off x="839" y="3304"/>
              <a:ext cx="664" cy="299"/>
            </a:xfrm>
            <a:prstGeom prst="rect">
              <a:avLst/>
            </a:prstGeom>
            <a:solidFill>
              <a:srgbClr val="CCECFF"/>
            </a:solidFill>
            <a:ln w="9525">
              <a:solidFill>
                <a:schemeClr val="accent2"/>
              </a:solidFill>
              <a:miter lim="800000"/>
              <a:headEnd/>
              <a:tailEnd/>
            </a:ln>
          </p:spPr>
          <p:txBody>
            <a:bodyPr tIns="82800">
              <a:spAutoFit/>
            </a:bodyPr>
            <a:lstStyle/>
            <a:p>
              <a:pPr algn="ctr" defTabSz="762000" eaLnBrk="0" hangingPunct="0">
                <a:lnSpc>
                  <a:spcPct val="110000"/>
                </a:lnSpc>
                <a:spcBef>
                  <a:spcPct val="50000"/>
                </a:spcBef>
              </a:pPr>
              <a:r>
                <a:rPr lang="es-ES" sz="1000" b="1">
                  <a:solidFill>
                    <a:schemeClr val="accent2"/>
                  </a:solidFill>
                </a:rPr>
                <a:t>GESTIÓN DE CALIDAD</a:t>
              </a:r>
            </a:p>
          </p:txBody>
        </p:sp>
        <p:sp>
          <p:nvSpPr>
            <p:cNvPr id="8197" name="Oval 4"/>
            <p:cNvSpPr>
              <a:spLocks noChangeArrowheads="1"/>
            </p:cNvSpPr>
            <p:nvPr/>
          </p:nvSpPr>
          <p:spPr bwMode="auto">
            <a:xfrm>
              <a:off x="990" y="1136"/>
              <a:ext cx="3776" cy="2612"/>
            </a:xfrm>
            <a:prstGeom prst="ellipse">
              <a:avLst/>
            </a:prstGeom>
            <a:solidFill>
              <a:srgbClr val="E2FEDA"/>
            </a:solidFill>
            <a:ln w="38100">
              <a:solidFill>
                <a:srgbClr val="006600"/>
              </a:solidFill>
              <a:round/>
              <a:headEnd/>
              <a:tailEnd/>
            </a:ln>
          </p:spPr>
          <p:txBody>
            <a:bodyPr anchor="ctr">
              <a:spAutoFit/>
            </a:bodyPr>
            <a:lstStyle/>
            <a:p>
              <a:endParaRPr lang="en-GB"/>
            </a:p>
          </p:txBody>
        </p:sp>
        <p:sp>
          <p:nvSpPr>
            <p:cNvPr id="8198" name="Oval 5"/>
            <p:cNvSpPr>
              <a:spLocks noChangeArrowheads="1"/>
            </p:cNvSpPr>
            <p:nvPr/>
          </p:nvSpPr>
          <p:spPr bwMode="auto">
            <a:xfrm>
              <a:off x="2389" y="1907"/>
              <a:ext cx="1434" cy="1138"/>
            </a:xfrm>
            <a:prstGeom prst="ellipse">
              <a:avLst/>
            </a:prstGeom>
            <a:solidFill>
              <a:srgbClr val="99FF99"/>
            </a:solidFill>
            <a:ln w="38100">
              <a:solidFill>
                <a:srgbClr val="669900"/>
              </a:solidFill>
              <a:round/>
              <a:headEnd/>
              <a:tailEnd/>
            </a:ln>
          </p:spPr>
          <p:txBody>
            <a:bodyPr anchor="ctr">
              <a:spAutoFit/>
            </a:bodyPr>
            <a:lstStyle/>
            <a:p>
              <a:endParaRPr lang="en-GB"/>
            </a:p>
          </p:txBody>
        </p:sp>
        <p:sp>
          <p:nvSpPr>
            <p:cNvPr id="8199" name="Text Box 6"/>
            <p:cNvSpPr txBox="1">
              <a:spLocks noChangeArrowheads="1"/>
            </p:cNvSpPr>
            <p:nvPr/>
          </p:nvSpPr>
          <p:spPr bwMode="auto">
            <a:xfrm>
              <a:off x="2878" y="2443"/>
              <a:ext cx="814" cy="212"/>
            </a:xfrm>
            <a:prstGeom prst="rect">
              <a:avLst/>
            </a:prstGeom>
            <a:noFill/>
            <a:ln w="9525">
              <a:noFill/>
              <a:miter lim="800000"/>
              <a:headEnd/>
              <a:tailEnd/>
            </a:ln>
          </p:spPr>
          <p:txBody>
            <a:bodyPr>
              <a:spAutoFit/>
            </a:bodyPr>
            <a:lstStyle/>
            <a:p>
              <a:pPr defTabSz="762000" eaLnBrk="0" hangingPunct="0">
                <a:spcBef>
                  <a:spcPct val="50000"/>
                </a:spcBef>
              </a:pPr>
              <a:r>
                <a:rPr lang="es-ES" sz="1600" b="1">
                  <a:solidFill>
                    <a:srgbClr val="669900"/>
                  </a:solidFill>
                  <a:latin typeface="Tahoma" pitchFamily="34" charset="0"/>
                </a:rPr>
                <a:t>ISO 14001</a:t>
              </a:r>
            </a:p>
          </p:txBody>
        </p:sp>
        <p:sp>
          <p:nvSpPr>
            <p:cNvPr id="8200" name="Text Box 7"/>
            <p:cNvSpPr txBox="1">
              <a:spLocks noChangeArrowheads="1"/>
            </p:cNvSpPr>
            <p:nvPr/>
          </p:nvSpPr>
          <p:spPr bwMode="auto">
            <a:xfrm>
              <a:off x="3760" y="1757"/>
              <a:ext cx="1401" cy="824"/>
            </a:xfrm>
            <a:prstGeom prst="rect">
              <a:avLst/>
            </a:prstGeom>
            <a:noFill/>
            <a:ln w="9525">
              <a:noFill/>
              <a:miter lim="800000"/>
              <a:headEnd/>
              <a:tailEnd/>
            </a:ln>
          </p:spPr>
          <p:txBody>
            <a:bodyPr wrap="square">
              <a:spAutoFit/>
            </a:bodyPr>
            <a:lstStyle/>
            <a:p>
              <a:pPr algn="ctr" defTabSz="762000" eaLnBrk="0" hangingPunct="0">
                <a:lnSpc>
                  <a:spcPct val="80000"/>
                </a:lnSpc>
                <a:spcBef>
                  <a:spcPct val="50000"/>
                </a:spcBef>
              </a:pPr>
              <a:r>
                <a:rPr lang="es-ES" sz="1600" b="1" dirty="0" err="1">
                  <a:solidFill>
                    <a:srgbClr val="006600"/>
                  </a:solidFill>
                </a:rPr>
                <a:t>PNEIG</a:t>
              </a:r>
              <a:endParaRPr lang="es-ES" sz="1600" b="1" dirty="0">
                <a:solidFill>
                  <a:srgbClr val="006600"/>
                </a:solidFill>
              </a:endParaRPr>
            </a:p>
            <a:p>
              <a:pPr algn="ctr" defTabSz="762000" eaLnBrk="0" hangingPunct="0">
                <a:lnSpc>
                  <a:spcPct val="80000"/>
                </a:lnSpc>
                <a:spcBef>
                  <a:spcPct val="50000"/>
                </a:spcBef>
              </a:pPr>
              <a:r>
                <a:rPr lang="es-ES" sz="1600" b="1" dirty="0">
                  <a:solidFill>
                    <a:srgbClr val="006600"/>
                  </a:solidFill>
                </a:rPr>
                <a:t>Modelo de Excelencia</a:t>
              </a:r>
            </a:p>
            <a:p>
              <a:pPr algn="ctr" defTabSz="762000" eaLnBrk="0" hangingPunct="0">
                <a:lnSpc>
                  <a:spcPct val="80000"/>
                </a:lnSpc>
                <a:spcBef>
                  <a:spcPct val="50000"/>
                </a:spcBef>
              </a:pPr>
              <a:endParaRPr lang="es-ES" sz="1600" b="1" dirty="0">
                <a:solidFill>
                  <a:srgbClr val="006600"/>
                </a:solidFill>
              </a:endParaRPr>
            </a:p>
          </p:txBody>
        </p:sp>
        <p:grpSp>
          <p:nvGrpSpPr>
            <p:cNvPr id="3" name="Group 8"/>
            <p:cNvGrpSpPr>
              <a:grpSpLocks/>
            </p:cNvGrpSpPr>
            <p:nvPr/>
          </p:nvGrpSpPr>
          <p:grpSpPr bwMode="auto">
            <a:xfrm>
              <a:off x="1514" y="1571"/>
              <a:ext cx="1434" cy="1139"/>
              <a:chOff x="217" y="1117"/>
              <a:chExt cx="1860" cy="1542"/>
            </a:xfrm>
          </p:grpSpPr>
          <p:sp>
            <p:nvSpPr>
              <p:cNvPr id="8210" name="Oval 9"/>
              <p:cNvSpPr>
                <a:spLocks noChangeArrowheads="1"/>
              </p:cNvSpPr>
              <p:nvPr/>
            </p:nvSpPr>
            <p:spPr bwMode="auto">
              <a:xfrm>
                <a:off x="217" y="1117"/>
                <a:ext cx="1860" cy="1542"/>
              </a:xfrm>
              <a:prstGeom prst="ellipse">
                <a:avLst/>
              </a:prstGeom>
              <a:solidFill>
                <a:srgbClr val="FFCCCC"/>
              </a:solidFill>
              <a:ln w="38100">
                <a:solidFill>
                  <a:srgbClr val="FF0000"/>
                </a:solidFill>
                <a:round/>
                <a:headEnd/>
                <a:tailEnd/>
              </a:ln>
            </p:spPr>
            <p:txBody>
              <a:bodyPr wrap="none" anchor="ctr">
                <a:spAutoFit/>
              </a:bodyPr>
              <a:lstStyle/>
              <a:p>
                <a:endParaRPr lang="en-GB"/>
              </a:p>
            </p:txBody>
          </p:sp>
          <p:sp>
            <p:nvSpPr>
              <p:cNvPr id="8211" name="Text Box 10"/>
              <p:cNvSpPr txBox="1">
                <a:spLocks noChangeArrowheads="1"/>
              </p:cNvSpPr>
              <p:nvPr/>
            </p:nvSpPr>
            <p:spPr bwMode="auto">
              <a:xfrm>
                <a:off x="444" y="1434"/>
                <a:ext cx="1451" cy="600"/>
              </a:xfrm>
              <a:prstGeom prst="rect">
                <a:avLst/>
              </a:prstGeom>
              <a:solidFill>
                <a:srgbClr val="FFCCCC"/>
              </a:solidFill>
              <a:ln w="9525">
                <a:noFill/>
                <a:miter lim="800000"/>
                <a:headEnd/>
                <a:tailEnd/>
              </a:ln>
            </p:spPr>
            <p:txBody>
              <a:bodyPr>
                <a:spAutoFit/>
              </a:bodyPr>
              <a:lstStyle/>
              <a:p>
                <a:pPr defTabSz="762000" eaLnBrk="0" hangingPunct="0">
                  <a:spcBef>
                    <a:spcPct val="50000"/>
                  </a:spcBef>
                </a:pPr>
                <a:endParaRPr lang="es-ES" sz="1600" b="1">
                  <a:solidFill>
                    <a:srgbClr val="FF0000"/>
                  </a:solidFill>
                  <a:latin typeface="Tahoma" pitchFamily="34" charset="0"/>
                </a:endParaRPr>
              </a:p>
              <a:p>
                <a:pPr defTabSz="762000" eaLnBrk="0" hangingPunct="0">
                  <a:spcBef>
                    <a:spcPct val="50000"/>
                  </a:spcBef>
                </a:pPr>
                <a:r>
                  <a:rPr lang="es-ES" sz="1600" b="1">
                    <a:solidFill>
                      <a:srgbClr val="FF0000"/>
                    </a:solidFill>
                    <a:latin typeface="Tahoma" pitchFamily="34" charset="0"/>
                  </a:rPr>
                  <a:t>OHSAS 18001</a:t>
                </a:r>
              </a:p>
            </p:txBody>
          </p:sp>
        </p:grpSp>
        <p:sp>
          <p:nvSpPr>
            <p:cNvPr id="8202" name="Oval 12"/>
            <p:cNvSpPr>
              <a:spLocks noChangeArrowheads="1"/>
            </p:cNvSpPr>
            <p:nvPr/>
          </p:nvSpPr>
          <p:spPr bwMode="auto">
            <a:xfrm>
              <a:off x="1480" y="2375"/>
              <a:ext cx="1433" cy="1138"/>
            </a:xfrm>
            <a:prstGeom prst="ellipse">
              <a:avLst/>
            </a:prstGeom>
            <a:solidFill>
              <a:srgbClr val="CCFFFF"/>
            </a:solidFill>
            <a:ln w="38100">
              <a:solidFill>
                <a:schemeClr val="accent2"/>
              </a:solidFill>
              <a:round/>
              <a:headEnd/>
              <a:tailEnd/>
            </a:ln>
          </p:spPr>
          <p:txBody>
            <a:bodyPr wrap="none" anchor="ctr">
              <a:spAutoFit/>
            </a:bodyPr>
            <a:lstStyle/>
            <a:p>
              <a:endParaRPr lang="en-GB"/>
            </a:p>
          </p:txBody>
        </p:sp>
        <p:sp>
          <p:nvSpPr>
            <p:cNvPr id="8203" name="Text Box 13"/>
            <p:cNvSpPr txBox="1">
              <a:spLocks noChangeArrowheads="1"/>
            </p:cNvSpPr>
            <p:nvPr/>
          </p:nvSpPr>
          <p:spPr bwMode="auto">
            <a:xfrm>
              <a:off x="1791" y="2946"/>
              <a:ext cx="776" cy="212"/>
            </a:xfrm>
            <a:prstGeom prst="rect">
              <a:avLst/>
            </a:prstGeom>
            <a:noFill/>
            <a:ln w="9525">
              <a:noFill/>
              <a:miter lim="800000"/>
              <a:headEnd/>
              <a:tailEnd/>
            </a:ln>
          </p:spPr>
          <p:txBody>
            <a:bodyPr>
              <a:spAutoFit/>
            </a:bodyPr>
            <a:lstStyle/>
            <a:p>
              <a:pPr defTabSz="762000" eaLnBrk="0" hangingPunct="0">
                <a:spcBef>
                  <a:spcPct val="50000"/>
                </a:spcBef>
              </a:pPr>
              <a:r>
                <a:rPr lang="es-ES" sz="1600" b="1">
                  <a:solidFill>
                    <a:schemeClr val="accent2"/>
                  </a:solidFill>
                </a:rPr>
                <a:t>ISO 9001</a:t>
              </a:r>
            </a:p>
          </p:txBody>
        </p:sp>
        <p:sp>
          <p:nvSpPr>
            <p:cNvPr id="8204" name="Oval 14"/>
            <p:cNvSpPr>
              <a:spLocks noChangeArrowheads="1"/>
            </p:cNvSpPr>
            <p:nvPr/>
          </p:nvSpPr>
          <p:spPr bwMode="auto">
            <a:xfrm rot="2998045">
              <a:off x="1778" y="1107"/>
              <a:ext cx="1926" cy="2125"/>
            </a:xfrm>
            <a:prstGeom prst="ellipse">
              <a:avLst/>
            </a:prstGeom>
            <a:noFill/>
            <a:ln w="38100">
              <a:solidFill>
                <a:srgbClr val="FF6600"/>
              </a:solidFill>
              <a:prstDash val="dash"/>
              <a:round/>
              <a:headEnd/>
              <a:tailEnd/>
            </a:ln>
          </p:spPr>
          <p:txBody>
            <a:bodyPr anchor="ctr">
              <a:spAutoFit/>
            </a:bodyPr>
            <a:lstStyle/>
            <a:p>
              <a:endParaRPr lang="en-GB"/>
            </a:p>
          </p:txBody>
        </p:sp>
        <p:sp>
          <p:nvSpPr>
            <p:cNvPr id="8205" name="Text Box 15"/>
            <p:cNvSpPr txBox="1">
              <a:spLocks noChangeArrowheads="1"/>
            </p:cNvSpPr>
            <p:nvPr/>
          </p:nvSpPr>
          <p:spPr bwMode="auto">
            <a:xfrm>
              <a:off x="2354" y="1249"/>
              <a:ext cx="1120" cy="351"/>
            </a:xfrm>
            <a:prstGeom prst="rect">
              <a:avLst/>
            </a:prstGeom>
            <a:noFill/>
            <a:ln w="9525">
              <a:noFill/>
              <a:miter lim="800000"/>
              <a:headEnd/>
              <a:tailEnd/>
            </a:ln>
          </p:spPr>
          <p:txBody>
            <a:bodyPr>
              <a:spAutoFit/>
            </a:bodyPr>
            <a:lstStyle/>
            <a:p>
              <a:pPr algn="ctr" defTabSz="762000" eaLnBrk="0" hangingPunct="0">
                <a:lnSpc>
                  <a:spcPct val="70000"/>
                </a:lnSpc>
                <a:spcBef>
                  <a:spcPct val="50000"/>
                </a:spcBef>
              </a:pPr>
              <a:r>
                <a:rPr lang="es-ES" sz="1600" b="1">
                  <a:solidFill>
                    <a:srgbClr val="FF6600"/>
                  </a:solidFill>
                </a:rPr>
                <a:t>Normas </a:t>
              </a:r>
            </a:p>
            <a:p>
              <a:pPr algn="ctr" defTabSz="762000" eaLnBrk="0" hangingPunct="0">
                <a:lnSpc>
                  <a:spcPct val="70000"/>
                </a:lnSpc>
                <a:spcBef>
                  <a:spcPct val="50000"/>
                </a:spcBef>
              </a:pPr>
              <a:r>
                <a:rPr lang="es-ES" sz="1600" b="1">
                  <a:solidFill>
                    <a:srgbClr val="FF6600"/>
                  </a:solidFill>
                </a:rPr>
                <a:t>Corporativas</a:t>
              </a:r>
            </a:p>
          </p:txBody>
        </p:sp>
        <p:sp>
          <p:nvSpPr>
            <p:cNvPr id="8206" name="Text Box 16"/>
            <p:cNvSpPr txBox="1">
              <a:spLocks noChangeArrowheads="1"/>
            </p:cNvSpPr>
            <p:nvPr/>
          </p:nvSpPr>
          <p:spPr bwMode="auto">
            <a:xfrm>
              <a:off x="4137" y="3340"/>
              <a:ext cx="665" cy="299"/>
            </a:xfrm>
            <a:prstGeom prst="rect">
              <a:avLst/>
            </a:prstGeom>
            <a:solidFill>
              <a:srgbClr val="99FF99"/>
            </a:solidFill>
            <a:ln w="9525">
              <a:solidFill>
                <a:schemeClr val="folHlink"/>
              </a:solidFill>
              <a:miter lim="800000"/>
              <a:headEnd/>
              <a:tailEnd/>
            </a:ln>
          </p:spPr>
          <p:txBody>
            <a:bodyPr tIns="82800">
              <a:spAutoFit/>
            </a:bodyPr>
            <a:lstStyle/>
            <a:p>
              <a:pPr algn="ctr" defTabSz="762000" eaLnBrk="0" hangingPunct="0">
                <a:lnSpc>
                  <a:spcPct val="110000"/>
                </a:lnSpc>
                <a:spcBef>
                  <a:spcPct val="50000"/>
                </a:spcBef>
              </a:pPr>
              <a:r>
                <a:rPr lang="es-ES" sz="1000" b="1">
                  <a:solidFill>
                    <a:srgbClr val="003366"/>
                  </a:solidFill>
                </a:rPr>
                <a:t>GESTIÓN AMBIENTAL</a:t>
              </a:r>
            </a:p>
          </p:txBody>
        </p:sp>
        <p:sp>
          <p:nvSpPr>
            <p:cNvPr id="8207" name="Text Box 17"/>
            <p:cNvSpPr txBox="1">
              <a:spLocks noChangeArrowheads="1"/>
            </p:cNvSpPr>
            <p:nvPr/>
          </p:nvSpPr>
          <p:spPr bwMode="auto">
            <a:xfrm>
              <a:off x="875" y="1260"/>
              <a:ext cx="665" cy="405"/>
            </a:xfrm>
            <a:prstGeom prst="rect">
              <a:avLst/>
            </a:prstGeom>
            <a:solidFill>
              <a:srgbClr val="FFCCCC"/>
            </a:solidFill>
            <a:ln w="9525">
              <a:solidFill>
                <a:srgbClr val="FF0000"/>
              </a:solidFill>
              <a:miter lim="800000"/>
              <a:headEnd/>
              <a:tailEnd/>
            </a:ln>
          </p:spPr>
          <p:txBody>
            <a:bodyPr tIns="82800">
              <a:spAutoFit/>
            </a:bodyPr>
            <a:lstStyle/>
            <a:p>
              <a:pPr algn="ctr" defTabSz="762000" eaLnBrk="0" hangingPunct="0">
                <a:lnSpc>
                  <a:spcPct val="110000"/>
                </a:lnSpc>
                <a:spcBef>
                  <a:spcPct val="50000"/>
                </a:spcBef>
              </a:pPr>
              <a:r>
                <a:rPr lang="es-ES" sz="1000" b="1" dirty="0">
                  <a:solidFill>
                    <a:srgbClr val="FF0000"/>
                  </a:solidFill>
                </a:rPr>
                <a:t>GESTIÓN de SEGURIDAD y SALUD</a:t>
              </a:r>
            </a:p>
          </p:txBody>
        </p:sp>
        <p:sp>
          <p:nvSpPr>
            <p:cNvPr id="8208" name="Text Box 18"/>
            <p:cNvSpPr txBox="1">
              <a:spLocks noChangeArrowheads="1"/>
            </p:cNvSpPr>
            <p:nvPr/>
          </p:nvSpPr>
          <p:spPr bwMode="auto">
            <a:xfrm>
              <a:off x="4019" y="2442"/>
              <a:ext cx="1345" cy="788"/>
            </a:xfrm>
            <a:prstGeom prst="rect">
              <a:avLst/>
            </a:prstGeom>
            <a:solidFill>
              <a:srgbClr val="E2FEDA"/>
            </a:solidFill>
            <a:ln w="9525">
              <a:solidFill>
                <a:srgbClr val="006600"/>
              </a:solidFill>
              <a:miter lim="800000"/>
              <a:headEnd/>
              <a:tailEnd/>
            </a:ln>
          </p:spPr>
          <p:txBody>
            <a:bodyPr wrap="square">
              <a:spAutoFit/>
            </a:bodyPr>
            <a:lstStyle/>
            <a:p>
              <a:pPr algn="ctr" defTabSz="762000" eaLnBrk="0" hangingPunct="0">
                <a:lnSpc>
                  <a:spcPct val="90000"/>
                </a:lnSpc>
                <a:spcBef>
                  <a:spcPct val="30000"/>
                </a:spcBef>
              </a:pPr>
              <a:r>
                <a:rPr lang="es-ES" sz="1000" b="1" dirty="0">
                  <a:solidFill>
                    <a:srgbClr val="006600"/>
                  </a:solidFill>
                </a:rPr>
                <a:t>GESTIÓN GLOBAL:</a:t>
              </a:r>
            </a:p>
            <a:p>
              <a:pPr algn="ctr" defTabSz="762000" eaLnBrk="0" hangingPunct="0">
                <a:lnSpc>
                  <a:spcPct val="80000"/>
                </a:lnSpc>
                <a:spcBef>
                  <a:spcPct val="30000"/>
                </a:spcBef>
              </a:pPr>
              <a:r>
                <a:rPr lang="es-ES" sz="1000" b="1" dirty="0">
                  <a:solidFill>
                    <a:srgbClr val="006600"/>
                  </a:solidFill>
                </a:rPr>
                <a:t>ACCIONISTAS</a:t>
              </a:r>
            </a:p>
            <a:p>
              <a:pPr algn="ctr" defTabSz="762000" eaLnBrk="0" hangingPunct="0">
                <a:lnSpc>
                  <a:spcPct val="80000"/>
                </a:lnSpc>
                <a:spcBef>
                  <a:spcPct val="30000"/>
                </a:spcBef>
              </a:pPr>
              <a:r>
                <a:rPr lang="es-ES" sz="1000" b="1" dirty="0">
                  <a:solidFill>
                    <a:srgbClr val="006600"/>
                  </a:solidFill>
                </a:rPr>
                <a:t>CLIENTES</a:t>
              </a:r>
            </a:p>
            <a:p>
              <a:pPr algn="ctr" defTabSz="762000" eaLnBrk="0" hangingPunct="0">
                <a:lnSpc>
                  <a:spcPct val="80000"/>
                </a:lnSpc>
                <a:spcBef>
                  <a:spcPct val="30000"/>
                </a:spcBef>
              </a:pPr>
              <a:r>
                <a:rPr lang="es-ES" sz="1000" b="1" dirty="0">
                  <a:solidFill>
                    <a:srgbClr val="006600"/>
                  </a:solidFill>
                </a:rPr>
                <a:t>SOCIEDAD</a:t>
              </a:r>
            </a:p>
            <a:p>
              <a:pPr algn="ctr" defTabSz="762000" eaLnBrk="0" hangingPunct="0">
                <a:lnSpc>
                  <a:spcPct val="80000"/>
                </a:lnSpc>
                <a:spcBef>
                  <a:spcPct val="30000"/>
                </a:spcBef>
              </a:pPr>
              <a:r>
                <a:rPr lang="es-ES" sz="1000" b="1" dirty="0">
                  <a:solidFill>
                    <a:srgbClr val="006600"/>
                  </a:solidFill>
                </a:rPr>
                <a:t>PERSONAS</a:t>
              </a:r>
            </a:p>
            <a:p>
              <a:pPr algn="ctr" defTabSz="762000" eaLnBrk="0" hangingPunct="0">
                <a:lnSpc>
                  <a:spcPct val="80000"/>
                </a:lnSpc>
                <a:spcBef>
                  <a:spcPct val="30000"/>
                </a:spcBef>
              </a:pPr>
              <a:r>
                <a:rPr lang="es-ES" sz="1000" b="1" dirty="0">
                  <a:solidFill>
                    <a:srgbClr val="006600"/>
                  </a:solidFill>
                </a:rPr>
                <a:t>PROVEEDORES</a:t>
              </a:r>
            </a:p>
          </p:txBody>
        </p:sp>
        <p:sp>
          <p:nvSpPr>
            <p:cNvPr id="8209" name="Text Box 19"/>
            <p:cNvSpPr txBox="1">
              <a:spLocks noChangeArrowheads="1"/>
            </p:cNvSpPr>
            <p:nvPr/>
          </p:nvSpPr>
          <p:spPr bwMode="auto">
            <a:xfrm>
              <a:off x="3945" y="1135"/>
              <a:ext cx="664" cy="311"/>
            </a:xfrm>
            <a:prstGeom prst="rect">
              <a:avLst/>
            </a:prstGeom>
            <a:noFill/>
            <a:ln w="28575">
              <a:solidFill>
                <a:srgbClr val="FF6600"/>
              </a:solidFill>
              <a:prstDash val="dash"/>
              <a:miter lim="800000"/>
              <a:headEnd/>
              <a:tailEnd/>
            </a:ln>
          </p:spPr>
          <p:txBody>
            <a:bodyPr tIns="82800">
              <a:spAutoFit/>
            </a:bodyPr>
            <a:lstStyle/>
            <a:p>
              <a:pPr algn="ctr" defTabSz="762000" eaLnBrk="0" hangingPunct="0">
                <a:lnSpc>
                  <a:spcPct val="110000"/>
                </a:lnSpc>
                <a:spcBef>
                  <a:spcPct val="50000"/>
                </a:spcBef>
              </a:pPr>
              <a:r>
                <a:rPr lang="es-ES" sz="1000" b="1">
                  <a:solidFill>
                    <a:srgbClr val="FF6600"/>
                  </a:solidFill>
                </a:rPr>
                <a:t>GESTIÓN INTERNA</a:t>
              </a:r>
            </a:p>
          </p:txBody>
        </p:sp>
      </p:grpSp>
      <p:grpSp>
        <p:nvGrpSpPr>
          <p:cNvPr id="20" name="Group 8"/>
          <p:cNvGrpSpPr>
            <a:grpSpLocks/>
          </p:cNvGrpSpPr>
          <p:nvPr/>
        </p:nvGrpSpPr>
        <p:grpSpPr bwMode="auto">
          <a:xfrm>
            <a:off x="3616259" y="546101"/>
            <a:ext cx="4791140" cy="700088"/>
            <a:chOff x="2381" y="344"/>
            <a:chExt cx="3154" cy="441"/>
          </a:xfrm>
        </p:grpSpPr>
        <p:sp>
          <p:nvSpPr>
            <p:cNvPr id="22"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23"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n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Rveras\Desktop\CALIDAD\fotos\PANAMA 2011\100_4984.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8007"/>
          <a:stretch/>
        </p:blipFill>
        <p:spPr>
          <a:xfrm>
            <a:off x="1187624" y="2276872"/>
            <a:ext cx="6696744" cy="4045280"/>
          </a:xfrm>
          <a:noFill/>
        </p:spPr>
      </p:pic>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4538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539552" y="1542649"/>
            <a:ext cx="7992888" cy="3139321"/>
          </a:xfrm>
          <a:prstGeom prst="rect">
            <a:avLst/>
          </a:prstGeom>
          <a:noFill/>
          <a:ln>
            <a:noFill/>
          </a:ln>
          <a:effectLst>
            <a:prstShdw prst="shdw17" dist="17961" dir="2700000">
              <a:srgbClr val="858D7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3">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MX" sz="6600" b="1" dirty="0">
                <a:solidFill>
                  <a:srgbClr val="FF0000"/>
                </a:solidFill>
              </a:rPr>
              <a:t>MUCHO ENTRENAMIENTO Y </a:t>
            </a:r>
            <a:r>
              <a:rPr lang="es-MX" sz="6600" b="1" dirty="0" smtClean="0">
                <a:solidFill>
                  <a:srgbClr val="FF0000"/>
                </a:solidFill>
              </a:rPr>
              <a:t>CAPACITACIÓN</a:t>
            </a:r>
          </a:p>
        </p:txBody>
      </p:sp>
      <p:sp>
        <p:nvSpPr>
          <p:cNvPr id="3" name="2 Rectángulo"/>
          <p:cNvSpPr/>
          <p:nvPr/>
        </p:nvSpPr>
        <p:spPr>
          <a:xfrm>
            <a:off x="2286000" y="4942909"/>
            <a:ext cx="4572000" cy="646331"/>
          </a:xfrm>
          <a:prstGeom prst="rect">
            <a:avLst/>
          </a:prstGeom>
        </p:spPr>
        <p:txBody>
          <a:bodyPr>
            <a:spAutoFit/>
          </a:bodyPr>
          <a:lstStyle/>
          <a:p>
            <a:r>
              <a:rPr lang="es-MX" dirty="0" smtClean="0">
                <a:hlinkClick r:id="rId3"/>
              </a:rPr>
              <a:t>http://www.youtube.com/watch?v=i07qz_6Mk7g</a:t>
            </a:r>
            <a:endParaRPr lang="es-MX" dirty="0"/>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016762"/>
      </p:ext>
    </p:extLst>
  </p:cSld>
  <p:clrMapOvr>
    <a:masterClrMapping/>
  </p:clrMapOvr>
  <p:transition spd="slow">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623908" y="1825058"/>
            <a:ext cx="7941423" cy="1077218"/>
          </a:xfrm>
          <a:prstGeom prst="rect">
            <a:avLst/>
          </a:prstGeom>
          <a:solidFill>
            <a:srgbClr val="0033CC"/>
          </a:solidFill>
          <a:ln w="76200" cmpd="tri">
            <a:solidFill>
              <a:schemeClr val="accent2"/>
            </a:solidFill>
            <a:miter lim="800000"/>
            <a:headEnd/>
            <a:tailEnd/>
          </a:ln>
        </p:spPr>
        <p:txBody>
          <a:bodyPr wrap="square">
            <a:spAutoFit/>
          </a:bodyPr>
          <a:lstStyle/>
          <a:p>
            <a:pPr algn="ctr">
              <a:spcBef>
                <a:spcPct val="50000"/>
              </a:spcBef>
              <a:tabLst>
                <a:tab pos="7997825" algn="l"/>
              </a:tabLst>
            </a:pPr>
            <a:r>
              <a:rPr lang="es-ES" sz="3200" b="1" u="none" dirty="0">
                <a:solidFill>
                  <a:schemeClr val="bg1"/>
                </a:solidFill>
                <a:latin typeface="Verdana" pitchFamily="34" charset="0"/>
              </a:rPr>
              <a:t>SISTEMA DE GESTIÓN  DE CALIDAD – </a:t>
            </a:r>
            <a:r>
              <a:rPr lang="es-ES" sz="3200" b="1" u="none" dirty="0" smtClean="0">
                <a:solidFill>
                  <a:schemeClr val="bg1"/>
                </a:solidFill>
                <a:latin typeface="Verdana" pitchFamily="34" charset="0"/>
              </a:rPr>
              <a:t>S.I. G.C. M.A.</a:t>
            </a:r>
            <a:endParaRPr lang="es-ES" sz="3200" b="1" u="none" dirty="0">
              <a:solidFill>
                <a:schemeClr val="bg1"/>
              </a:solidFill>
              <a:latin typeface="Verdana" pitchFamily="34" charset="0"/>
            </a:endParaRPr>
          </a:p>
        </p:txBody>
      </p:sp>
      <p:pic>
        <p:nvPicPr>
          <p:cNvPr id="58371" name="Picture 3" descr="BD00028_"/>
          <p:cNvPicPr>
            <a:picLocks noChangeAspect="1" noChangeArrowheads="1"/>
          </p:cNvPicPr>
          <p:nvPr/>
        </p:nvPicPr>
        <p:blipFill>
          <a:blip r:embed="rId3" cstate="print"/>
          <a:srcRect/>
          <a:stretch>
            <a:fillRect/>
          </a:stretch>
        </p:blipFill>
        <p:spPr bwMode="auto">
          <a:xfrm>
            <a:off x="3070620" y="3113347"/>
            <a:ext cx="3048000" cy="2251075"/>
          </a:xfrm>
          <a:prstGeom prst="rect">
            <a:avLst/>
          </a:prstGeom>
          <a:noFill/>
          <a:ln w="9525">
            <a:noFill/>
            <a:miter lim="800000"/>
            <a:headEnd/>
            <a:tailEnd/>
          </a:ln>
        </p:spPr>
      </p:pic>
      <p:sp>
        <p:nvSpPr>
          <p:cNvPr id="58372" name="Text Box 4"/>
          <p:cNvSpPr txBox="1">
            <a:spLocks noChangeArrowheads="1"/>
          </p:cNvSpPr>
          <p:nvPr/>
        </p:nvSpPr>
        <p:spPr bwMode="auto">
          <a:xfrm>
            <a:off x="608195" y="3876224"/>
            <a:ext cx="1725960" cy="466725"/>
          </a:xfrm>
          <a:prstGeom prst="rect">
            <a:avLst/>
          </a:prstGeom>
          <a:solidFill>
            <a:srgbClr val="0033CC"/>
          </a:solidFill>
          <a:ln w="9525">
            <a:solidFill>
              <a:schemeClr val="accent2"/>
            </a:solidFill>
            <a:miter lim="800000"/>
            <a:headEnd/>
            <a:tailEnd/>
          </a:ln>
        </p:spPr>
        <p:txBody>
          <a:bodyPr wrap="square">
            <a:spAutoFit/>
          </a:bodyPr>
          <a:lstStyle/>
          <a:p>
            <a:pPr>
              <a:spcBef>
                <a:spcPct val="50000"/>
              </a:spcBef>
            </a:pPr>
            <a:r>
              <a:rPr lang="es-ES" sz="2400" b="1" u="none" dirty="0">
                <a:solidFill>
                  <a:srgbClr val="FFFF00"/>
                </a:solidFill>
                <a:latin typeface="Verdana" pitchFamily="34" charset="0"/>
              </a:rPr>
              <a:t>QUÉ ES</a:t>
            </a:r>
          </a:p>
        </p:txBody>
      </p:sp>
      <p:sp>
        <p:nvSpPr>
          <p:cNvPr id="58373" name="Text Box 5"/>
          <p:cNvSpPr txBox="1">
            <a:spLocks noChangeArrowheads="1"/>
          </p:cNvSpPr>
          <p:nvPr/>
        </p:nvSpPr>
        <p:spPr bwMode="auto">
          <a:xfrm>
            <a:off x="708393" y="4617146"/>
            <a:ext cx="1999783" cy="461665"/>
          </a:xfrm>
          <a:prstGeom prst="rect">
            <a:avLst/>
          </a:prstGeom>
          <a:solidFill>
            <a:srgbClr val="0033CC"/>
          </a:solidFill>
          <a:ln w="9525">
            <a:solidFill>
              <a:schemeClr val="accent2"/>
            </a:solidFill>
            <a:miter lim="800000"/>
            <a:headEnd/>
            <a:tailEnd/>
          </a:ln>
        </p:spPr>
        <p:txBody>
          <a:bodyPr wrap="square">
            <a:spAutoFit/>
          </a:bodyPr>
          <a:lstStyle/>
          <a:p>
            <a:pPr>
              <a:spcBef>
                <a:spcPct val="50000"/>
              </a:spcBef>
            </a:pPr>
            <a:r>
              <a:rPr lang="es-ES" sz="2400" b="1" u="none" dirty="0">
                <a:solidFill>
                  <a:schemeClr val="accent6">
                    <a:lumMod val="60000"/>
                    <a:lumOff val="40000"/>
                  </a:schemeClr>
                </a:solidFill>
                <a:latin typeface="Verdana" pitchFamily="34" charset="0"/>
              </a:rPr>
              <a:t>POR QUÉ</a:t>
            </a:r>
          </a:p>
        </p:txBody>
      </p:sp>
      <p:sp>
        <p:nvSpPr>
          <p:cNvPr id="58374" name="Text Box 6"/>
          <p:cNvSpPr txBox="1">
            <a:spLocks noChangeArrowheads="1"/>
          </p:cNvSpPr>
          <p:nvPr/>
        </p:nvSpPr>
        <p:spPr bwMode="auto">
          <a:xfrm>
            <a:off x="1049330" y="5365933"/>
            <a:ext cx="2286000" cy="466725"/>
          </a:xfrm>
          <a:prstGeom prst="rect">
            <a:avLst/>
          </a:prstGeom>
          <a:solidFill>
            <a:srgbClr val="0033CC"/>
          </a:solidFill>
          <a:ln w="9525">
            <a:solidFill>
              <a:schemeClr val="accent2"/>
            </a:solidFill>
            <a:miter lim="800000"/>
            <a:headEnd/>
            <a:tailEnd/>
          </a:ln>
        </p:spPr>
        <p:txBody>
          <a:bodyPr>
            <a:spAutoFit/>
          </a:bodyPr>
          <a:lstStyle/>
          <a:p>
            <a:pPr>
              <a:spcBef>
                <a:spcPct val="50000"/>
              </a:spcBef>
            </a:pPr>
            <a:r>
              <a:rPr lang="es-ES" sz="2400" b="1" u="none" dirty="0">
                <a:solidFill>
                  <a:srgbClr val="00CCFF"/>
                </a:solidFill>
                <a:latin typeface="Verdana" pitchFamily="34" charset="0"/>
              </a:rPr>
              <a:t>PARA QUÉ</a:t>
            </a:r>
          </a:p>
        </p:txBody>
      </p:sp>
      <p:sp>
        <p:nvSpPr>
          <p:cNvPr id="58375" name="Text Box 7"/>
          <p:cNvSpPr txBox="1">
            <a:spLocks noChangeArrowheads="1"/>
          </p:cNvSpPr>
          <p:nvPr/>
        </p:nvSpPr>
        <p:spPr bwMode="auto">
          <a:xfrm>
            <a:off x="3837827" y="5733256"/>
            <a:ext cx="1447800" cy="466725"/>
          </a:xfrm>
          <a:prstGeom prst="rect">
            <a:avLst/>
          </a:prstGeom>
          <a:solidFill>
            <a:srgbClr val="0033CC"/>
          </a:solidFill>
          <a:ln w="9525">
            <a:solidFill>
              <a:schemeClr val="accent2"/>
            </a:solidFill>
            <a:miter lim="800000"/>
            <a:headEnd/>
            <a:tailEnd/>
          </a:ln>
        </p:spPr>
        <p:txBody>
          <a:bodyPr>
            <a:spAutoFit/>
          </a:bodyPr>
          <a:lstStyle/>
          <a:p>
            <a:pPr>
              <a:spcBef>
                <a:spcPct val="50000"/>
              </a:spcBef>
            </a:pPr>
            <a:r>
              <a:rPr lang="es-ES" sz="2400" b="1" u="none" dirty="0">
                <a:solidFill>
                  <a:schemeClr val="bg1"/>
                </a:solidFill>
                <a:latin typeface="Verdana" pitchFamily="34" charset="0"/>
              </a:rPr>
              <a:t>CÓMO</a:t>
            </a:r>
          </a:p>
        </p:txBody>
      </p:sp>
      <p:sp>
        <p:nvSpPr>
          <p:cNvPr id="58376" name="Text Box 8"/>
          <p:cNvSpPr txBox="1">
            <a:spLocks noChangeArrowheads="1"/>
          </p:cNvSpPr>
          <p:nvPr/>
        </p:nvSpPr>
        <p:spPr bwMode="auto">
          <a:xfrm>
            <a:off x="5788124" y="5391545"/>
            <a:ext cx="1600200" cy="466725"/>
          </a:xfrm>
          <a:prstGeom prst="rect">
            <a:avLst/>
          </a:prstGeom>
          <a:solidFill>
            <a:srgbClr val="0033CC"/>
          </a:solidFill>
          <a:ln w="9525">
            <a:solidFill>
              <a:schemeClr val="accent2"/>
            </a:solidFill>
            <a:miter lim="800000"/>
            <a:headEnd/>
            <a:tailEnd/>
          </a:ln>
        </p:spPr>
        <p:txBody>
          <a:bodyPr>
            <a:spAutoFit/>
          </a:bodyPr>
          <a:lstStyle/>
          <a:p>
            <a:pPr>
              <a:spcBef>
                <a:spcPct val="50000"/>
              </a:spcBef>
            </a:pPr>
            <a:r>
              <a:rPr lang="es-ES" sz="2400" b="1" u="none" dirty="0">
                <a:solidFill>
                  <a:srgbClr val="92D050"/>
                </a:solidFill>
                <a:latin typeface="Verdana" pitchFamily="34" charset="0"/>
              </a:rPr>
              <a:t>DÓNDE</a:t>
            </a:r>
          </a:p>
        </p:txBody>
      </p:sp>
      <p:sp>
        <p:nvSpPr>
          <p:cNvPr id="58377" name="Text Box 9"/>
          <p:cNvSpPr txBox="1">
            <a:spLocks noChangeArrowheads="1"/>
          </p:cNvSpPr>
          <p:nvPr/>
        </p:nvSpPr>
        <p:spPr bwMode="auto">
          <a:xfrm>
            <a:off x="6588224" y="3861048"/>
            <a:ext cx="1371600" cy="466725"/>
          </a:xfrm>
          <a:prstGeom prst="rect">
            <a:avLst/>
          </a:prstGeom>
          <a:solidFill>
            <a:srgbClr val="0033CC"/>
          </a:solidFill>
          <a:ln w="9525">
            <a:solidFill>
              <a:schemeClr val="accent2"/>
            </a:solidFill>
            <a:miter lim="800000"/>
            <a:headEnd/>
            <a:tailEnd/>
          </a:ln>
        </p:spPr>
        <p:txBody>
          <a:bodyPr>
            <a:spAutoFit/>
          </a:bodyPr>
          <a:lstStyle/>
          <a:p>
            <a:pPr>
              <a:spcBef>
                <a:spcPct val="50000"/>
              </a:spcBef>
            </a:pPr>
            <a:r>
              <a:rPr lang="es-ES" sz="2400" b="1" u="none" dirty="0">
                <a:solidFill>
                  <a:srgbClr val="00CCFF"/>
                </a:solidFill>
                <a:latin typeface="Verdana" pitchFamily="34" charset="0"/>
              </a:rPr>
              <a:t>QUIÉN</a:t>
            </a:r>
          </a:p>
        </p:txBody>
      </p:sp>
      <p:sp>
        <p:nvSpPr>
          <p:cNvPr id="58378" name="Text Box 10"/>
          <p:cNvSpPr txBox="1">
            <a:spLocks noChangeArrowheads="1"/>
          </p:cNvSpPr>
          <p:nvPr/>
        </p:nvSpPr>
        <p:spPr bwMode="auto">
          <a:xfrm>
            <a:off x="6705600" y="4749915"/>
            <a:ext cx="1750640" cy="466725"/>
          </a:xfrm>
          <a:prstGeom prst="rect">
            <a:avLst/>
          </a:prstGeom>
          <a:solidFill>
            <a:srgbClr val="0033CC"/>
          </a:solidFill>
          <a:ln w="9525">
            <a:solidFill>
              <a:schemeClr val="accent2"/>
            </a:solidFill>
            <a:miter lim="800000"/>
            <a:headEnd/>
            <a:tailEnd/>
          </a:ln>
        </p:spPr>
        <p:txBody>
          <a:bodyPr wrap="square">
            <a:spAutoFit/>
          </a:bodyPr>
          <a:lstStyle/>
          <a:p>
            <a:pPr>
              <a:spcBef>
                <a:spcPct val="50000"/>
              </a:spcBef>
            </a:pPr>
            <a:r>
              <a:rPr lang="es-ES" sz="2400" b="1" u="none" dirty="0">
                <a:solidFill>
                  <a:srgbClr val="FFFF00"/>
                </a:solidFill>
                <a:latin typeface="Verdana" pitchFamily="34" charset="0"/>
              </a:rPr>
              <a:t>CUÁNDO</a:t>
            </a:r>
          </a:p>
        </p:txBody>
      </p:sp>
      <p:grpSp>
        <p:nvGrpSpPr>
          <p:cNvPr id="12" name="Group 8"/>
          <p:cNvGrpSpPr>
            <a:grpSpLocks/>
          </p:cNvGrpSpPr>
          <p:nvPr/>
        </p:nvGrpSpPr>
        <p:grpSpPr bwMode="auto">
          <a:xfrm>
            <a:off x="3616259" y="546101"/>
            <a:ext cx="4791140" cy="700088"/>
            <a:chOff x="2381" y="344"/>
            <a:chExt cx="3154" cy="441"/>
          </a:xfrm>
        </p:grpSpPr>
        <p:sp>
          <p:nvSpPr>
            <p:cNvPr id="14"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5"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Imagen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755576" y="3861048"/>
            <a:ext cx="7848600" cy="2400657"/>
          </a:xfrm>
          <a:prstGeom prst="rect">
            <a:avLst/>
          </a:prstGeom>
          <a:noFill/>
          <a:ln w="38100" cmpd="dbl">
            <a:noFill/>
            <a:miter lim="800000"/>
            <a:headEnd/>
            <a:tailEnd/>
          </a:ln>
        </p:spPr>
        <p:txBody>
          <a:bodyPr>
            <a:spAutoFit/>
          </a:bodyPr>
          <a:lstStyle/>
          <a:p>
            <a:r>
              <a:rPr lang="es-ES_tradnl" sz="3000" b="1" dirty="0">
                <a:solidFill>
                  <a:srgbClr val="003366"/>
                </a:solidFill>
                <a:latin typeface="Verdana" pitchFamily="34" charset="0"/>
                <a:cs typeface="Times New Roman" pitchFamily="18" charset="0"/>
              </a:rPr>
              <a:t>HERRAMIENTA  </a:t>
            </a:r>
          </a:p>
          <a:p>
            <a:r>
              <a:rPr lang="es-ES_tradnl" sz="3000" b="1" dirty="0">
                <a:solidFill>
                  <a:srgbClr val="003366"/>
                </a:solidFill>
                <a:latin typeface="Verdana" pitchFamily="34" charset="0"/>
                <a:cs typeface="Times New Roman" pitchFamily="18" charset="0"/>
              </a:rPr>
              <a:t>PARA DIRIGIR Y CONTROLAR             UNA ORGANIZACIÓN                         CON RESPECTO A LA CALIDAD.</a:t>
            </a:r>
          </a:p>
          <a:p>
            <a:r>
              <a:rPr lang="es-ES_tradnl" sz="3000" b="1" dirty="0" smtClean="0">
                <a:solidFill>
                  <a:srgbClr val="003366"/>
                </a:solidFill>
                <a:latin typeface="Verdana" pitchFamily="34" charset="0"/>
                <a:cs typeface="Times New Roman" pitchFamily="18" charset="0"/>
              </a:rPr>
              <a:t> </a:t>
            </a:r>
            <a:r>
              <a:rPr lang="es-ES_tradnl" b="1" dirty="0">
                <a:solidFill>
                  <a:srgbClr val="003366"/>
                </a:solidFill>
                <a:latin typeface="Verdana" pitchFamily="34" charset="0"/>
                <a:cs typeface="Times New Roman" pitchFamily="18" charset="0"/>
              </a:rPr>
              <a:t>Norma ISO </a:t>
            </a:r>
            <a:r>
              <a:rPr lang="es-ES_tradnl" b="1" dirty="0" smtClean="0">
                <a:solidFill>
                  <a:srgbClr val="003366"/>
                </a:solidFill>
                <a:latin typeface="Verdana" pitchFamily="34" charset="0"/>
                <a:cs typeface="Times New Roman" pitchFamily="18" charset="0"/>
              </a:rPr>
              <a:t>9000;2005 </a:t>
            </a:r>
            <a:endParaRPr lang="es-ES_tradnl" b="1" dirty="0">
              <a:solidFill>
                <a:srgbClr val="003366"/>
              </a:solidFill>
              <a:latin typeface="Verdana" pitchFamily="34" charset="0"/>
              <a:cs typeface="Times New Roman" pitchFamily="18" charset="0"/>
            </a:endParaRPr>
          </a:p>
        </p:txBody>
      </p:sp>
      <p:sp>
        <p:nvSpPr>
          <p:cNvPr id="50179" name="Text Box 3"/>
          <p:cNvSpPr txBox="1">
            <a:spLocks noChangeArrowheads="1"/>
          </p:cNvSpPr>
          <p:nvPr/>
        </p:nvSpPr>
        <p:spPr bwMode="auto">
          <a:xfrm>
            <a:off x="755576" y="1960811"/>
            <a:ext cx="7272040" cy="1816100"/>
          </a:xfrm>
          <a:prstGeom prst="rect">
            <a:avLst/>
          </a:prstGeom>
          <a:noFill/>
          <a:ln w="76200" cmpd="tri">
            <a:solidFill>
              <a:srgbClr val="0066FF"/>
            </a:solidFill>
            <a:miter lim="800000"/>
            <a:headEnd/>
            <a:tailEnd/>
          </a:ln>
        </p:spPr>
        <p:txBody>
          <a:bodyPr wrap="square">
            <a:spAutoFit/>
          </a:bodyPr>
          <a:lstStyle/>
          <a:p>
            <a:pPr algn="ctr">
              <a:spcBef>
                <a:spcPct val="50000"/>
              </a:spcBef>
            </a:pPr>
            <a:r>
              <a:rPr lang="es-CO" sz="3600" b="1" dirty="0">
                <a:solidFill>
                  <a:srgbClr val="0066FF"/>
                </a:solidFill>
                <a:latin typeface="Verdana" pitchFamily="34" charset="0"/>
              </a:rPr>
              <a:t>¿</a:t>
            </a:r>
            <a:r>
              <a:rPr lang="es-ES" sz="3600" b="1" dirty="0">
                <a:solidFill>
                  <a:srgbClr val="0066FF"/>
                </a:solidFill>
                <a:latin typeface="Verdana" pitchFamily="34" charset="0"/>
              </a:rPr>
              <a:t>QUÉ ES </a:t>
            </a:r>
            <a:r>
              <a:rPr lang="es-CO" sz="3600" b="1" dirty="0">
                <a:solidFill>
                  <a:srgbClr val="0066FF"/>
                </a:solidFill>
                <a:latin typeface="Verdana" pitchFamily="34" charset="0"/>
              </a:rPr>
              <a:t>UN </a:t>
            </a:r>
            <a:r>
              <a:rPr lang="es-ES" sz="3600" b="1" dirty="0">
                <a:solidFill>
                  <a:srgbClr val="0066FF"/>
                </a:solidFill>
                <a:latin typeface="Verdana" pitchFamily="34" charset="0"/>
              </a:rPr>
              <a:t>SISTEMA DE GESTIÓN DE CALIDAD</a:t>
            </a:r>
            <a:r>
              <a:rPr lang="es-CO" sz="3600" b="1" dirty="0">
                <a:solidFill>
                  <a:srgbClr val="0066FF"/>
                </a:solidFill>
                <a:latin typeface="Verdana" pitchFamily="34" charset="0"/>
              </a:rPr>
              <a:t>                 </a:t>
            </a:r>
            <a:r>
              <a:rPr lang="es-ES" sz="3600" b="1" dirty="0">
                <a:solidFill>
                  <a:srgbClr val="0066FF"/>
                </a:solidFill>
                <a:latin typeface="Verdana" pitchFamily="34" charset="0"/>
              </a:rPr>
              <a:t> - S.G.C. -?</a:t>
            </a:r>
          </a:p>
        </p:txBody>
      </p:sp>
      <p:grpSp>
        <p:nvGrpSpPr>
          <p:cNvPr id="4" name="Group 8"/>
          <p:cNvGrpSpPr>
            <a:grpSpLocks/>
          </p:cNvGrpSpPr>
          <p:nvPr/>
        </p:nvGrpSpPr>
        <p:grpSpPr bwMode="auto">
          <a:xfrm>
            <a:off x="3643619" y="645060"/>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cstate="print"/>
          <a:srcRect/>
          <a:stretch>
            <a:fillRect/>
          </a:stretch>
        </p:blipFill>
        <p:spPr bwMode="auto">
          <a:xfrm>
            <a:off x="827584" y="2559769"/>
            <a:ext cx="3623320" cy="3783129"/>
          </a:xfrm>
          <a:prstGeom prst="rect">
            <a:avLst/>
          </a:prstGeom>
          <a:noFill/>
        </p:spPr>
      </p:pic>
      <p:sp>
        <p:nvSpPr>
          <p:cNvPr id="198659" name="Text Box 3"/>
          <p:cNvSpPr txBox="1">
            <a:spLocks noChangeArrowheads="1"/>
          </p:cNvSpPr>
          <p:nvPr/>
        </p:nvSpPr>
        <p:spPr bwMode="auto">
          <a:xfrm>
            <a:off x="4386252" y="2681618"/>
            <a:ext cx="4081536" cy="3539430"/>
          </a:xfrm>
          <a:prstGeom prst="rect">
            <a:avLst/>
          </a:prstGeom>
          <a:noFill/>
          <a:ln w="9525">
            <a:noFill/>
            <a:miter lim="800000"/>
            <a:headEnd/>
            <a:tailEnd/>
          </a:ln>
          <a:effectLst/>
        </p:spPr>
        <p:txBody>
          <a:bodyPr wrap="square">
            <a:spAutoFit/>
          </a:bodyPr>
          <a:lstStyle/>
          <a:p>
            <a:pPr>
              <a:spcBef>
                <a:spcPct val="50000"/>
              </a:spcBef>
            </a:pPr>
            <a:r>
              <a:rPr lang="es-ES" sz="2800" u="none" dirty="0">
                <a:cs typeface="Arial" pitchFamily="34" charset="0"/>
              </a:rPr>
              <a:t>El ciclo PHVA, abarca </a:t>
            </a:r>
            <a:r>
              <a:rPr lang="es-ES" sz="2800" dirty="0" smtClean="0">
                <a:cs typeface="Arial" pitchFamily="34" charset="0"/>
              </a:rPr>
              <a:t>las </a:t>
            </a:r>
            <a:r>
              <a:rPr lang="es-ES" sz="2800" u="none" dirty="0" smtClean="0">
                <a:cs typeface="Arial" pitchFamily="34" charset="0"/>
              </a:rPr>
              <a:t>fases </a:t>
            </a:r>
            <a:r>
              <a:rPr lang="es-ES" sz="2800" u="none" dirty="0">
                <a:cs typeface="Arial" pitchFamily="34" charset="0"/>
              </a:rPr>
              <a:t>de planificación del sistema, </a:t>
            </a:r>
            <a:r>
              <a:rPr lang="es-ES" sz="2800" u="none" dirty="0" smtClean="0">
                <a:cs typeface="Arial" pitchFamily="34" charset="0"/>
              </a:rPr>
              <a:t>de </a:t>
            </a:r>
            <a:r>
              <a:rPr lang="es-ES" sz="2800" u="none" dirty="0">
                <a:cs typeface="Arial" pitchFamily="34" charset="0"/>
              </a:rPr>
              <a:t>ejecución de lo planificado, </a:t>
            </a:r>
            <a:r>
              <a:rPr lang="es-ES" sz="2800" u="none" dirty="0" smtClean="0">
                <a:cs typeface="Arial" pitchFamily="34" charset="0"/>
              </a:rPr>
              <a:t>de </a:t>
            </a:r>
            <a:r>
              <a:rPr lang="es-ES" sz="2800" u="none" dirty="0">
                <a:cs typeface="Arial" pitchFamily="34" charset="0"/>
              </a:rPr>
              <a:t>etapa de verificación y </a:t>
            </a:r>
            <a:r>
              <a:rPr lang="es-ES" sz="2800" u="none" dirty="0" smtClean="0">
                <a:cs typeface="Arial" pitchFamily="34" charset="0"/>
              </a:rPr>
              <a:t>de </a:t>
            </a:r>
            <a:r>
              <a:rPr lang="es-ES" sz="2800" u="none" dirty="0">
                <a:cs typeface="Arial" pitchFamily="34" charset="0"/>
              </a:rPr>
              <a:t>ajustes y acciones de mejora. </a:t>
            </a:r>
            <a:endParaRPr lang="es-ES" sz="2800" u="none" dirty="0"/>
          </a:p>
        </p:txBody>
      </p:sp>
      <p:sp>
        <p:nvSpPr>
          <p:cNvPr id="198661" name="Rectangle 5"/>
          <p:cNvSpPr>
            <a:spLocks noChangeArrowheads="1"/>
          </p:cNvSpPr>
          <p:nvPr/>
        </p:nvSpPr>
        <p:spPr bwMode="auto">
          <a:xfrm>
            <a:off x="1403648" y="1791588"/>
            <a:ext cx="6480720" cy="646331"/>
          </a:xfrm>
          <a:prstGeom prst="rect">
            <a:avLst/>
          </a:prstGeom>
          <a:solidFill>
            <a:srgbClr val="FF6600"/>
          </a:solidFill>
          <a:ln w="4763">
            <a:noFill/>
            <a:miter lim="800000"/>
            <a:headEnd/>
            <a:tailEnd/>
          </a:ln>
          <a:effectLst/>
        </p:spPr>
        <p:txBody>
          <a:bodyPr wrap="square">
            <a:spAutoFit/>
          </a:bodyPr>
          <a:lstStyle/>
          <a:p>
            <a:pPr algn="ctr"/>
            <a:r>
              <a:rPr lang="es-ES" sz="3600" b="1" u="none" dirty="0" smtClean="0">
                <a:solidFill>
                  <a:schemeClr val="bg1"/>
                </a:solidFill>
                <a:cs typeface="Arial" pitchFamily="34" charset="0"/>
              </a:rPr>
              <a:t>CICLO DE GESTIÓN</a:t>
            </a:r>
            <a:endParaRPr lang="es-ES" sz="3600" b="1" u="none" dirty="0">
              <a:solidFill>
                <a:schemeClr val="bg1"/>
              </a:solidFill>
              <a:cs typeface="Arial" pitchFamily="34" charset="0"/>
            </a:endParaRPr>
          </a:p>
        </p:txBody>
      </p:sp>
      <p:grpSp>
        <p:nvGrpSpPr>
          <p:cNvPr id="5" name="Group 8"/>
          <p:cNvGrpSpPr>
            <a:grpSpLocks/>
          </p:cNvGrpSpPr>
          <p:nvPr/>
        </p:nvGrpSpPr>
        <p:grpSpPr bwMode="auto">
          <a:xfrm>
            <a:off x="3571363" y="545952"/>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Imagen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2393951" y="1587945"/>
            <a:ext cx="5689600" cy="698500"/>
          </a:xfrm>
          <a:prstGeom prst="rect">
            <a:avLst/>
          </a:prstGeom>
          <a:noFill/>
          <a:ln w="9525">
            <a:noFill/>
            <a:miter lim="800000"/>
            <a:headEnd/>
            <a:tailEnd/>
          </a:ln>
        </p:spPr>
        <p:txBody>
          <a:bodyPr lIns="90488" tIns="44450" rIns="90488" bIns="44450">
            <a:spAutoFit/>
          </a:bodyPr>
          <a:lstStyle/>
          <a:p>
            <a:pPr eaLnBrk="0" hangingPunct="0"/>
            <a:r>
              <a:rPr lang="es-ES_tradnl" sz="4000" b="1" u="none" dirty="0">
                <a:solidFill>
                  <a:schemeClr val="accent2"/>
                </a:solidFill>
                <a:latin typeface="Comic Sans MS" pitchFamily="66" charset="0"/>
              </a:rPr>
              <a:t>¿QUE ES</a:t>
            </a:r>
            <a:r>
              <a:rPr lang="es-ES_tradnl" sz="4000" b="1" u="none" dirty="0">
                <a:latin typeface="Comic Sans MS" pitchFamily="66" charset="0"/>
              </a:rPr>
              <a:t> </a:t>
            </a:r>
            <a:r>
              <a:rPr lang="es-ES_tradnl" sz="4000" b="1" u="none" dirty="0">
                <a:solidFill>
                  <a:srgbClr val="FF0000"/>
                </a:solidFill>
                <a:latin typeface="Comic Sans MS" pitchFamily="66" charset="0"/>
              </a:rPr>
              <a:t>ISO</a:t>
            </a:r>
            <a:r>
              <a:rPr lang="es-ES_tradnl" sz="4000" b="1" u="none" dirty="0">
                <a:solidFill>
                  <a:schemeClr val="accent2"/>
                </a:solidFill>
                <a:latin typeface="Comic Sans MS" pitchFamily="66" charset="0"/>
              </a:rPr>
              <a:t>?</a:t>
            </a:r>
          </a:p>
        </p:txBody>
      </p:sp>
      <p:grpSp>
        <p:nvGrpSpPr>
          <p:cNvPr id="2" name="Group 9"/>
          <p:cNvGrpSpPr>
            <a:grpSpLocks/>
          </p:cNvGrpSpPr>
          <p:nvPr/>
        </p:nvGrpSpPr>
        <p:grpSpPr bwMode="auto">
          <a:xfrm>
            <a:off x="2555751" y="2449982"/>
            <a:ext cx="5831630" cy="4053209"/>
            <a:chOff x="1487" y="2061"/>
            <a:chExt cx="3852" cy="2384"/>
          </a:xfrm>
        </p:grpSpPr>
        <p:pic>
          <p:nvPicPr>
            <p:cNvPr id="59399" name="Picture 2" descr="WORLD1"/>
            <p:cNvPicPr>
              <a:picLocks noChangeAspect="1" noChangeArrowheads="1"/>
            </p:cNvPicPr>
            <p:nvPr/>
          </p:nvPicPr>
          <p:blipFill>
            <a:blip r:embed="rId3" cstate="print"/>
            <a:srcRect/>
            <a:stretch>
              <a:fillRect/>
            </a:stretch>
          </p:blipFill>
          <p:spPr bwMode="auto">
            <a:xfrm>
              <a:off x="1487" y="2061"/>
              <a:ext cx="3852" cy="2384"/>
            </a:xfrm>
            <a:prstGeom prst="rect">
              <a:avLst/>
            </a:prstGeom>
            <a:noFill/>
            <a:ln w="9525">
              <a:noFill/>
              <a:miter lim="800000"/>
              <a:headEnd/>
              <a:tailEnd/>
            </a:ln>
          </p:spPr>
        </p:pic>
        <p:sp>
          <p:nvSpPr>
            <p:cNvPr id="59400" name="Rectangle 4"/>
            <p:cNvSpPr>
              <a:spLocks noChangeArrowheads="1"/>
            </p:cNvSpPr>
            <p:nvPr/>
          </p:nvSpPr>
          <p:spPr bwMode="auto">
            <a:xfrm>
              <a:off x="1584" y="2450"/>
              <a:ext cx="3152" cy="922"/>
            </a:xfrm>
            <a:prstGeom prst="rect">
              <a:avLst/>
            </a:prstGeom>
            <a:noFill/>
            <a:ln w="9525">
              <a:noFill/>
              <a:miter lim="800000"/>
              <a:headEnd/>
              <a:tailEnd/>
            </a:ln>
          </p:spPr>
          <p:txBody>
            <a:bodyPr lIns="90488" tIns="44450" rIns="90488" bIns="44450">
              <a:spAutoFit/>
            </a:bodyPr>
            <a:lstStyle/>
            <a:p>
              <a:pPr algn="l" eaLnBrk="0" hangingPunct="0">
                <a:spcBef>
                  <a:spcPct val="50000"/>
                </a:spcBef>
              </a:pPr>
              <a:r>
                <a:rPr lang="es-ES_tradnl" sz="2400" b="1" i="1" u="none" dirty="0">
                  <a:latin typeface="Comic Sans MS" pitchFamily="66" charset="0"/>
                </a:rPr>
                <a:t>I	INTERNACIONAL</a:t>
              </a:r>
            </a:p>
            <a:p>
              <a:pPr algn="l" eaLnBrk="0" hangingPunct="0">
                <a:spcBef>
                  <a:spcPct val="50000"/>
                </a:spcBef>
              </a:pPr>
              <a:r>
                <a:rPr lang="es-ES_tradnl" sz="2400" b="1" i="1" u="none" dirty="0">
                  <a:latin typeface="Comic Sans MS" pitchFamily="66" charset="0"/>
                </a:rPr>
                <a:t>S	NORMALIZACIÓN</a:t>
              </a:r>
            </a:p>
            <a:p>
              <a:pPr algn="l" eaLnBrk="0" hangingPunct="0">
                <a:spcBef>
                  <a:spcPct val="50000"/>
                </a:spcBef>
              </a:pPr>
              <a:r>
                <a:rPr lang="es-ES_tradnl" sz="2400" b="1" i="1" u="none" dirty="0">
                  <a:latin typeface="Comic Sans MS" pitchFamily="66" charset="0"/>
                </a:rPr>
                <a:t>O	ORGANIZACIÓN</a:t>
              </a:r>
            </a:p>
          </p:txBody>
        </p:sp>
      </p:grpSp>
      <p:pic>
        <p:nvPicPr>
          <p:cNvPr id="1183749" name="Picture 5" descr="NERD"/>
          <p:cNvPicPr>
            <a:picLocks noChangeAspect="1" noChangeArrowheads="1"/>
          </p:cNvPicPr>
          <p:nvPr/>
        </p:nvPicPr>
        <p:blipFill>
          <a:blip r:embed="rId4" cstate="print"/>
          <a:srcRect/>
          <a:stretch>
            <a:fillRect/>
          </a:stretch>
        </p:blipFill>
        <p:spPr bwMode="auto">
          <a:xfrm>
            <a:off x="808162" y="3429000"/>
            <a:ext cx="1423988" cy="2895600"/>
          </a:xfrm>
          <a:prstGeom prst="rect">
            <a:avLst/>
          </a:prstGeom>
          <a:noFill/>
          <a:ln w="9525">
            <a:noFill/>
            <a:miter lim="800000"/>
            <a:headEnd/>
            <a:tailEnd/>
          </a:ln>
        </p:spPr>
      </p:pic>
      <p:sp>
        <p:nvSpPr>
          <p:cNvPr id="59397" name="Text Box 7"/>
          <p:cNvSpPr txBox="1">
            <a:spLocks noChangeArrowheads="1"/>
          </p:cNvSpPr>
          <p:nvPr/>
        </p:nvSpPr>
        <p:spPr bwMode="auto">
          <a:xfrm>
            <a:off x="692523" y="2442224"/>
            <a:ext cx="1701428" cy="830997"/>
          </a:xfrm>
          <a:prstGeom prst="rect">
            <a:avLst/>
          </a:prstGeom>
          <a:noFill/>
          <a:ln w="38100" cmpd="dbl">
            <a:solidFill>
              <a:srgbClr val="3333CC"/>
            </a:solidFill>
            <a:miter lim="800000"/>
            <a:headEnd/>
            <a:tailEnd/>
          </a:ln>
        </p:spPr>
        <p:txBody>
          <a:bodyPr wrap="square">
            <a:spAutoFit/>
          </a:bodyPr>
          <a:lstStyle/>
          <a:p>
            <a:pPr algn="ctr">
              <a:spcBef>
                <a:spcPct val="50000"/>
              </a:spcBef>
            </a:pPr>
            <a:r>
              <a:rPr lang="es-CO" sz="2400" b="1" u="none" dirty="0">
                <a:solidFill>
                  <a:srgbClr val="3333CC"/>
                </a:solidFill>
              </a:rPr>
              <a:t>NORMAS ISO</a:t>
            </a:r>
            <a:endParaRPr lang="es-ES" sz="2400" b="1" u="none" dirty="0">
              <a:solidFill>
                <a:srgbClr val="3333CC"/>
              </a:solidFill>
            </a:endParaRPr>
          </a:p>
        </p:txBody>
      </p:sp>
      <p:grpSp>
        <p:nvGrpSpPr>
          <p:cNvPr id="8" name="Group 8"/>
          <p:cNvGrpSpPr>
            <a:grpSpLocks/>
          </p:cNvGrpSpPr>
          <p:nvPr/>
        </p:nvGrpSpPr>
        <p:grpSpPr bwMode="auto">
          <a:xfrm>
            <a:off x="3616259" y="546101"/>
            <a:ext cx="4791140" cy="700088"/>
            <a:chOff x="2381" y="344"/>
            <a:chExt cx="3154" cy="441"/>
          </a:xfrm>
        </p:grpSpPr>
        <p:sp>
          <p:nvSpPr>
            <p:cNvPr id="10"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1" name="6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7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Imagen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83749"/>
                                        </p:tgtEl>
                                        <p:attrNameLst>
                                          <p:attrName>style.visibility</p:attrName>
                                        </p:attrNameLst>
                                      </p:cBhvr>
                                      <p:to>
                                        <p:strVal val="visible"/>
                                      </p:to>
                                    </p:set>
                                    <p:animEffect transition="in" filter="blinds(horizontal)">
                                      <p:cBhvr>
                                        <p:cTn id="7" dur="500"/>
                                        <p:tgtEl>
                                          <p:spTgt spid="1183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36994" name="Picture 2" descr="icon"/>
          <p:cNvPicPr>
            <a:picLocks noChangeAspect="1" noChangeArrowheads="1"/>
          </p:cNvPicPr>
          <p:nvPr/>
        </p:nvPicPr>
        <p:blipFill>
          <a:blip r:embed="rId3" cstate="print"/>
          <a:srcRect/>
          <a:stretch>
            <a:fillRect/>
          </a:stretch>
        </p:blipFill>
        <p:spPr bwMode="auto">
          <a:xfrm>
            <a:off x="4662736" y="2996952"/>
            <a:ext cx="3962400" cy="3348038"/>
          </a:xfrm>
          <a:prstGeom prst="rect">
            <a:avLst/>
          </a:prstGeom>
          <a:noFill/>
          <a:ln w="9525">
            <a:noFill/>
            <a:miter lim="800000"/>
            <a:headEnd/>
            <a:tailEnd/>
          </a:ln>
        </p:spPr>
      </p:pic>
      <p:sp>
        <p:nvSpPr>
          <p:cNvPr id="61443" name="Rectangle 3"/>
          <p:cNvSpPr>
            <a:spLocks noGrp="1" noChangeArrowheads="1"/>
          </p:cNvSpPr>
          <p:nvPr>
            <p:ph type="title"/>
          </p:nvPr>
        </p:nvSpPr>
        <p:spPr bwMode="auto">
          <a:xfrm>
            <a:off x="547936" y="1556792"/>
            <a:ext cx="7984504" cy="144016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s-CO" sz="4000" b="1" dirty="0" smtClean="0"/>
              <a:t>Normas técnicas: </a:t>
            </a:r>
            <a:br>
              <a:rPr lang="es-CO" sz="4000" b="1" dirty="0" smtClean="0"/>
            </a:br>
            <a:r>
              <a:rPr lang="es-CO" sz="4000" b="1" dirty="0" smtClean="0"/>
              <a:t>NTC – ISO 9000/2005</a:t>
            </a:r>
            <a:endParaRPr lang="es-ES" sz="4000" b="1" dirty="0" smtClean="0"/>
          </a:p>
        </p:txBody>
      </p:sp>
      <p:sp>
        <p:nvSpPr>
          <p:cNvPr id="1236996" name="Rectangle 4"/>
          <p:cNvSpPr>
            <a:spLocks noGrp="1" noChangeArrowheads="1"/>
          </p:cNvSpPr>
          <p:nvPr>
            <p:ph idx="1"/>
          </p:nvPr>
        </p:nvSpPr>
        <p:spPr bwMode="auto">
          <a:xfrm>
            <a:off x="560115" y="3501008"/>
            <a:ext cx="4155901" cy="2743200"/>
          </a:xfrm>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defRPr/>
            </a:pPr>
            <a:r>
              <a:rPr lang="es-CO" sz="4400" b="1" i="1" dirty="0" smtClean="0">
                <a:solidFill>
                  <a:srgbClr val="0033CC"/>
                </a:solidFill>
                <a:effectLst>
                  <a:outerShdw blurRad="38100" dist="38100" dir="2700000" algn="tl">
                    <a:srgbClr val="C0C0C0"/>
                  </a:outerShdw>
                </a:effectLst>
              </a:rPr>
              <a:t>N</a:t>
            </a:r>
            <a:r>
              <a:rPr lang="es-CO" sz="4400" b="1" i="1" dirty="0" smtClean="0">
                <a:solidFill>
                  <a:srgbClr val="0033CC"/>
                </a:solidFill>
              </a:rPr>
              <a:t>: Norma</a:t>
            </a:r>
          </a:p>
          <a:p>
            <a:pPr eaLnBrk="1" hangingPunct="1">
              <a:buFontTx/>
              <a:buNone/>
              <a:defRPr/>
            </a:pPr>
            <a:r>
              <a:rPr lang="es-CO" sz="4400" b="1" i="1" dirty="0" smtClean="0">
                <a:solidFill>
                  <a:srgbClr val="0033CC"/>
                </a:solidFill>
                <a:effectLst>
                  <a:outerShdw blurRad="38100" dist="38100" dir="2700000" algn="tl">
                    <a:srgbClr val="C0C0C0"/>
                  </a:outerShdw>
                </a:effectLst>
              </a:rPr>
              <a:t>T</a:t>
            </a:r>
            <a:r>
              <a:rPr lang="es-CO" sz="4400" b="1" i="1" dirty="0" smtClean="0">
                <a:solidFill>
                  <a:srgbClr val="0033CC"/>
                </a:solidFill>
              </a:rPr>
              <a:t>: Técnica</a:t>
            </a:r>
          </a:p>
          <a:p>
            <a:pPr eaLnBrk="1" hangingPunct="1">
              <a:buFontTx/>
              <a:buNone/>
              <a:defRPr/>
            </a:pPr>
            <a:r>
              <a:rPr lang="es-CO" sz="4400" b="1" i="1" dirty="0" smtClean="0">
                <a:solidFill>
                  <a:srgbClr val="0033CC"/>
                </a:solidFill>
                <a:effectLst>
                  <a:outerShdw blurRad="38100" dist="38100" dir="2700000" algn="tl">
                    <a:srgbClr val="C0C0C0"/>
                  </a:outerShdw>
                </a:effectLst>
              </a:rPr>
              <a:t>C</a:t>
            </a:r>
            <a:r>
              <a:rPr lang="es-CO" sz="4400" b="1" i="1" dirty="0" smtClean="0">
                <a:solidFill>
                  <a:srgbClr val="0033CC"/>
                </a:solidFill>
              </a:rPr>
              <a:t>: Colombiana</a:t>
            </a:r>
            <a:endParaRPr lang="es-ES" sz="4400" b="1" i="1" dirty="0" smtClean="0">
              <a:solidFill>
                <a:srgbClr val="0033CC"/>
              </a:solidFill>
            </a:endParaRPr>
          </a:p>
        </p:txBody>
      </p:sp>
      <p:pic>
        <p:nvPicPr>
          <p:cNvPr id="61445" name="Picture 5" descr="log-icon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380312" y="1753804"/>
            <a:ext cx="990600" cy="847725"/>
          </a:xfrm>
          <a:prstGeom prst="rect">
            <a:avLst/>
          </a:prstGeom>
          <a:noFill/>
          <a:ln w="9525">
            <a:noFill/>
            <a:miter lim="800000"/>
            <a:headEnd/>
            <a:tailEnd/>
          </a:ln>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36994"/>
                                        </p:tgtEl>
                                        <p:attrNameLst>
                                          <p:attrName>style.visibility</p:attrName>
                                        </p:attrNameLst>
                                      </p:cBhvr>
                                      <p:to>
                                        <p:strVal val="visible"/>
                                      </p:to>
                                    </p:set>
                                    <p:animEffect transition="in" filter="blinds(horizontal)">
                                      <p:cBhvr>
                                        <p:cTn id="7" dur="500"/>
                                        <p:tgtEl>
                                          <p:spTgt spid="123699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36996">
                                            <p:txEl>
                                              <p:pRg st="0" end="0"/>
                                            </p:txEl>
                                          </p:spTgt>
                                        </p:tgtEl>
                                        <p:attrNameLst>
                                          <p:attrName>style.visibility</p:attrName>
                                        </p:attrNameLst>
                                      </p:cBhvr>
                                      <p:to>
                                        <p:strVal val="visible"/>
                                      </p:to>
                                    </p:set>
                                    <p:animEffect transition="in" filter="blinds(horizontal)">
                                      <p:cBhvr>
                                        <p:cTn id="12" dur="500"/>
                                        <p:tgtEl>
                                          <p:spTgt spid="123699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36996">
                                            <p:txEl>
                                              <p:pRg st="1" end="1"/>
                                            </p:txEl>
                                          </p:spTgt>
                                        </p:tgtEl>
                                        <p:attrNameLst>
                                          <p:attrName>style.visibility</p:attrName>
                                        </p:attrNameLst>
                                      </p:cBhvr>
                                      <p:to>
                                        <p:strVal val="visible"/>
                                      </p:to>
                                    </p:set>
                                    <p:animEffect transition="in" filter="blinds(horizontal)">
                                      <p:cBhvr>
                                        <p:cTn id="17" dur="500"/>
                                        <p:tgtEl>
                                          <p:spTgt spid="123699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36996">
                                            <p:txEl>
                                              <p:pRg st="2" end="2"/>
                                            </p:txEl>
                                          </p:spTgt>
                                        </p:tgtEl>
                                        <p:attrNameLst>
                                          <p:attrName>style.visibility</p:attrName>
                                        </p:attrNameLst>
                                      </p:cBhvr>
                                      <p:to>
                                        <p:strVal val="visible"/>
                                      </p:to>
                                    </p:set>
                                    <p:animEffect transition="in" filter="blinds(horizontal)">
                                      <p:cBhvr>
                                        <p:cTn id="22" dur="500"/>
                                        <p:tgtEl>
                                          <p:spTgt spid="12369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996"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966240" y="2829764"/>
            <a:ext cx="4406632" cy="2228302"/>
          </a:xfrm>
          <a:prstGeom prst="rect">
            <a:avLst/>
          </a:prstGeom>
          <a:noFill/>
          <a:ln w="9525">
            <a:noFill/>
            <a:miter lim="800000"/>
            <a:headEnd/>
            <a:tailEnd/>
          </a:ln>
        </p:spPr>
        <p:txBody>
          <a:bodyPr wrap="square" lIns="0" tIns="0" rIns="0" bIns="0">
            <a:spAutoFit/>
          </a:bodyPr>
          <a:lstStyle/>
          <a:p>
            <a:pPr defTabSz="1143000">
              <a:spcBef>
                <a:spcPct val="20000"/>
              </a:spcBef>
              <a:buClr>
                <a:schemeClr val="bg2"/>
              </a:buClr>
              <a:buSzPct val="65000"/>
              <a:buFont typeface="Wingdings" pitchFamily="2" charset="2"/>
              <a:buNone/>
              <a:tabLst>
                <a:tab pos="1433513" algn="l"/>
              </a:tabLst>
            </a:pPr>
            <a:r>
              <a:rPr lang="es-MX" sz="2000" b="1" dirty="0">
                <a:solidFill>
                  <a:srgbClr val="CC0000"/>
                </a:solidFill>
              </a:rPr>
              <a:t>“LO QUE NO SE PUEDE MEDIR,</a:t>
            </a:r>
            <a:br>
              <a:rPr lang="es-MX" sz="2000" b="1" dirty="0">
                <a:solidFill>
                  <a:srgbClr val="CC0000"/>
                </a:solidFill>
              </a:rPr>
            </a:br>
            <a:r>
              <a:rPr lang="es-MX" sz="2000" b="1" dirty="0">
                <a:solidFill>
                  <a:srgbClr val="CC0000"/>
                </a:solidFill>
              </a:rPr>
              <a:t>NO SE PUEDE CONTROLAR, LO QUE NO SE PUEDE CONTROLAR NO SE PUEDE MEJORAR</a:t>
            </a:r>
            <a:r>
              <a:rPr lang="es-MX" sz="2000" b="1" dirty="0" smtClean="0">
                <a:solidFill>
                  <a:srgbClr val="CC0000"/>
                </a:solidFill>
              </a:rPr>
              <a:t>”</a:t>
            </a:r>
            <a:endParaRPr lang="es-MX" sz="2000" b="1" dirty="0">
              <a:solidFill>
                <a:srgbClr val="CC0000"/>
              </a:solidFill>
            </a:endParaRPr>
          </a:p>
          <a:p>
            <a:pPr defTabSz="1143000">
              <a:spcBef>
                <a:spcPct val="20000"/>
              </a:spcBef>
              <a:buClr>
                <a:schemeClr val="bg2"/>
              </a:buClr>
              <a:buSzPct val="65000"/>
              <a:buFont typeface="Wingdings" pitchFamily="2" charset="2"/>
              <a:buNone/>
              <a:tabLst>
                <a:tab pos="1433513" algn="l"/>
              </a:tabLst>
            </a:pPr>
            <a:endParaRPr lang="es-MX" sz="1600" b="1" dirty="0">
              <a:solidFill>
                <a:srgbClr val="CC0000"/>
              </a:solidFill>
            </a:endParaRPr>
          </a:p>
          <a:p>
            <a:pPr defTabSz="1143000">
              <a:spcBef>
                <a:spcPct val="20000"/>
              </a:spcBef>
              <a:buClr>
                <a:schemeClr val="bg2"/>
              </a:buClr>
              <a:buSzPct val="65000"/>
              <a:buFont typeface="Wingdings" pitchFamily="2" charset="2"/>
              <a:buNone/>
              <a:tabLst>
                <a:tab pos="1433513" algn="l"/>
              </a:tabLst>
            </a:pPr>
            <a:endParaRPr lang="es-MX" b="1" dirty="0">
              <a:solidFill>
                <a:srgbClr val="CC0000"/>
              </a:solidFill>
            </a:endParaRPr>
          </a:p>
          <a:p>
            <a:pPr defTabSz="1143000">
              <a:spcBef>
                <a:spcPct val="20000"/>
              </a:spcBef>
              <a:buClr>
                <a:schemeClr val="bg2"/>
              </a:buClr>
              <a:buSzPct val="65000"/>
              <a:buFont typeface="Wingdings" pitchFamily="2" charset="2"/>
              <a:buNone/>
              <a:tabLst>
                <a:tab pos="1433513" algn="l"/>
              </a:tabLst>
            </a:pPr>
            <a:r>
              <a:rPr lang="es-MX" b="1" dirty="0">
                <a:solidFill>
                  <a:srgbClr val="CC0000"/>
                </a:solidFill>
              </a:rPr>
              <a:t>	</a:t>
            </a:r>
            <a:r>
              <a:rPr lang="es-MX" sz="2000" b="1" dirty="0" smtClean="0">
                <a:solidFill>
                  <a:srgbClr val="CC0000"/>
                </a:solidFill>
              </a:rPr>
              <a:t>W</a:t>
            </a:r>
            <a:r>
              <a:rPr lang="es-MX" sz="2000" b="1" dirty="0">
                <a:solidFill>
                  <a:srgbClr val="CC0000"/>
                </a:solidFill>
              </a:rPr>
              <a:t>. Edwards Deming</a:t>
            </a:r>
            <a:endParaRPr lang="es-ES_tradnl" sz="2000" b="1" dirty="0">
              <a:solidFill>
                <a:srgbClr val="CC0000"/>
              </a:solidFill>
            </a:endParaRPr>
          </a:p>
        </p:txBody>
      </p:sp>
      <p:pic>
        <p:nvPicPr>
          <p:cNvPr id="52227" name="Picture 3"/>
          <p:cNvPicPr>
            <a:picLocks noChangeAspect="1" noChangeArrowheads="1"/>
          </p:cNvPicPr>
          <p:nvPr/>
        </p:nvPicPr>
        <p:blipFill>
          <a:blip r:embed="rId2" cstate="print"/>
          <a:srcRect/>
          <a:stretch>
            <a:fillRect/>
          </a:stretch>
        </p:blipFill>
        <p:spPr bwMode="auto">
          <a:xfrm>
            <a:off x="611560" y="1628800"/>
            <a:ext cx="2736924" cy="4691786"/>
          </a:xfrm>
          <a:prstGeom prst="rect">
            <a:avLst/>
          </a:prstGeom>
          <a:noFill/>
          <a:ln w="9525">
            <a:noFill/>
            <a:miter lim="800000"/>
            <a:headEnd/>
            <a:tailEnd/>
          </a:ln>
        </p:spPr>
      </p:pic>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Rectángulo"/>
          <p:cNvSpPr>
            <a:spLocks noChangeArrowheads="1"/>
          </p:cNvSpPr>
          <p:nvPr/>
        </p:nvSpPr>
        <p:spPr bwMode="auto">
          <a:xfrm>
            <a:off x="467544" y="1700808"/>
            <a:ext cx="799306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s-MX" sz="8800" b="1" dirty="0" smtClean="0">
                <a:solidFill>
                  <a:srgbClr val="FF0000"/>
                </a:solidFill>
              </a:rPr>
              <a:t>NORMAS TÉCNICAS APLICABLES</a:t>
            </a:r>
            <a:endParaRPr lang="es-ES" sz="4800" b="1" dirty="0">
              <a:solidFill>
                <a:srgbClr val="FF0000"/>
              </a:solidFill>
            </a:endParaRPr>
          </a:p>
        </p:txBody>
      </p:sp>
      <p:grpSp>
        <p:nvGrpSpPr>
          <p:cNvPr id="3" name="Group 8"/>
          <p:cNvGrpSpPr>
            <a:grpSpLocks/>
          </p:cNvGrpSpPr>
          <p:nvPr/>
        </p:nvGrpSpPr>
        <p:grpSpPr bwMode="auto">
          <a:xfrm>
            <a:off x="3669466" y="617960"/>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353771"/>
      </p:ext>
    </p:extLst>
  </p:cSld>
  <p:clrMapOvr>
    <a:masterClrMapping/>
  </p:clrMapOvr>
  <p:transition spd="slow">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2815687" y="1608829"/>
            <a:ext cx="3311525" cy="101566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s-MX" sz="2000" dirty="0">
                <a:solidFill>
                  <a:srgbClr val="003366"/>
                </a:solidFill>
                <a:latin typeface="Verdana" pitchFamily="34" charset="0"/>
              </a:rPr>
              <a:t>NTC ISO 9000:2005 </a:t>
            </a:r>
          </a:p>
          <a:p>
            <a:pPr algn="ctr"/>
            <a:r>
              <a:rPr lang="es-MX" sz="2000" dirty="0">
                <a:solidFill>
                  <a:srgbClr val="003366"/>
                </a:solidFill>
                <a:latin typeface="Verdana" pitchFamily="34" charset="0"/>
              </a:rPr>
              <a:t>Fundamentos y Vocabulario</a:t>
            </a:r>
            <a:endParaRPr lang="es-ES" sz="2000" dirty="0">
              <a:latin typeface="Verdana" pitchFamily="34" charset="0"/>
            </a:endParaRPr>
          </a:p>
        </p:txBody>
      </p:sp>
      <p:sp>
        <p:nvSpPr>
          <p:cNvPr id="47107" name="Text Box 5"/>
          <p:cNvSpPr txBox="1">
            <a:spLocks noChangeArrowheads="1"/>
          </p:cNvSpPr>
          <p:nvPr/>
        </p:nvSpPr>
        <p:spPr bwMode="auto">
          <a:xfrm>
            <a:off x="526629" y="1838752"/>
            <a:ext cx="2390080" cy="1323439"/>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s-MX" sz="2000" dirty="0">
                <a:solidFill>
                  <a:srgbClr val="003366"/>
                </a:solidFill>
                <a:latin typeface="Verdana" pitchFamily="34" charset="0"/>
              </a:rPr>
              <a:t>NTC ISO 9001:2008. </a:t>
            </a:r>
          </a:p>
          <a:p>
            <a:pPr algn="ctr"/>
            <a:r>
              <a:rPr lang="es-MX" sz="2000" dirty="0">
                <a:solidFill>
                  <a:srgbClr val="003366"/>
                </a:solidFill>
                <a:latin typeface="Verdana" pitchFamily="34" charset="0"/>
              </a:rPr>
              <a:t>Requisitos</a:t>
            </a:r>
          </a:p>
          <a:p>
            <a:pPr algn="ctr"/>
            <a:r>
              <a:rPr lang="es-MX" sz="2000" dirty="0">
                <a:solidFill>
                  <a:srgbClr val="003366"/>
                </a:solidFill>
                <a:latin typeface="Verdana" pitchFamily="34" charset="0"/>
              </a:rPr>
              <a:t>EFICACIA</a:t>
            </a:r>
            <a:endParaRPr lang="es-ES" sz="2000" dirty="0">
              <a:latin typeface="Verdana" pitchFamily="34" charset="0"/>
            </a:endParaRPr>
          </a:p>
        </p:txBody>
      </p:sp>
      <p:sp>
        <p:nvSpPr>
          <p:cNvPr id="47108" name="Text Box 6"/>
          <p:cNvSpPr txBox="1">
            <a:spLocks noChangeArrowheads="1"/>
          </p:cNvSpPr>
          <p:nvPr/>
        </p:nvSpPr>
        <p:spPr bwMode="auto">
          <a:xfrm>
            <a:off x="5962849" y="1644320"/>
            <a:ext cx="2583558" cy="1323439"/>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s-MX" sz="2000" dirty="0">
                <a:solidFill>
                  <a:srgbClr val="003366"/>
                </a:solidFill>
                <a:latin typeface="Verdana" pitchFamily="34" charset="0"/>
              </a:rPr>
              <a:t>NTC ISO 9004:2009</a:t>
            </a:r>
          </a:p>
          <a:p>
            <a:pPr algn="ctr"/>
            <a:r>
              <a:rPr lang="es-MX" sz="2000" dirty="0">
                <a:solidFill>
                  <a:srgbClr val="003366"/>
                </a:solidFill>
                <a:latin typeface="Verdana" pitchFamily="34" charset="0"/>
              </a:rPr>
              <a:t>Gestión para el éxito sostenido</a:t>
            </a:r>
            <a:endParaRPr lang="es-ES" sz="2000" dirty="0">
              <a:latin typeface="Verdana" pitchFamily="34" charset="0"/>
            </a:endParaRPr>
          </a:p>
        </p:txBody>
      </p:sp>
      <p:sp>
        <p:nvSpPr>
          <p:cNvPr id="47109" name="Text Box 7"/>
          <p:cNvSpPr txBox="1">
            <a:spLocks noChangeArrowheads="1"/>
          </p:cNvSpPr>
          <p:nvPr/>
        </p:nvSpPr>
        <p:spPr bwMode="auto">
          <a:xfrm>
            <a:off x="731739" y="4615265"/>
            <a:ext cx="3729037" cy="101566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s-MX" sz="2000" dirty="0">
                <a:solidFill>
                  <a:srgbClr val="003366"/>
                </a:solidFill>
                <a:latin typeface="Verdana" panose="020B0604030504040204" pitchFamily="34" charset="0"/>
                <a:ea typeface="Verdana" panose="020B0604030504040204" pitchFamily="34" charset="0"/>
                <a:cs typeface="Verdana" panose="020B0604030504040204" pitchFamily="34" charset="0"/>
              </a:rPr>
              <a:t>NTC ISO 19011:2011 </a:t>
            </a:r>
          </a:p>
          <a:p>
            <a:pPr algn="ctr"/>
            <a:r>
              <a:rPr lang="es-ES_tradnl" sz="2000" dirty="0">
                <a:solidFill>
                  <a:srgbClr val="003366"/>
                </a:solidFill>
                <a:latin typeface="Verdana" panose="020B0604030504040204" pitchFamily="34" charset="0"/>
                <a:ea typeface="Verdana" panose="020B0604030504040204" pitchFamily="34" charset="0"/>
                <a:cs typeface="Verdana" panose="020B0604030504040204" pitchFamily="34" charset="0"/>
              </a:rPr>
              <a:t>DIRECTRICES PARA </a:t>
            </a:r>
            <a:r>
              <a:rPr lang="es-ES_tradnl" sz="2000" dirty="0" smtClean="0">
                <a:solidFill>
                  <a:srgbClr val="003366"/>
                </a:solidFill>
                <a:latin typeface="Verdana" panose="020B0604030504040204" pitchFamily="34" charset="0"/>
                <a:ea typeface="Verdana" panose="020B0604030504040204" pitchFamily="34" charset="0"/>
                <a:cs typeface="Verdana" panose="020B0604030504040204" pitchFamily="34" charset="0"/>
              </a:rPr>
              <a:t>AUDITORÍA</a:t>
            </a:r>
            <a:endParaRPr lang="es-ES" sz="2000" dirty="0">
              <a:latin typeface="Verdana" panose="020B0604030504040204" pitchFamily="34" charset="0"/>
              <a:ea typeface="Verdana" panose="020B0604030504040204" pitchFamily="34" charset="0"/>
              <a:cs typeface="Verdana" panose="020B0604030504040204" pitchFamily="34" charset="0"/>
            </a:endParaRPr>
          </a:p>
        </p:txBody>
      </p:sp>
      <p:sp>
        <p:nvSpPr>
          <p:cNvPr id="47110" name="Text Box 7"/>
          <p:cNvSpPr txBox="1">
            <a:spLocks noChangeArrowheads="1"/>
          </p:cNvSpPr>
          <p:nvPr/>
        </p:nvSpPr>
        <p:spPr bwMode="auto">
          <a:xfrm>
            <a:off x="1677790" y="5634682"/>
            <a:ext cx="5760640" cy="707886"/>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s-CO" sz="2000" dirty="0">
                <a:solidFill>
                  <a:srgbClr val="003366"/>
                </a:solidFill>
                <a:latin typeface="Verdana" panose="020B0604030504040204" pitchFamily="34" charset="0"/>
                <a:ea typeface="Verdana" panose="020B0604030504040204" pitchFamily="34" charset="0"/>
                <a:cs typeface="Verdana" panose="020B0604030504040204" pitchFamily="34" charset="0"/>
              </a:rPr>
              <a:t>NTCGP 1000:2009</a:t>
            </a:r>
          </a:p>
          <a:p>
            <a:pPr algn="ctr"/>
            <a:r>
              <a:rPr lang="es-CO" sz="2000" dirty="0">
                <a:solidFill>
                  <a:srgbClr val="003366"/>
                </a:solidFill>
                <a:latin typeface="Verdana" panose="020B0604030504040204" pitchFamily="34" charset="0"/>
                <a:ea typeface="Verdana" panose="020B0604030504040204" pitchFamily="34" charset="0"/>
                <a:cs typeface="Verdana" panose="020B0604030504040204" pitchFamily="34" charset="0"/>
              </a:rPr>
              <a:t>S.G.C Sector Público</a:t>
            </a:r>
            <a:endParaRPr lang="es-ES" sz="2000" dirty="0">
              <a:latin typeface="Verdana" panose="020B0604030504040204" pitchFamily="34" charset="0"/>
              <a:ea typeface="Verdana" panose="020B0604030504040204" pitchFamily="34" charset="0"/>
              <a:cs typeface="Verdana" panose="020B0604030504040204" pitchFamily="34" charset="0"/>
            </a:endParaRPr>
          </a:p>
        </p:txBody>
      </p:sp>
      <p:pic>
        <p:nvPicPr>
          <p:cNvPr id="47111" name="Picture 2" descr="http://www.iram.org.ar/images/logos/ISO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4785" y="2943048"/>
            <a:ext cx="240665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5"/>
          <p:cNvSpPr txBox="1">
            <a:spLocks noChangeArrowheads="1"/>
          </p:cNvSpPr>
          <p:nvPr/>
        </p:nvSpPr>
        <p:spPr bwMode="auto">
          <a:xfrm>
            <a:off x="5885491" y="3387549"/>
            <a:ext cx="2592387" cy="101566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s-MX" sz="2000" dirty="0">
                <a:solidFill>
                  <a:srgbClr val="003366"/>
                </a:solidFill>
                <a:latin typeface="Verdana" pitchFamily="34" charset="0"/>
              </a:rPr>
              <a:t>NTC ISO 14001:2004. </a:t>
            </a:r>
          </a:p>
          <a:p>
            <a:pPr algn="ctr"/>
            <a:r>
              <a:rPr lang="es-MX" sz="2000" dirty="0">
                <a:solidFill>
                  <a:srgbClr val="003366"/>
                </a:solidFill>
                <a:latin typeface="Verdana" pitchFamily="34" charset="0"/>
              </a:rPr>
              <a:t>AMBIENTAL</a:t>
            </a:r>
            <a:endParaRPr lang="es-ES" sz="2000" dirty="0">
              <a:latin typeface="Verdana" pitchFamily="34" charset="0"/>
            </a:endParaRPr>
          </a:p>
        </p:txBody>
      </p:sp>
      <p:sp>
        <p:nvSpPr>
          <p:cNvPr id="47113" name="Text Box 5"/>
          <p:cNvSpPr txBox="1">
            <a:spLocks noChangeArrowheads="1"/>
          </p:cNvSpPr>
          <p:nvPr/>
        </p:nvSpPr>
        <p:spPr bwMode="auto">
          <a:xfrm>
            <a:off x="507901" y="3387549"/>
            <a:ext cx="2749550" cy="101566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s-MX" sz="2000" dirty="0">
                <a:solidFill>
                  <a:srgbClr val="003366"/>
                </a:solidFill>
                <a:latin typeface="Verdana" pitchFamily="34" charset="0"/>
              </a:rPr>
              <a:t>NTC OHSAS 18001:2007. </a:t>
            </a:r>
          </a:p>
          <a:p>
            <a:pPr algn="ctr"/>
            <a:r>
              <a:rPr lang="es-MX" sz="2000" dirty="0">
                <a:solidFill>
                  <a:srgbClr val="003366"/>
                </a:solidFill>
                <a:latin typeface="Verdana" pitchFamily="34" charset="0"/>
              </a:rPr>
              <a:t>SySO</a:t>
            </a:r>
            <a:endParaRPr lang="es-ES" sz="2000" dirty="0">
              <a:latin typeface="Verdana" pitchFamily="34" charset="0"/>
            </a:endParaRPr>
          </a:p>
        </p:txBody>
      </p:sp>
      <p:sp>
        <p:nvSpPr>
          <p:cNvPr id="10" name="Text Box 5"/>
          <p:cNvSpPr txBox="1">
            <a:spLocks noChangeArrowheads="1"/>
          </p:cNvSpPr>
          <p:nvPr/>
        </p:nvSpPr>
        <p:spPr bwMode="auto">
          <a:xfrm>
            <a:off x="4558110" y="4615265"/>
            <a:ext cx="3888531" cy="70788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s-MX" sz="2000" dirty="0">
                <a:solidFill>
                  <a:srgbClr val="003366"/>
                </a:solidFill>
                <a:latin typeface="Verdana" pitchFamily="34" charset="0"/>
              </a:rPr>
              <a:t>NTC ISO </a:t>
            </a:r>
            <a:r>
              <a:rPr lang="es-MX" sz="2000" dirty="0" smtClean="0">
                <a:solidFill>
                  <a:srgbClr val="003366"/>
                </a:solidFill>
                <a:latin typeface="Verdana" pitchFamily="34" charset="0"/>
              </a:rPr>
              <a:t>27001:2005 </a:t>
            </a:r>
            <a:endParaRPr lang="es-MX" sz="2000" dirty="0">
              <a:solidFill>
                <a:srgbClr val="003366"/>
              </a:solidFill>
              <a:latin typeface="Verdana" pitchFamily="34" charset="0"/>
            </a:endParaRPr>
          </a:p>
          <a:p>
            <a:pPr algn="ctr"/>
            <a:r>
              <a:rPr lang="es-MX" sz="2000" dirty="0" smtClean="0">
                <a:solidFill>
                  <a:srgbClr val="003366"/>
                </a:solidFill>
                <a:latin typeface="Verdana" pitchFamily="34" charset="0"/>
              </a:rPr>
              <a:t>SEG. DE LA INFORMACIÓN</a:t>
            </a:r>
            <a:endParaRPr lang="es-ES" sz="2000" dirty="0">
              <a:latin typeface="Verdana" pitchFamily="34" charset="0"/>
            </a:endParaRPr>
          </a:p>
        </p:txBody>
      </p:sp>
      <p:grpSp>
        <p:nvGrpSpPr>
          <p:cNvPr id="11" name="Group 8"/>
          <p:cNvGrpSpPr>
            <a:grpSpLocks/>
          </p:cNvGrpSpPr>
          <p:nvPr/>
        </p:nvGrpSpPr>
        <p:grpSpPr bwMode="auto">
          <a:xfrm>
            <a:off x="3616259" y="546101"/>
            <a:ext cx="4791140" cy="700088"/>
            <a:chOff x="2381" y="344"/>
            <a:chExt cx="3154" cy="441"/>
          </a:xfrm>
        </p:grpSpPr>
        <p:sp>
          <p:nvSpPr>
            <p:cNvPr id="13"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4"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Imagen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322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4294967295"/>
          </p:nvPr>
        </p:nvSpPr>
        <p:spPr>
          <a:xfrm>
            <a:off x="611560" y="1772816"/>
            <a:ext cx="7920880" cy="4524375"/>
          </a:xfrm>
        </p:spPr>
        <p:txBody>
          <a:bodyPr>
            <a:normAutofit fontScale="70000" lnSpcReduction="20000"/>
          </a:bodyPr>
          <a:lstStyle/>
          <a:p>
            <a:pPr algn="ctr" eaLnBrk="1" hangingPunct="1">
              <a:buFont typeface="Wingdings" pitchFamily="2" charset="2"/>
              <a:buNone/>
            </a:pPr>
            <a:endParaRPr lang="es-CO" b="1" dirty="0" smtClean="0">
              <a:solidFill>
                <a:srgbClr val="003399"/>
              </a:solidFill>
              <a:latin typeface="Verdana" pitchFamily="34" charset="0"/>
            </a:endParaRPr>
          </a:p>
          <a:p>
            <a:pPr algn="ctr" eaLnBrk="1" hangingPunct="1">
              <a:buFont typeface="Wingdings" pitchFamily="2" charset="2"/>
              <a:buNone/>
            </a:pPr>
            <a:r>
              <a:rPr lang="es-CO" sz="9400" b="1" dirty="0" smtClean="0">
                <a:solidFill>
                  <a:srgbClr val="003399"/>
                </a:solidFill>
              </a:rPr>
              <a:t>“ANTECEDENTES</a:t>
            </a:r>
          </a:p>
          <a:p>
            <a:pPr algn="ctr" eaLnBrk="1" hangingPunct="1">
              <a:buFont typeface="Wingdings" pitchFamily="2" charset="2"/>
              <a:buNone/>
            </a:pPr>
            <a:r>
              <a:rPr lang="es-CO" sz="9400" b="1" dirty="0" smtClean="0">
                <a:solidFill>
                  <a:srgbClr val="003399"/>
                </a:solidFill>
              </a:rPr>
              <a:t>DE LA</a:t>
            </a:r>
          </a:p>
          <a:p>
            <a:pPr algn="ctr" eaLnBrk="1" hangingPunct="1">
              <a:buFont typeface="Wingdings" pitchFamily="2" charset="2"/>
              <a:buNone/>
            </a:pPr>
            <a:r>
              <a:rPr lang="es-CO" sz="9400" b="1" dirty="0" smtClean="0">
                <a:solidFill>
                  <a:srgbClr val="003399"/>
                </a:solidFill>
              </a:rPr>
              <a:t>CALIDAD”</a:t>
            </a:r>
          </a:p>
          <a:p>
            <a:pPr eaLnBrk="1" hangingPunct="1">
              <a:buFont typeface="Wingdings" pitchFamily="2" charset="2"/>
              <a:buNone/>
            </a:pPr>
            <a:r>
              <a:rPr lang="es-CO" sz="4000" dirty="0" smtClean="0">
                <a:solidFill>
                  <a:srgbClr val="003399"/>
                </a:solidFill>
              </a:rPr>
              <a:t>                                    </a:t>
            </a:r>
          </a:p>
          <a:p>
            <a:pPr eaLnBrk="1" hangingPunct="1">
              <a:buFont typeface="Wingdings" pitchFamily="2" charset="2"/>
              <a:buNone/>
            </a:pPr>
            <a:r>
              <a:rPr lang="es-CO" sz="4000" dirty="0" smtClean="0">
                <a:solidFill>
                  <a:srgbClr val="003399"/>
                </a:solidFill>
              </a:rPr>
              <a:t>                           </a:t>
            </a:r>
            <a:endParaRPr lang="es-CO" dirty="0" smtClean="0">
              <a:solidFill>
                <a:srgbClr val="003399"/>
              </a:solidFill>
            </a:endParaRPr>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4">
                                            <p:txEl>
                                              <p:pRg st="1" end="1"/>
                                            </p:txEl>
                                          </p:spTgt>
                                        </p:tgtEl>
                                        <p:attrNameLst>
                                          <p:attrName>style.visibility</p:attrName>
                                        </p:attrNameLst>
                                      </p:cBhvr>
                                      <p:to>
                                        <p:strVal val="visible"/>
                                      </p:to>
                                    </p:set>
                                    <p:anim calcmode="lin" valueType="num">
                                      <p:cBhvr additive="base">
                                        <p:cTn id="7" dur="500" fill="hold"/>
                                        <p:tgtEl>
                                          <p:spTgt spid="3379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4">
                                            <p:txEl>
                                              <p:pRg st="2" end="2"/>
                                            </p:txEl>
                                          </p:spTgt>
                                        </p:tgtEl>
                                        <p:attrNameLst>
                                          <p:attrName>style.visibility</p:attrName>
                                        </p:attrNameLst>
                                      </p:cBhvr>
                                      <p:to>
                                        <p:strVal val="visible"/>
                                      </p:to>
                                    </p:set>
                                    <p:anim calcmode="lin" valueType="num">
                                      <p:cBhvr additive="base">
                                        <p:cTn id="13" dur="500" fill="hold"/>
                                        <p:tgtEl>
                                          <p:spTgt spid="3379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794">
                                            <p:txEl>
                                              <p:pRg st="3" end="3"/>
                                            </p:txEl>
                                          </p:spTgt>
                                        </p:tgtEl>
                                        <p:attrNameLst>
                                          <p:attrName>style.visibility</p:attrName>
                                        </p:attrNameLst>
                                      </p:cBhvr>
                                      <p:to>
                                        <p:strVal val="visible"/>
                                      </p:to>
                                    </p:set>
                                    <p:anim calcmode="lin" valueType="num">
                                      <p:cBhvr additive="base">
                                        <p:cTn id="19" dur="500" fill="hold"/>
                                        <p:tgtEl>
                                          <p:spTgt spid="3379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794">
                                            <p:txEl>
                                              <p:pRg st="4" end="4"/>
                                            </p:txEl>
                                          </p:spTgt>
                                        </p:tgtEl>
                                        <p:attrNameLst>
                                          <p:attrName>style.visibility</p:attrName>
                                        </p:attrNameLst>
                                      </p:cBhvr>
                                      <p:to>
                                        <p:strVal val="visible"/>
                                      </p:to>
                                    </p:set>
                                    <p:anim calcmode="lin" valueType="num">
                                      <p:cBhvr additive="base">
                                        <p:cTn id="25" dur="500" fill="hold"/>
                                        <p:tgtEl>
                                          <p:spTgt spid="3379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79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3794">
                                            <p:txEl>
                                              <p:pRg st="5" end="5"/>
                                            </p:txEl>
                                          </p:spTgt>
                                        </p:tgtEl>
                                        <p:attrNameLst>
                                          <p:attrName>style.visibility</p:attrName>
                                        </p:attrNameLst>
                                      </p:cBhvr>
                                      <p:to>
                                        <p:strVal val="visible"/>
                                      </p:to>
                                    </p:set>
                                    <p:anim calcmode="lin" valueType="num">
                                      <p:cBhvr additive="base">
                                        <p:cTn id="31" dur="500" fill="hold"/>
                                        <p:tgtEl>
                                          <p:spTgt spid="3379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79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Rectángulo"/>
          <p:cNvSpPr>
            <a:spLocks noChangeArrowheads="1"/>
          </p:cNvSpPr>
          <p:nvPr/>
        </p:nvSpPr>
        <p:spPr bwMode="auto">
          <a:xfrm>
            <a:off x="611561" y="1700808"/>
            <a:ext cx="7920880" cy="4797045"/>
          </a:xfrm>
          <a:prstGeom prst="rect">
            <a:avLst/>
          </a:prstGeom>
          <a:noFill/>
          <a:ln w="9525">
            <a:noFill/>
            <a:miter lim="800000"/>
            <a:headEnd/>
            <a:tailEnd/>
          </a:ln>
        </p:spPr>
        <p:txBody>
          <a:bodyPr wrap="square">
            <a:spAutoFit/>
          </a:bodyPr>
          <a:lstStyle/>
          <a:p>
            <a:pPr algn="ctr"/>
            <a:r>
              <a:rPr lang="es-ES_tradnl" sz="4400" b="1" dirty="0">
                <a:solidFill>
                  <a:srgbClr val="002B82"/>
                </a:solidFill>
                <a:latin typeface="Verdana" pitchFamily="34" charset="0"/>
              </a:rPr>
              <a:t>HAGALO CON ALEGRÍA</a:t>
            </a:r>
          </a:p>
          <a:p>
            <a:pPr algn="ctr"/>
            <a:r>
              <a:rPr lang="es-ES_tradnl" sz="4400" b="1" dirty="0">
                <a:solidFill>
                  <a:srgbClr val="002B82"/>
                </a:solidFill>
                <a:latin typeface="Verdana" pitchFamily="34" charset="0"/>
              </a:rPr>
              <a:t>SONREIR</a:t>
            </a:r>
          </a:p>
          <a:p>
            <a:pPr algn="ctr"/>
            <a:r>
              <a:rPr lang="es-ES_tradnl" sz="4400" b="1" dirty="0">
                <a:solidFill>
                  <a:srgbClr val="002B82"/>
                </a:solidFill>
                <a:latin typeface="Verdana" pitchFamily="34" charset="0"/>
              </a:rPr>
              <a:t>HUMOR</a:t>
            </a:r>
          </a:p>
          <a:p>
            <a:pPr algn="ctr"/>
            <a:r>
              <a:rPr lang="es-ES_tradnl" sz="4400" b="1" dirty="0">
                <a:solidFill>
                  <a:srgbClr val="002B82"/>
                </a:solidFill>
                <a:latin typeface="Verdana" pitchFamily="34" charset="0"/>
              </a:rPr>
              <a:t>DIVERSIÓN</a:t>
            </a:r>
          </a:p>
          <a:p>
            <a:pPr algn="ctr"/>
            <a:endParaRPr lang="es-ES_tradnl" sz="4400" b="1" dirty="0">
              <a:solidFill>
                <a:srgbClr val="002B82"/>
              </a:solidFill>
              <a:latin typeface="Verdana" pitchFamily="34" charset="0"/>
            </a:endParaRPr>
          </a:p>
          <a:p>
            <a:pPr algn="ctr"/>
            <a:r>
              <a:rPr lang="es-ES_tradnl" sz="4400" b="1" dirty="0">
                <a:solidFill>
                  <a:srgbClr val="002B82"/>
                </a:solidFill>
                <a:latin typeface="Verdana" pitchFamily="34" charset="0"/>
              </a:rPr>
              <a:t>QUE VALGA LA PENA</a:t>
            </a:r>
          </a:p>
          <a:p>
            <a:pPr algn="ctr"/>
            <a:endParaRPr lang="es-ES_tradnl" sz="4400" b="1" dirty="0">
              <a:solidFill>
                <a:srgbClr val="002B82"/>
              </a:solidFill>
              <a:latin typeface="Verdana" pitchFamily="34"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2492896"/>
            <a:ext cx="2225704" cy="2448272"/>
          </a:xfrm>
          <a:prstGeom prst="rect">
            <a:avLst/>
          </a:prstGeom>
        </p:spPr>
      </p:pic>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683568" y="1671712"/>
            <a:ext cx="7467600" cy="1754326"/>
          </a:xfrm>
          <a:prstGeom prst="rect">
            <a:avLst/>
          </a:prstGeom>
          <a:noFill/>
          <a:ln w="9525">
            <a:solidFill>
              <a:schemeClr val="accent2"/>
            </a:solidFill>
            <a:miter lim="800000"/>
            <a:headEnd/>
            <a:tailEnd/>
          </a:ln>
        </p:spPr>
        <p:txBody>
          <a:bodyPr>
            <a:spAutoFit/>
          </a:bodyPr>
          <a:lstStyle/>
          <a:p>
            <a:pPr eaLnBrk="0" hangingPunct="0"/>
            <a:r>
              <a:rPr lang="es-MX" sz="3600" b="1" u="none" dirty="0">
                <a:solidFill>
                  <a:srgbClr val="FF0000"/>
                </a:solidFill>
              </a:rPr>
              <a:t>NTC ISO 9000. </a:t>
            </a:r>
          </a:p>
          <a:p>
            <a:pPr eaLnBrk="0" hangingPunct="0"/>
            <a:r>
              <a:rPr lang="es-MX" sz="3600" b="1" u="none" dirty="0">
                <a:solidFill>
                  <a:srgbClr val="FF0000"/>
                </a:solidFill>
              </a:rPr>
              <a:t>Fundamentos (Principios y Vocabulario)</a:t>
            </a:r>
            <a:endParaRPr lang="es-ES" sz="3600" b="1" u="none" dirty="0">
              <a:solidFill>
                <a:srgbClr val="FF0000"/>
              </a:solidFill>
            </a:endParaRPr>
          </a:p>
        </p:txBody>
      </p:sp>
      <p:sp>
        <p:nvSpPr>
          <p:cNvPr id="63491" name="Text Box 3"/>
          <p:cNvSpPr txBox="1">
            <a:spLocks noChangeArrowheads="1"/>
          </p:cNvSpPr>
          <p:nvPr/>
        </p:nvSpPr>
        <p:spPr bwMode="auto">
          <a:xfrm>
            <a:off x="539552" y="4077072"/>
            <a:ext cx="8305800" cy="1754326"/>
          </a:xfrm>
          <a:prstGeom prst="rect">
            <a:avLst/>
          </a:prstGeom>
          <a:noFill/>
          <a:ln w="12700" cap="sq">
            <a:solidFill>
              <a:srgbClr val="3333CC"/>
            </a:solidFill>
            <a:miter lim="800000"/>
            <a:headEnd type="none" w="sm" len="sm"/>
            <a:tailEnd type="none" w="sm" len="sm"/>
          </a:ln>
        </p:spPr>
        <p:txBody>
          <a:bodyPr>
            <a:spAutoFit/>
          </a:bodyPr>
          <a:lstStyle/>
          <a:p>
            <a:pPr>
              <a:spcBef>
                <a:spcPct val="50000"/>
              </a:spcBef>
            </a:pPr>
            <a:r>
              <a:rPr lang="es-ES" sz="3600" b="1" u="none" dirty="0">
                <a:solidFill>
                  <a:srgbClr val="FF0000"/>
                </a:solidFill>
              </a:rPr>
              <a:t>NTCGP 1000:2004</a:t>
            </a:r>
            <a:r>
              <a:rPr lang="es-CO" sz="3600" b="1" u="none" dirty="0">
                <a:solidFill>
                  <a:srgbClr val="FF0000"/>
                </a:solidFill>
              </a:rPr>
              <a:t>. CAPÍTULO 3</a:t>
            </a:r>
            <a:r>
              <a:rPr lang="es-ES" sz="3600" b="1" u="none" dirty="0">
                <a:solidFill>
                  <a:srgbClr val="FF0000"/>
                </a:solidFill>
              </a:rPr>
              <a:t>                                 </a:t>
            </a:r>
            <a:r>
              <a:rPr lang="es-MX" sz="3600" b="1" u="none" dirty="0">
                <a:solidFill>
                  <a:srgbClr val="FF0000"/>
                </a:solidFill>
              </a:rPr>
              <a:t>Fundamentos (Principios y Vocabulario)</a:t>
            </a:r>
            <a:endParaRPr lang="es-ES" sz="3600" b="1" u="none" dirty="0">
              <a:solidFill>
                <a:srgbClr val="FF0000"/>
              </a:solidFill>
            </a:endParaRPr>
          </a:p>
        </p:txBody>
      </p:sp>
      <p:pic>
        <p:nvPicPr>
          <p:cNvPr id="63492" name="Picture 4" descr="ED00316_"/>
          <p:cNvPicPr>
            <a:picLocks noChangeAspect="1" noChangeArrowheads="1"/>
          </p:cNvPicPr>
          <p:nvPr/>
        </p:nvPicPr>
        <p:blipFill>
          <a:blip r:embed="rId3" cstate="print"/>
          <a:srcRect/>
          <a:stretch>
            <a:fillRect/>
          </a:stretch>
        </p:blipFill>
        <p:spPr bwMode="auto">
          <a:xfrm>
            <a:off x="6732240" y="2838822"/>
            <a:ext cx="1905000" cy="1238250"/>
          </a:xfrm>
          <a:prstGeom prst="rect">
            <a:avLst/>
          </a:prstGeom>
          <a:noFill/>
          <a:ln w="9525">
            <a:noFill/>
            <a:miter lim="800000"/>
            <a:headEnd/>
            <a:tailEnd/>
          </a:ln>
        </p:spPr>
      </p:pic>
      <p:grpSp>
        <p:nvGrpSpPr>
          <p:cNvPr id="5" name="Group 8"/>
          <p:cNvGrpSpPr>
            <a:grpSpLocks/>
          </p:cNvGrpSpPr>
          <p:nvPr/>
        </p:nvGrpSpPr>
        <p:grpSpPr bwMode="auto">
          <a:xfrm>
            <a:off x="3616259" y="546101"/>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339752" y="1628800"/>
            <a:ext cx="6067648" cy="4524315"/>
          </a:xfrm>
          <a:prstGeom prst="rect">
            <a:avLst/>
          </a:prstGeom>
          <a:noFill/>
          <a:ln w="9525">
            <a:solidFill>
              <a:schemeClr val="accent2"/>
            </a:solidFill>
            <a:miter lim="800000"/>
            <a:headEnd/>
            <a:tailEnd/>
          </a:ln>
        </p:spPr>
        <p:txBody>
          <a:bodyPr wrap="square">
            <a:spAutoFit/>
          </a:bodyPr>
          <a:lstStyle/>
          <a:p>
            <a:pPr algn="ctr">
              <a:spcBef>
                <a:spcPct val="50000"/>
              </a:spcBef>
            </a:pPr>
            <a:r>
              <a:rPr lang="es-CO" sz="4800" b="1" u="none" dirty="0">
                <a:solidFill>
                  <a:srgbClr val="FF0000"/>
                </a:solidFill>
              </a:rPr>
              <a:t>TÉRMINOS</a:t>
            </a:r>
            <a:r>
              <a:rPr lang="es-CO" sz="4800" b="1" u="none" dirty="0">
                <a:solidFill>
                  <a:srgbClr val="3333CC"/>
                </a:solidFill>
              </a:rPr>
              <a:t> </a:t>
            </a:r>
            <a:r>
              <a:rPr lang="es-CO" sz="4800" u="none" dirty="0">
                <a:solidFill>
                  <a:srgbClr val="3333CC"/>
                </a:solidFill>
              </a:rPr>
              <a:t>Y </a:t>
            </a:r>
            <a:r>
              <a:rPr lang="es-CO" sz="4800" b="1" u="none" dirty="0">
                <a:solidFill>
                  <a:srgbClr val="00B050"/>
                </a:solidFill>
              </a:rPr>
              <a:t>DEFINICIONES</a:t>
            </a:r>
            <a:r>
              <a:rPr lang="es-CO" sz="4800" u="none" dirty="0">
                <a:solidFill>
                  <a:srgbClr val="3333CC"/>
                </a:solidFill>
              </a:rPr>
              <a:t> CLAVES PARA EL </a:t>
            </a:r>
            <a:r>
              <a:rPr lang="es-CO" sz="4800" u="none" dirty="0" smtClean="0">
                <a:solidFill>
                  <a:srgbClr val="3333CC"/>
                </a:solidFill>
              </a:rPr>
              <a:t>SISTEMA </a:t>
            </a:r>
            <a:r>
              <a:rPr lang="es-CO" sz="4800" u="none" dirty="0">
                <a:solidFill>
                  <a:srgbClr val="3333CC"/>
                </a:solidFill>
              </a:rPr>
              <a:t>DE GESTIÓN DE CALIDAD</a:t>
            </a:r>
            <a:endParaRPr lang="es-ES" sz="4800" u="none" dirty="0">
              <a:solidFill>
                <a:schemeClr val="accent2"/>
              </a:solidFill>
            </a:endParaRPr>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1654035"/>
            <a:ext cx="2088232" cy="4295245"/>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538" name="Rectangle 2"/>
          <p:cNvSpPr>
            <a:spLocks noGrp="1" noChangeArrowheads="1"/>
          </p:cNvSpPr>
          <p:nvPr>
            <p:ph type="ctrTitle"/>
          </p:nvPr>
        </p:nvSpPr>
        <p:spPr bwMode="auto">
          <a:xfrm>
            <a:off x="629946" y="1779716"/>
            <a:ext cx="7772400" cy="1143000"/>
          </a:xfrm>
          <a:ln>
            <a:miter lim="800000"/>
            <a:headEnd/>
            <a:tailEnd/>
          </a:ln>
        </p:spPr>
        <p:txBody>
          <a:bodyPr vert="horz" wrap="square" lIns="91440" tIns="45720" rIns="91440" bIns="45720" numCol="1" anchor="t" anchorCtr="0" compatLnSpc="1">
            <a:prstTxWarp prst="textNoShape">
              <a:avLst/>
            </a:prstTxWarp>
            <a:normAutofit fontScale="90000"/>
          </a:bodyPr>
          <a:lstStyle/>
          <a:p>
            <a:pPr eaLnBrk="1" hangingPunct="1">
              <a:defRPr/>
            </a:pPr>
            <a:r>
              <a:rPr lang="es-CO" sz="7200" b="1" i="1" dirty="0" smtClean="0">
                <a:solidFill>
                  <a:srgbClr val="3333CC"/>
                </a:solidFill>
                <a:effectLst>
                  <a:outerShdw blurRad="38100" dist="38100" dir="2700000" algn="tl">
                    <a:srgbClr val="C0C0C0"/>
                  </a:outerShdw>
                </a:effectLst>
                <a:latin typeface="Arial Black" pitchFamily="34" charset="0"/>
              </a:rPr>
              <a:t>TALLER 1</a:t>
            </a:r>
            <a:endParaRPr lang="es-ES" sz="7200" b="1" i="1" dirty="0" smtClean="0">
              <a:solidFill>
                <a:srgbClr val="3333CC"/>
              </a:solidFill>
              <a:effectLst>
                <a:outerShdw blurRad="38100" dist="38100" dir="2700000" algn="tl">
                  <a:srgbClr val="C0C0C0"/>
                </a:outerShdw>
              </a:effectLst>
              <a:latin typeface="Arial Black" pitchFamily="34" charset="0"/>
            </a:endParaRPr>
          </a:p>
        </p:txBody>
      </p:sp>
      <p:sp>
        <p:nvSpPr>
          <p:cNvPr id="1345539" name="Rectangle 3"/>
          <p:cNvSpPr>
            <a:spLocks noGrp="1" noChangeArrowheads="1"/>
          </p:cNvSpPr>
          <p:nvPr>
            <p:ph type="subTitle" idx="1"/>
          </p:nvPr>
        </p:nvSpPr>
        <p:spPr bwMode="auto">
          <a:xfrm>
            <a:off x="700325" y="3372106"/>
            <a:ext cx="6690003" cy="17526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s-CO" sz="4800" b="1" i="1" dirty="0" smtClean="0">
                <a:solidFill>
                  <a:srgbClr val="3333CC"/>
                </a:solidFill>
                <a:effectLst>
                  <a:outerShdw blurRad="38100" dist="38100" dir="2700000" algn="tl">
                    <a:srgbClr val="C0C0C0"/>
                  </a:outerShdw>
                </a:effectLst>
                <a:latin typeface="Arial Black" pitchFamily="34" charset="0"/>
              </a:rPr>
              <a:t>TERMINOLOGÍA</a:t>
            </a:r>
            <a:endParaRPr lang="es-ES" sz="4800" b="1" i="1" dirty="0" smtClean="0">
              <a:solidFill>
                <a:srgbClr val="3333CC"/>
              </a:solidFill>
              <a:effectLst>
                <a:outerShdw blurRad="38100" dist="38100" dir="2700000" algn="tl">
                  <a:srgbClr val="C0C0C0"/>
                </a:outerShdw>
              </a:effectLst>
              <a:latin typeface="Arial Black" pitchFamily="34" charset="0"/>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1900" y="3886200"/>
            <a:ext cx="2095500" cy="2286000"/>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375923" y="3699308"/>
            <a:ext cx="5083249" cy="1200329"/>
          </a:xfrm>
          <a:prstGeom prst="rect">
            <a:avLst/>
          </a:prstGeom>
          <a:noFill/>
          <a:ln w="9525">
            <a:noFill/>
            <a:miter lim="800000"/>
            <a:headEnd/>
            <a:tailEnd/>
          </a:ln>
        </p:spPr>
        <p:txBody>
          <a:bodyPr wrap="square">
            <a:spAutoFit/>
          </a:bodyPr>
          <a:lstStyle/>
          <a:p>
            <a:pPr algn="r"/>
            <a:r>
              <a:rPr lang="es-ES_tradnl" sz="2400" b="1" u="none" dirty="0">
                <a:solidFill>
                  <a:srgbClr val="003366"/>
                </a:solidFill>
                <a:cs typeface="Times New Roman" pitchFamily="18" charset="0"/>
              </a:rPr>
              <a:t>Actividades coordinadas para dirigir y controlar una organización.</a:t>
            </a:r>
          </a:p>
        </p:txBody>
      </p:sp>
      <p:sp>
        <p:nvSpPr>
          <p:cNvPr id="83971" name="Rectangle 3"/>
          <p:cNvSpPr>
            <a:spLocks noChangeArrowheads="1"/>
          </p:cNvSpPr>
          <p:nvPr/>
        </p:nvSpPr>
        <p:spPr bwMode="auto">
          <a:xfrm>
            <a:off x="2931611" y="3405821"/>
            <a:ext cx="2362200" cy="457200"/>
          </a:xfrm>
          <a:prstGeom prst="rect">
            <a:avLst/>
          </a:prstGeom>
          <a:noFill/>
          <a:ln w="9525">
            <a:noFill/>
            <a:miter lim="800000"/>
            <a:headEnd/>
            <a:tailEnd/>
          </a:ln>
        </p:spPr>
        <p:txBody>
          <a:bodyPr>
            <a:spAutoFit/>
          </a:bodyPr>
          <a:lstStyle/>
          <a:p>
            <a:pPr eaLnBrk="0" hangingPunct="0"/>
            <a:r>
              <a:rPr lang="es-ES_tradnl" sz="2400" b="1" dirty="0">
                <a:solidFill>
                  <a:srgbClr val="00B050"/>
                </a:solidFill>
                <a:cs typeface="Times New Roman" pitchFamily="18" charset="0"/>
              </a:rPr>
              <a:t>GESTIÓN</a:t>
            </a:r>
          </a:p>
        </p:txBody>
      </p:sp>
      <p:sp>
        <p:nvSpPr>
          <p:cNvPr id="83972" name="Rectangle 4"/>
          <p:cNvSpPr>
            <a:spLocks noChangeArrowheads="1"/>
          </p:cNvSpPr>
          <p:nvPr/>
        </p:nvSpPr>
        <p:spPr bwMode="auto">
          <a:xfrm>
            <a:off x="933585" y="1696799"/>
            <a:ext cx="1624013" cy="457200"/>
          </a:xfrm>
          <a:prstGeom prst="rect">
            <a:avLst/>
          </a:prstGeom>
          <a:noFill/>
          <a:ln w="9525">
            <a:noFill/>
            <a:miter lim="800000"/>
            <a:headEnd/>
            <a:tailEnd/>
          </a:ln>
        </p:spPr>
        <p:txBody>
          <a:bodyPr>
            <a:spAutoFit/>
          </a:bodyPr>
          <a:lstStyle/>
          <a:p>
            <a:pPr eaLnBrk="0" hangingPunct="0"/>
            <a:r>
              <a:rPr lang="es-ES_tradnl" sz="2400" b="1" dirty="0">
                <a:solidFill>
                  <a:srgbClr val="FF0000"/>
                </a:solidFill>
                <a:cs typeface="Times New Roman" pitchFamily="18" charset="0"/>
              </a:rPr>
              <a:t>SISTEMA</a:t>
            </a:r>
          </a:p>
        </p:txBody>
      </p:sp>
      <p:sp>
        <p:nvSpPr>
          <p:cNvPr id="83973" name="Text Box 5"/>
          <p:cNvSpPr txBox="1">
            <a:spLocks noChangeArrowheads="1"/>
          </p:cNvSpPr>
          <p:nvPr/>
        </p:nvSpPr>
        <p:spPr bwMode="auto">
          <a:xfrm>
            <a:off x="683568" y="2180320"/>
            <a:ext cx="5810250" cy="1187450"/>
          </a:xfrm>
          <a:prstGeom prst="rect">
            <a:avLst/>
          </a:prstGeom>
          <a:noFill/>
          <a:ln w="9525">
            <a:noFill/>
            <a:miter lim="800000"/>
            <a:headEnd/>
            <a:tailEnd/>
          </a:ln>
        </p:spPr>
        <p:txBody>
          <a:bodyPr>
            <a:spAutoFit/>
          </a:bodyPr>
          <a:lstStyle/>
          <a:p>
            <a:pPr algn="just"/>
            <a:r>
              <a:rPr lang="es-ES_tradnl" sz="2400" b="1" u="none" dirty="0">
                <a:solidFill>
                  <a:srgbClr val="003366"/>
                </a:solidFill>
                <a:cs typeface="Times New Roman" pitchFamily="18" charset="0"/>
              </a:rPr>
              <a:t>Conjunto de elementos mutuamente relacionados o que interactúan, con el fin de lograr un propósito.</a:t>
            </a:r>
          </a:p>
        </p:txBody>
      </p:sp>
      <p:pic>
        <p:nvPicPr>
          <p:cNvPr id="83974" name="Picture 6" descr="BD06500_"/>
          <p:cNvPicPr>
            <a:picLocks noChangeAspect="1" noChangeArrowheads="1"/>
          </p:cNvPicPr>
          <p:nvPr/>
        </p:nvPicPr>
        <p:blipFill>
          <a:blip r:embed="rId3" cstate="print"/>
          <a:srcRect/>
          <a:stretch>
            <a:fillRect/>
          </a:stretch>
        </p:blipFill>
        <p:spPr bwMode="auto">
          <a:xfrm>
            <a:off x="6493818" y="2594748"/>
            <a:ext cx="2038622" cy="2349500"/>
          </a:xfrm>
          <a:prstGeom prst="rect">
            <a:avLst/>
          </a:prstGeom>
          <a:noFill/>
          <a:ln w="9525">
            <a:noFill/>
            <a:miter lim="800000"/>
            <a:headEnd/>
            <a:tailEnd/>
          </a:ln>
        </p:spPr>
      </p:pic>
      <p:sp>
        <p:nvSpPr>
          <p:cNvPr id="83975" name="Text Box 8"/>
          <p:cNvSpPr txBox="1">
            <a:spLocks noChangeArrowheads="1"/>
          </p:cNvSpPr>
          <p:nvPr/>
        </p:nvSpPr>
        <p:spPr bwMode="auto">
          <a:xfrm>
            <a:off x="683568" y="5527402"/>
            <a:ext cx="7526337" cy="830997"/>
          </a:xfrm>
          <a:prstGeom prst="rect">
            <a:avLst/>
          </a:prstGeom>
          <a:noFill/>
          <a:ln w="9525">
            <a:noFill/>
            <a:miter lim="800000"/>
            <a:headEnd/>
            <a:tailEnd/>
          </a:ln>
        </p:spPr>
        <p:txBody>
          <a:bodyPr>
            <a:spAutoFit/>
          </a:bodyPr>
          <a:lstStyle/>
          <a:p>
            <a:pPr algn="ctr"/>
            <a:r>
              <a:rPr lang="es-ES_tradnl" sz="2400" b="1" u="none" dirty="0">
                <a:solidFill>
                  <a:srgbClr val="003366"/>
                </a:solidFill>
                <a:cs typeface="Times New Roman" pitchFamily="18" charset="0"/>
              </a:rPr>
              <a:t>Sistema de Gestión para dirigir y controlar una organización con respecto a la calidad.</a:t>
            </a:r>
          </a:p>
        </p:txBody>
      </p:sp>
      <p:sp>
        <p:nvSpPr>
          <p:cNvPr id="1130505" name="Rectangle 9"/>
          <p:cNvSpPr>
            <a:spLocks noChangeArrowheads="1"/>
          </p:cNvSpPr>
          <p:nvPr/>
        </p:nvSpPr>
        <p:spPr bwMode="auto">
          <a:xfrm>
            <a:off x="1282971" y="5090950"/>
            <a:ext cx="6570662" cy="457200"/>
          </a:xfrm>
          <a:prstGeom prst="rect">
            <a:avLst/>
          </a:prstGeom>
          <a:noFill/>
          <a:ln w="9525">
            <a:noFill/>
            <a:miter lim="800000"/>
            <a:headEnd/>
            <a:tailEnd/>
          </a:ln>
          <a:effectLst/>
        </p:spPr>
        <p:txBody>
          <a:bodyPr>
            <a:spAutoFit/>
          </a:bodyPr>
          <a:lstStyle/>
          <a:p>
            <a:pPr algn="l" eaLnBrk="0" hangingPunct="0">
              <a:defRPr/>
            </a:pPr>
            <a:r>
              <a:rPr lang="es-ES_tradnl" sz="2400" b="1" u="none" dirty="0">
                <a:solidFill>
                  <a:srgbClr val="006666"/>
                </a:solidFill>
                <a:effectLst>
                  <a:outerShdw blurRad="38100" dist="38100" dir="2700000" algn="tl">
                    <a:srgbClr val="C0C0C0"/>
                  </a:outerShdw>
                </a:effectLst>
                <a:cs typeface="Times New Roman" pitchFamily="18" charset="0"/>
              </a:rPr>
              <a:t>  </a:t>
            </a:r>
            <a:r>
              <a:rPr lang="es-ES_tradnl" sz="2400" b="1" dirty="0">
                <a:solidFill>
                  <a:srgbClr val="FFC000"/>
                </a:solidFill>
                <a:cs typeface="Times New Roman" pitchFamily="18" charset="0"/>
              </a:rPr>
              <a:t>SISTEMA DE GESTIÓN DE LA CALIDAD</a:t>
            </a:r>
          </a:p>
        </p:txBody>
      </p:sp>
      <p:grpSp>
        <p:nvGrpSpPr>
          <p:cNvPr id="9" name="Group 8"/>
          <p:cNvGrpSpPr>
            <a:grpSpLocks/>
          </p:cNvGrpSpPr>
          <p:nvPr/>
        </p:nvGrpSpPr>
        <p:grpSpPr bwMode="auto">
          <a:xfrm>
            <a:off x="3616259" y="546101"/>
            <a:ext cx="4791140" cy="700088"/>
            <a:chOff x="2381" y="344"/>
            <a:chExt cx="3154" cy="441"/>
          </a:xfrm>
        </p:grpSpPr>
        <p:sp>
          <p:nvSpPr>
            <p:cNvPr id="11"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2"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Imagen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571500" y="1536253"/>
            <a:ext cx="7970345" cy="1815882"/>
          </a:xfrm>
          <a:prstGeom prst="rect">
            <a:avLst/>
          </a:prstGeom>
          <a:noFill/>
          <a:ln w="4763">
            <a:noFill/>
            <a:miter lim="800000"/>
            <a:headEnd/>
            <a:tailEnd/>
          </a:ln>
        </p:spPr>
        <p:txBody>
          <a:bodyPr wrap="square">
            <a:spAutoFit/>
          </a:bodyPr>
          <a:lstStyle/>
          <a:p>
            <a:pPr eaLnBrk="0" hangingPunct="0"/>
            <a:r>
              <a:rPr lang="es-CO" sz="2800" b="1" dirty="0">
                <a:solidFill>
                  <a:srgbClr val="006666"/>
                </a:solidFill>
                <a:cs typeface="Times New Roman" pitchFamily="18" charset="0"/>
              </a:rPr>
              <a:t>C</a:t>
            </a:r>
            <a:r>
              <a:rPr lang="es-ES" sz="2800" b="1" dirty="0">
                <a:solidFill>
                  <a:srgbClr val="006666"/>
                </a:solidFill>
                <a:cs typeface="Times New Roman" pitchFamily="18" charset="0"/>
              </a:rPr>
              <a:t>alidad</a:t>
            </a:r>
          </a:p>
          <a:p>
            <a:pPr algn="just">
              <a:spcBef>
                <a:spcPct val="50000"/>
              </a:spcBef>
            </a:pPr>
            <a:r>
              <a:rPr lang="es-CO" sz="2400" u="none" dirty="0"/>
              <a:t>G</a:t>
            </a:r>
            <a:r>
              <a:rPr lang="es-ES" sz="2400" u="none" dirty="0"/>
              <a:t>rado en el que un conjunto de características inherentes cumple con los requisitos.</a:t>
            </a:r>
            <a:r>
              <a:rPr lang="es-CO" sz="2400" u="none" dirty="0"/>
              <a:t>                               (Producto Servicio)</a:t>
            </a:r>
            <a:endParaRPr lang="es-ES" sz="2400" dirty="0"/>
          </a:p>
        </p:txBody>
      </p:sp>
      <p:sp>
        <p:nvSpPr>
          <p:cNvPr id="84995" name="Text Box 3"/>
          <p:cNvSpPr txBox="1">
            <a:spLocks noChangeArrowheads="1"/>
          </p:cNvSpPr>
          <p:nvPr/>
        </p:nvSpPr>
        <p:spPr bwMode="auto">
          <a:xfrm>
            <a:off x="521677" y="3507358"/>
            <a:ext cx="7905750" cy="984885"/>
          </a:xfrm>
          <a:prstGeom prst="rect">
            <a:avLst/>
          </a:prstGeom>
          <a:noFill/>
          <a:ln w="4763">
            <a:noFill/>
            <a:miter lim="800000"/>
            <a:headEnd/>
            <a:tailEnd/>
          </a:ln>
        </p:spPr>
        <p:txBody>
          <a:bodyPr wrap="square">
            <a:spAutoFit/>
          </a:bodyPr>
          <a:lstStyle/>
          <a:p>
            <a:pPr algn="l">
              <a:spcBef>
                <a:spcPct val="50000"/>
              </a:spcBef>
            </a:pPr>
            <a:r>
              <a:rPr lang="es-CO" sz="2800" b="1" dirty="0">
                <a:solidFill>
                  <a:srgbClr val="006666"/>
                </a:solidFill>
                <a:cs typeface="Times New Roman" pitchFamily="18" charset="0"/>
              </a:rPr>
              <a:t>P</a:t>
            </a:r>
            <a:r>
              <a:rPr lang="es-ES" sz="2800" b="1" dirty="0">
                <a:solidFill>
                  <a:srgbClr val="006666"/>
                </a:solidFill>
                <a:cs typeface="Times New Roman" pitchFamily="18" charset="0"/>
              </a:rPr>
              <a:t>roducto o servicio</a:t>
            </a:r>
          </a:p>
          <a:p>
            <a:pPr algn="l">
              <a:spcBef>
                <a:spcPct val="50000"/>
              </a:spcBef>
            </a:pPr>
            <a:r>
              <a:rPr lang="es-CO" sz="2000" u="none" dirty="0"/>
              <a:t>R</a:t>
            </a:r>
            <a:r>
              <a:rPr lang="es-ES" sz="2000" u="none" dirty="0"/>
              <a:t>esultado de un proceso o un conjunto de procesos.</a:t>
            </a:r>
            <a:endParaRPr lang="es-ES" sz="2000" dirty="0"/>
          </a:p>
        </p:txBody>
      </p:sp>
      <p:sp>
        <p:nvSpPr>
          <p:cNvPr id="84996" name="Text Box 5"/>
          <p:cNvSpPr txBox="1">
            <a:spLocks noChangeArrowheads="1"/>
          </p:cNvSpPr>
          <p:nvPr/>
        </p:nvSpPr>
        <p:spPr bwMode="auto">
          <a:xfrm>
            <a:off x="571500" y="5018916"/>
            <a:ext cx="7905750" cy="1015663"/>
          </a:xfrm>
          <a:prstGeom prst="rect">
            <a:avLst/>
          </a:prstGeom>
          <a:noFill/>
          <a:ln w="9525">
            <a:noFill/>
            <a:miter lim="800000"/>
            <a:headEnd/>
            <a:tailEnd/>
          </a:ln>
        </p:spPr>
        <p:txBody>
          <a:bodyPr wrap="square">
            <a:spAutoFit/>
          </a:bodyPr>
          <a:lstStyle/>
          <a:p>
            <a:pPr algn="just" eaLnBrk="0" hangingPunct="0"/>
            <a:r>
              <a:rPr lang="es-MX" sz="2000" b="1" u="none" dirty="0">
                <a:solidFill>
                  <a:srgbClr val="003366"/>
                </a:solidFill>
              </a:rPr>
              <a:t>Conjunto de actividades </a:t>
            </a:r>
            <a:r>
              <a:rPr lang="es-MX" sz="2000" b="1" dirty="0">
                <a:solidFill>
                  <a:srgbClr val="006666"/>
                </a:solidFill>
                <a:cs typeface="Times New Roman" pitchFamily="18" charset="0"/>
              </a:rPr>
              <a:t>mutuamente</a:t>
            </a:r>
            <a:r>
              <a:rPr lang="es-MX" sz="2000" b="1" u="none" dirty="0">
                <a:solidFill>
                  <a:srgbClr val="003366"/>
                </a:solidFill>
              </a:rPr>
              <a:t> relacionadas o que interactúan, las cuales transforman elementos de entrada en resultados.</a:t>
            </a:r>
            <a:endParaRPr lang="es-ES" sz="2000" b="1" u="none" dirty="0">
              <a:solidFill>
                <a:srgbClr val="003366"/>
              </a:solidFill>
            </a:endParaRPr>
          </a:p>
        </p:txBody>
      </p:sp>
      <p:sp>
        <p:nvSpPr>
          <p:cNvPr id="84997" name="Text Box 6"/>
          <p:cNvSpPr txBox="1">
            <a:spLocks noChangeArrowheads="1"/>
          </p:cNvSpPr>
          <p:nvPr/>
        </p:nvSpPr>
        <p:spPr bwMode="auto">
          <a:xfrm>
            <a:off x="2555776" y="4556631"/>
            <a:ext cx="3375571" cy="462285"/>
          </a:xfrm>
          <a:prstGeom prst="rect">
            <a:avLst/>
          </a:prstGeom>
          <a:noFill/>
          <a:ln w="9525">
            <a:noFill/>
            <a:miter lim="800000"/>
            <a:headEnd/>
            <a:tailEnd/>
          </a:ln>
        </p:spPr>
        <p:txBody>
          <a:bodyPr wrap="none" anchor="ctr"/>
          <a:lstStyle/>
          <a:p>
            <a:pPr marL="485775" indent="-485775" eaLnBrk="0" hangingPunct="0"/>
            <a:r>
              <a:rPr lang="es-MX" sz="2800" b="1" dirty="0" smtClean="0">
                <a:solidFill>
                  <a:srgbClr val="006666"/>
                </a:solidFill>
                <a:cs typeface="Times New Roman" pitchFamily="18" charset="0"/>
              </a:rPr>
              <a:t>       PROCESO</a:t>
            </a:r>
            <a:endParaRPr lang="es-MX" sz="2800" b="1" dirty="0">
              <a:solidFill>
                <a:srgbClr val="006666"/>
              </a:solidFill>
              <a:cs typeface="Times New Roman" pitchFamily="18" charset="0"/>
            </a:endParaRPr>
          </a:p>
        </p:txBody>
      </p:sp>
      <p:pic>
        <p:nvPicPr>
          <p:cNvPr id="84998" name="Picture 7" descr="BD06929_"/>
          <p:cNvPicPr>
            <a:picLocks noChangeAspect="1" noChangeArrowheads="1"/>
          </p:cNvPicPr>
          <p:nvPr/>
        </p:nvPicPr>
        <p:blipFill>
          <a:blip r:embed="rId3" cstate="print"/>
          <a:srcRect/>
          <a:stretch>
            <a:fillRect/>
          </a:stretch>
        </p:blipFill>
        <p:spPr bwMode="auto">
          <a:xfrm>
            <a:off x="4114800" y="2942449"/>
            <a:ext cx="4362450" cy="1295400"/>
          </a:xfrm>
          <a:prstGeom prst="rect">
            <a:avLst/>
          </a:prstGeom>
          <a:noFill/>
          <a:ln w="9525">
            <a:noFill/>
            <a:miter lim="800000"/>
            <a:headEnd/>
            <a:tailEnd/>
          </a:ln>
        </p:spPr>
      </p:pic>
      <p:grpSp>
        <p:nvGrpSpPr>
          <p:cNvPr id="7" name="Group 8"/>
          <p:cNvGrpSpPr>
            <a:grpSpLocks/>
          </p:cNvGrpSpPr>
          <p:nvPr/>
        </p:nvGrpSpPr>
        <p:grpSpPr bwMode="auto">
          <a:xfrm>
            <a:off x="3616259" y="546101"/>
            <a:ext cx="4791140" cy="700088"/>
            <a:chOff x="2381" y="344"/>
            <a:chExt cx="3154" cy="441"/>
          </a:xfrm>
        </p:grpSpPr>
        <p:sp>
          <p:nvSpPr>
            <p:cNvPr id="9"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0"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Imagen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524000" y="2209800"/>
            <a:ext cx="4267200" cy="304800"/>
          </a:xfrm>
          <a:prstGeom prst="rect">
            <a:avLst/>
          </a:prstGeom>
          <a:noFill/>
          <a:ln w="4763">
            <a:noFill/>
            <a:miter lim="800000"/>
            <a:headEnd/>
            <a:tailEnd/>
          </a:ln>
        </p:spPr>
        <p:txBody>
          <a:bodyPr>
            <a:spAutoFit/>
          </a:bodyPr>
          <a:lstStyle/>
          <a:p>
            <a:pPr>
              <a:spcBef>
                <a:spcPct val="50000"/>
              </a:spcBef>
            </a:pPr>
            <a:endParaRPr lang="es-CO" sz="1400" dirty="0"/>
          </a:p>
        </p:txBody>
      </p:sp>
      <p:sp>
        <p:nvSpPr>
          <p:cNvPr id="86019" name="Text Box 3"/>
          <p:cNvSpPr txBox="1">
            <a:spLocks noChangeArrowheads="1"/>
          </p:cNvSpPr>
          <p:nvPr/>
        </p:nvSpPr>
        <p:spPr bwMode="auto">
          <a:xfrm>
            <a:off x="610181" y="1795288"/>
            <a:ext cx="7934273" cy="1798638"/>
          </a:xfrm>
          <a:prstGeom prst="rect">
            <a:avLst/>
          </a:prstGeom>
          <a:noFill/>
          <a:ln w="4763">
            <a:noFill/>
            <a:miter lim="800000"/>
            <a:headEnd/>
            <a:tailEnd/>
          </a:ln>
        </p:spPr>
        <p:txBody>
          <a:bodyPr wrap="square">
            <a:spAutoFit/>
          </a:bodyPr>
          <a:lstStyle/>
          <a:p>
            <a:pPr algn="l">
              <a:spcBef>
                <a:spcPct val="50000"/>
              </a:spcBef>
            </a:pPr>
            <a:r>
              <a:rPr lang="es-CO" sz="3200" b="1" dirty="0">
                <a:solidFill>
                  <a:srgbClr val="642FFB"/>
                </a:solidFill>
                <a:cs typeface="Times New Roman" pitchFamily="18" charset="0"/>
              </a:rPr>
              <a:t>C</a:t>
            </a:r>
            <a:r>
              <a:rPr lang="es-ES" sz="3200" b="1" dirty="0">
                <a:solidFill>
                  <a:srgbClr val="642FFB"/>
                </a:solidFill>
                <a:cs typeface="Times New Roman" pitchFamily="18" charset="0"/>
              </a:rPr>
              <a:t>liente</a:t>
            </a:r>
          </a:p>
          <a:p>
            <a:pPr algn="l">
              <a:spcBef>
                <a:spcPct val="50000"/>
              </a:spcBef>
            </a:pPr>
            <a:r>
              <a:rPr lang="es-ES" sz="3200" u="none" dirty="0"/>
              <a:t>organización, entidad o persona que recibe un producto y/o servicio.</a:t>
            </a:r>
            <a:endParaRPr lang="es-ES" sz="3200" dirty="0"/>
          </a:p>
        </p:txBody>
      </p:sp>
      <p:sp>
        <p:nvSpPr>
          <p:cNvPr id="86020" name="Text Box 4"/>
          <p:cNvSpPr txBox="1">
            <a:spLocks noChangeArrowheads="1"/>
          </p:cNvSpPr>
          <p:nvPr/>
        </p:nvSpPr>
        <p:spPr bwMode="auto">
          <a:xfrm>
            <a:off x="611560" y="4509120"/>
            <a:ext cx="7932894" cy="1798637"/>
          </a:xfrm>
          <a:prstGeom prst="rect">
            <a:avLst/>
          </a:prstGeom>
          <a:noFill/>
          <a:ln w="4763">
            <a:noFill/>
            <a:miter lim="800000"/>
            <a:headEnd/>
            <a:tailEnd/>
          </a:ln>
        </p:spPr>
        <p:txBody>
          <a:bodyPr wrap="square">
            <a:spAutoFit/>
          </a:bodyPr>
          <a:lstStyle/>
          <a:p>
            <a:pPr algn="l">
              <a:spcBef>
                <a:spcPct val="50000"/>
              </a:spcBef>
            </a:pPr>
            <a:r>
              <a:rPr lang="es-CO" sz="3200" b="1" dirty="0">
                <a:solidFill>
                  <a:srgbClr val="00B050"/>
                </a:solidFill>
                <a:cs typeface="Times New Roman" pitchFamily="18" charset="0"/>
              </a:rPr>
              <a:t>P</a:t>
            </a:r>
            <a:r>
              <a:rPr lang="es-ES" sz="3200" b="1" dirty="0">
                <a:solidFill>
                  <a:srgbClr val="00B050"/>
                </a:solidFill>
                <a:cs typeface="Times New Roman" pitchFamily="18" charset="0"/>
              </a:rPr>
              <a:t>roveedor</a:t>
            </a:r>
          </a:p>
          <a:p>
            <a:pPr algn="l">
              <a:spcBef>
                <a:spcPct val="50000"/>
              </a:spcBef>
            </a:pPr>
            <a:r>
              <a:rPr lang="es-ES" sz="3200" u="none" dirty="0"/>
              <a:t>organización o persona que proporciona un</a:t>
            </a:r>
            <a:r>
              <a:rPr lang="es-CO" sz="3200" u="none" dirty="0"/>
              <a:t> </a:t>
            </a:r>
            <a:r>
              <a:rPr lang="es-ES" sz="3200" u="none" dirty="0"/>
              <a:t>producto y/o servicio.</a:t>
            </a:r>
            <a:endParaRPr lang="es-ES" sz="3200" dirty="0"/>
          </a:p>
        </p:txBody>
      </p:sp>
      <p:pic>
        <p:nvPicPr>
          <p:cNvPr id="1134597" name="Picture 5" descr="BD06858_"/>
          <p:cNvPicPr>
            <a:picLocks noChangeAspect="1" noChangeArrowheads="1"/>
          </p:cNvPicPr>
          <p:nvPr/>
        </p:nvPicPr>
        <p:blipFill>
          <a:blip r:embed="rId3" cstate="print"/>
          <a:srcRect/>
          <a:stretch>
            <a:fillRect/>
          </a:stretch>
        </p:blipFill>
        <p:spPr bwMode="auto">
          <a:xfrm>
            <a:off x="5776029" y="3853482"/>
            <a:ext cx="2438400" cy="1295400"/>
          </a:xfrm>
          <a:prstGeom prst="rect">
            <a:avLst/>
          </a:prstGeom>
          <a:noFill/>
          <a:ln w="9525">
            <a:noFill/>
            <a:miter lim="800000"/>
            <a:headEnd/>
            <a:tailEnd/>
          </a:ln>
        </p:spPr>
      </p:pic>
      <p:grpSp>
        <p:nvGrpSpPr>
          <p:cNvPr id="6" name="Group 8"/>
          <p:cNvGrpSpPr>
            <a:grpSpLocks/>
          </p:cNvGrpSpPr>
          <p:nvPr/>
        </p:nvGrpSpPr>
        <p:grpSpPr bwMode="auto">
          <a:xfrm>
            <a:off x="3616259" y="546101"/>
            <a:ext cx="4791140" cy="700088"/>
            <a:chOff x="2381" y="344"/>
            <a:chExt cx="3154" cy="441"/>
          </a:xfrm>
        </p:grpSpPr>
        <p:sp>
          <p:nvSpPr>
            <p:cNvPr id="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n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134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sz="half" idx="1"/>
          </p:nvPr>
        </p:nvSpPr>
        <p:spPr bwMode="auto">
          <a:xfrm>
            <a:off x="611560" y="1437184"/>
            <a:ext cx="3810000" cy="1552575"/>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s-CO" sz="3200" b="1" u="sng" dirty="0" smtClean="0">
                <a:solidFill>
                  <a:srgbClr val="00B0F0"/>
                </a:solidFill>
                <a:latin typeface="Arial" charset="0"/>
              </a:rPr>
              <a:t>D</a:t>
            </a:r>
            <a:r>
              <a:rPr lang="es-ES" sz="3200" b="1" u="sng" dirty="0" smtClean="0">
                <a:solidFill>
                  <a:srgbClr val="00B0F0"/>
                </a:solidFill>
                <a:latin typeface="Arial" charset="0"/>
              </a:rPr>
              <a:t>ocumento</a:t>
            </a:r>
          </a:p>
          <a:p>
            <a:pPr marL="0" indent="0" eaLnBrk="1" hangingPunct="1">
              <a:lnSpc>
                <a:spcPct val="90000"/>
              </a:lnSpc>
              <a:buFontTx/>
              <a:buNone/>
            </a:pPr>
            <a:r>
              <a:rPr lang="es-ES" sz="3200" dirty="0" smtClean="0">
                <a:latin typeface="Arial" charset="0"/>
              </a:rPr>
              <a:t>información y su medio de soporte</a:t>
            </a:r>
            <a:r>
              <a:rPr lang="es-ES" sz="3200" b="1" dirty="0" smtClean="0">
                <a:latin typeface="Arial" charset="0"/>
              </a:rPr>
              <a:t>.</a:t>
            </a:r>
          </a:p>
          <a:p>
            <a:pPr marL="0" indent="0" eaLnBrk="1" hangingPunct="1">
              <a:lnSpc>
                <a:spcPct val="90000"/>
              </a:lnSpc>
            </a:pPr>
            <a:endParaRPr lang="es-ES" sz="3200" b="1" dirty="0" smtClean="0">
              <a:latin typeface="Arial" charset="0"/>
            </a:endParaRPr>
          </a:p>
        </p:txBody>
      </p:sp>
      <p:sp>
        <p:nvSpPr>
          <p:cNvPr id="87043" name="Rectangle 3"/>
          <p:cNvSpPr>
            <a:spLocks noGrp="1" noChangeArrowheads="1"/>
          </p:cNvSpPr>
          <p:nvPr>
            <p:ph sz="half" idx="2"/>
          </p:nvPr>
        </p:nvSpPr>
        <p:spPr bwMode="auto">
          <a:xfrm>
            <a:off x="4493348" y="1556792"/>
            <a:ext cx="4114800" cy="3384550"/>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endParaRPr lang="es-CO" b="1" u="sng" dirty="0" smtClean="0">
              <a:solidFill>
                <a:srgbClr val="7030A0"/>
              </a:solidFill>
              <a:latin typeface="Arial" charset="0"/>
            </a:endParaRPr>
          </a:p>
          <a:p>
            <a:pPr marL="0" indent="0" eaLnBrk="1" hangingPunct="1">
              <a:lnSpc>
                <a:spcPct val="90000"/>
              </a:lnSpc>
              <a:buNone/>
            </a:pPr>
            <a:r>
              <a:rPr lang="es-CO" b="1" u="sng" dirty="0" smtClean="0">
                <a:solidFill>
                  <a:srgbClr val="7030A0"/>
                </a:solidFill>
                <a:latin typeface="Arial" charset="0"/>
              </a:rPr>
              <a:t>R</a:t>
            </a:r>
            <a:r>
              <a:rPr lang="es-ES" b="1" u="sng" dirty="0" smtClean="0">
                <a:solidFill>
                  <a:srgbClr val="7030A0"/>
                </a:solidFill>
                <a:latin typeface="Arial" charset="0"/>
              </a:rPr>
              <a:t>egistro</a:t>
            </a:r>
          </a:p>
          <a:p>
            <a:pPr marL="0" indent="0" eaLnBrk="1" hangingPunct="1">
              <a:lnSpc>
                <a:spcPct val="90000"/>
              </a:lnSpc>
              <a:buFontTx/>
              <a:buNone/>
            </a:pPr>
            <a:r>
              <a:rPr lang="es-CO" dirty="0" smtClean="0">
                <a:latin typeface="Arial" charset="0"/>
              </a:rPr>
              <a:t>D</a:t>
            </a:r>
            <a:r>
              <a:rPr lang="es-ES" dirty="0" smtClean="0">
                <a:latin typeface="Arial" charset="0"/>
              </a:rPr>
              <a:t>ocumento que presenta resultados obtenidos o proporciona evidencia de actividades</a:t>
            </a:r>
            <a:r>
              <a:rPr lang="es-CO" dirty="0" smtClean="0">
                <a:latin typeface="Arial" charset="0"/>
              </a:rPr>
              <a:t> </a:t>
            </a:r>
            <a:r>
              <a:rPr lang="es-ES" dirty="0" smtClean="0">
                <a:latin typeface="Arial" charset="0"/>
              </a:rPr>
              <a:t>desempeñadas.</a:t>
            </a:r>
          </a:p>
        </p:txBody>
      </p:sp>
      <p:sp>
        <p:nvSpPr>
          <p:cNvPr id="87044" name="Text Box 5"/>
          <p:cNvSpPr txBox="1">
            <a:spLocks noChangeArrowheads="1"/>
          </p:cNvSpPr>
          <p:nvPr/>
        </p:nvSpPr>
        <p:spPr bwMode="auto">
          <a:xfrm>
            <a:off x="611560" y="4293096"/>
            <a:ext cx="7804150" cy="2014538"/>
          </a:xfrm>
          <a:prstGeom prst="rect">
            <a:avLst/>
          </a:prstGeom>
          <a:noFill/>
          <a:ln w="4763">
            <a:noFill/>
            <a:miter lim="800000"/>
            <a:headEnd/>
            <a:tailEnd/>
          </a:ln>
        </p:spPr>
        <p:txBody>
          <a:bodyPr>
            <a:spAutoFit/>
          </a:bodyPr>
          <a:lstStyle/>
          <a:p>
            <a:pPr algn="just">
              <a:spcBef>
                <a:spcPct val="50000"/>
              </a:spcBef>
            </a:pPr>
            <a:r>
              <a:rPr lang="es-CO" sz="2800" b="1" dirty="0">
                <a:solidFill>
                  <a:srgbClr val="FF0000"/>
                </a:solidFill>
              </a:rPr>
              <a:t>T</a:t>
            </a:r>
            <a:r>
              <a:rPr lang="es-ES" sz="2800" b="1" dirty="0">
                <a:solidFill>
                  <a:srgbClr val="FF0000"/>
                </a:solidFill>
              </a:rPr>
              <a:t>razabilidad</a:t>
            </a:r>
          </a:p>
          <a:p>
            <a:pPr algn="just">
              <a:spcBef>
                <a:spcPct val="50000"/>
              </a:spcBef>
            </a:pPr>
            <a:r>
              <a:rPr lang="es-CO" sz="2800" u="none" dirty="0"/>
              <a:t>C</a:t>
            </a:r>
            <a:r>
              <a:rPr lang="es-ES" sz="2800" u="none" dirty="0"/>
              <a:t>apacidad para seguir la historia, la aplicación o la localización de todo aquello que está bajo</a:t>
            </a:r>
            <a:r>
              <a:rPr lang="es-CO" sz="2800" u="none" dirty="0"/>
              <a:t> </a:t>
            </a:r>
            <a:r>
              <a:rPr lang="es-ES" sz="2800" u="none" dirty="0"/>
              <a:t>consideración.</a:t>
            </a:r>
            <a:endParaRPr lang="es-ES" sz="2800" dirty="0"/>
          </a:p>
        </p:txBody>
      </p:sp>
      <p:pic>
        <p:nvPicPr>
          <p:cNvPr id="87045" name="Picture 6" descr="BS00559_"/>
          <p:cNvPicPr>
            <a:picLocks noChangeAspect="1" noChangeArrowheads="1"/>
          </p:cNvPicPr>
          <p:nvPr/>
        </p:nvPicPr>
        <p:blipFill>
          <a:blip r:embed="rId3" cstate="print"/>
          <a:srcRect/>
          <a:stretch>
            <a:fillRect/>
          </a:stretch>
        </p:blipFill>
        <p:spPr bwMode="auto">
          <a:xfrm>
            <a:off x="971600" y="2989759"/>
            <a:ext cx="2298700" cy="1303337"/>
          </a:xfrm>
          <a:prstGeom prst="rect">
            <a:avLst/>
          </a:prstGeom>
          <a:noFill/>
          <a:ln w="9525">
            <a:noFill/>
            <a:miter lim="800000"/>
            <a:headEnd/>
            <a:tailEnd/>
          </a:ln>
        </p:spPr>
      </p:pic>
      <p:grpSp>
        <p:nvGrpSpPr>
          <p:cNvPr id="6" name="Group 8"/>
          <p:cNvGrpSpPr>
            <a:grpSpLocks/>
          </p:cNvGrpSpPr>
          <p:nvPr/>
        </p:nvGrpSpPr>
        <p:grpSpPr bwMode="auto">
          <a:xfrm>
            <a:off x="3616259" y="546101"/>
            <a:ext cx="4791140" cy="700088"/>
            <a:chOff x="2381" y="344"/>
            <a:chExt cx="3154" cy="441"/>
          </a:xfrm>
        </p:grpSpPr>
        <p:sp>
          <p:nvSpPr>
            <p:cNvPr id="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n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sz="half" idx="1"/>
          </p:nvPr>
        </p:nvSpPr>
        <p:spPr bwMode="auto">
          <a:xfrm>
            <a:off x="611560" y="4699471"/>
            <a:ext cx="3962400" cy="1684337"/>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s-CO" sz="3200" b="1" dirty="0" smtClean="0">
                <a:solidFill>
                  <a:srgbClr val="FF0000"/>
                </a:solidFill>
                <a:latin typeface="Arial" charset="0"/>
              </a:rPr>
              <a:t>C</a:t>
            </a:r>
            <a:r>
              <a:rPr lang="es-ES" sz="3200" b="1" dirty="0" smtClean="0">
                <a:solidFill>
                  <a:srgbClr val="FF0000"/>
                </a:solidFill>
                <a:latin typeface="Arial" charset="0"/>
              </a:rPr>
              <a:t>onformidad</a:t>
            </a:r>
          </a:p>
          <a:p>
            <a:pPr marL="0" indent="0" eaLnBrk="1" hangingPunct="1">
              <a:buFontTx/>
              <a:buNone/>
            </a:pPr>
            <a:r>
              <a:rPr lang="es-CO" dirty="0" smtClean="0">
                <a:latin typeface="Arial" charset="0"/>
              </a:rPr>
              <a:t>C</a:t>
            </a:r>
            <a:r>
              <a:rPr lang="es-ES" dirty="0" smtClean="0">
                <a:latin typeface="Arial" charset="0"/>
              </a:rPr>
              <a:t>umplimiento de un </a:t>
            </a:r>
            <a:r>
              <a:rPr lang="es-CO" dirty="0" smtClean="0">
                <a:latin typeface="Arial" charset="0"/>
              </a:rPr>
              <a:t>r</a:t>
            </a:r>
            <a:r>
              <a:rPr lang="es-ES" dirty="0" smtClean="0">
                <a:latin typeface="Arial" charset="0"/>
              </a:rPr>
              <a:t>equisito</a:t>
            </a:r>
            <a:r>
              <a:rPr lang="es-ES" sz="3200" dirty="0" smtClean="0">
                <a:latin typeface="Arial" charset="0"/>
              </a:rPr>
              <a:t>.</a:t>
            </a:r>
          </a:p>
        </p:txBody>
      </p:sp>
      <p:sp>
        <p:nvSpPr>
          <p:cNvPr id="88067" name="Rectangle 3"/>
          <p:cNvSpPr>
            <a:spLocks noGrp="1" noChangeArrowheads="1"/>
          </p:cNvSpPr>
          <p:nvPr>
            <p:ph sz="half" idx="2"/>
          </p:nvPr>
        </p:nvSpPr>
        <p:spPr bwMode="auto">
          <a:xfrm>
            <a:off x="4427984" y="4562946"/>
            <a:ext cx="4114800" cy="1820862"/>
          </a:xfrm>
          <a:noFill/>
          <a:ln>
            <a:miter lim="800000"/>
            <a:headEnd/>
            <a:tailEnd/>
          </a:ln>
        </p:spPr>
        <p:txBody>
          <a:bodyPr vert="horz" wrap="square" lIns="91440" tIns="45720" rIns="91440" bIns="45720" numCol="1" anchor="t" anchorCtr="0" compatLnSpc="1">
            <a:prstTxWarp prst="textNoShape">
              <a:avLst/>
            </a:prstTxWarp>
          </a:bodyPr>
          <a:lstStyle/>
          <a:p>
            <a:pPr marL="0" indent="0" algn="just" eaLnBrk="1" hangingPunct="1">
              <a:buNone/>
            </a:pPr>
            <a:r>
              <a:rPr lang="es-CO" sz="3200" b="1" dirty="0" smtClean="0">
                <a:solidFill>
                  <a:srgbClr val="00B050"/>
                </a:solidFill>
                <a:latin typeface="Arial" charset="0"/>
              </a:rPr>
              <a:t>N</a:t>
            </a:r>
            <a:r>
              <a:rPr lang="es-ES" sz="3200" b="1" dirty="0" smtClean="0">
                <a:solidFill>
                  <a:srgbClr val="00B050"/>
                </a:solidFill>
                <a:latin typeface="Arial" charset="0"/>
              </a:rPr>
              <a:t>o </a:t>
            </a:r>
            <a:r>
              <a:rPr lang="es-CO" sz="3200" b="1" dirty="0" smtClean="0">
                <a:solidFill>
                  <a:srgbClr val="00B050"/>
                </a:solidFill>
                <a:latin typeface="Arial" charset="0"/>
              </a:rPr>
              <a:t>C</a:t>
            </a:r>
            <a:r>
              <a:rPr lang="es-ES" sz="3200" b="1" dirty="0" smtClean="0">
                <a:solidFill>
                  <a:srgbClr val="00B050"/>
                </a:solidFill>
                <a:latin typeface="Arial" charset="0"/>
              </a:rPr>
              <a:t>onformidad</a:t>
            </a:r>
          </a:p>
          <a:p>
            <a:pPr marL="0" indent="0" algn="just" eaLnBrk="1" hangingPunct="1">
              <a:buFontTx/>
              <a:buNone/>
            </a:pPr>
            <a:r>
              <a:rPr lang="es-CO" dirty="0" smtClean="0">
                <a:latin typeface="Arial" charset="0"/>
              </a:rPr>
              <a:t>I</a:t>
            </a:r>
            <a:r>
              <a:rPr lang="es-ES" dirty="0" smtClean="0">
                <a:latin typeface="Arial" charset="0"/>
              </a:rPr>
              <a:t>ncumplimiento de un requisito</a:t>
            </a:r>
            <a:r>
              <a:rPr lang="es-ES" sz="3200" dirty="0" smtClean="0">
                <a:latin typeface="Arial" charset="0"/>
              </a:rPr>
              <a:t>.</a:t>
            </a:r>
          </a:p>
        </p:txBody>
      </p:sp>
      <p:sp>
        <p:nvSpPr>
          <p:cNvPr id="88068" name="Text Box 4"/>
          <p:cNvSpPr txBox="1">
            <a:spLocks noChangeArrowheads="1"/>
          </p:cNvSpPr>
          <p:nvPr/>
        </p:nvSpPr>
        <p:spPr bwMode="auto">
          <a:xfrm>
            <a:off x="611560" y="1472084"/>
            <a:ext cx="7931224" cy="1798637"/>
          </a:xfrm>
          <a:prstGeom prst="rect">
            <a:avLst/>
          </a:prstGeom>
          <a:noFill/>
          <a:ln w="4763">
            <a:noFill/>
            <a:miter lim="800000"/>
            <a:headEnd/>
            <a:tailEnd/>
          </a:ln>
        </p:spPr>
        <p:txBody>
          <a:bodyPr wrap="square">
            <a:spAutoFit/>
          </a:bodyPr>
          <a:lstStyle/>
          <a:p>
            <a:pPr>
              <a:spcBef>
                <a:spcPct val="50000"/>
              </a:spcBef>
            </a:pPr>
            <a:r>
              <a:rPr lang="es-CO" sz="3200" b="1" u="none" dirty="0">
                <a:solidFill>
                  <a:srgbClr val="582BFF"/>
                </a:solidFill>
              </a:rPr>
              <a:t>R</a:t>
            </a:r>
            <a:r>
              <a:rPr lang="es-ES" sz="3200" b="1" u="none" dirty="0" smtClean="0">
                <a:solidFill>
                  <a:srgbClr val="582BFF"/>
                </a:solidFill>
              </a:rPr>
              <a:t>equisito:</a:t>
            </a:r>
            <a:endParaRPr lang="es-ES" sz="3200" b="1" u="none" dirty="0">
              <a:solidFill>
                <a:srgbClr val="582BFF"/>
              </a:solidFill>
            </a:endParaRPr>
          </a:p>
          <a:p>
            <a:pPr>
              <a:spcBef>
                <a:spcPct val="50000"/>
              </a:spcBef>
            </a:pPr>
            <a:r>
              <a:rPr lang="es-CO" sz="3200" u="none" dirty="0"/>
              <a:t>N</a:t>
            </a:r>
            <a:r>
              <a:rPr lang="es-ES" sz="3200" u="none" dirty="0"/>
              <a:t>ecesidad o expectativa establecida, generalmente implícita u obligatoria.</a:t>
            </a:r>
            <a:endParaRPr lang="es-ES" sz="3200" dirty="0"/>
          </a:p>
        </p:txBody>
      </p:sp>
      <p:pic>
        <p:nvPicPr>
          <p:cNvPr id="88069" name="Picture 5" descr="PE01562_"/>
          <p:cNvPicPr>
            <a:picLocks noChangeAspect="1" noChangeArrowheads="1"/>
          </p:cNvPicPr>
          <p:nvPr/>
        </p:nvPicPr>
        <p:blipFill>
          <a:blip r:embed="rId3" cstate="print"/>
          <a:srcRect/>
          <a:stretch>
            <a:fillRect/>
          </a:stretch>
        </p:blipFill>
        <p:spPr bwMode="auto">
          <a:xfrm>
            <a:off x="3203848" y="3270721"/>
            <a:ext cx="1646238" cy="1292225"/>
          </a:xfrm>
          <a:prstGeom prst="rect">
            <a:avLst/>
          </a:prstGeom>
          <a:noFill/>
          <a:ln w="9525">
            <a:noFill/>
            <a:miter lim="800000"/>
            <a:headEnd/>
            <a:tailEnd/>
          </a:ln>
        </p:spPr>
      </p:pic>
      <p:grpSp>
        <p:nvGrpSpPr>
          <p:cNvPr id="6" name="Group 8"/>
          <p:cNvGrpSpPr>
            <a:grpSpLocks/>
          </p:cNvGrpSpPr>
          <p:nvPr/>
        </p:nvGrpSpPr>
        <p:grpSpPr bwMode="auto">
          <a:xfrm>
            <a:off x="3616259" y="546101"/>
            <a:ext cx="4791140" cy="700088"/>
            <a:chOff x="2381" y="344"/>
            <a:chExt cx="3154" cy="441"/>
          </a:xfrm>
        </p:grpSpPr>
        <p:sp>
          <p:nvSpPr>
            <p:cNvPr id="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n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idx="1"/>
          </p:nvPr>
        </p:nvSpPr>
        <p:spPr bwMode="auto">
          <a:xfrm>
            <a:off x="571870" y="4618532"/>
            <a:ext cx="7956501" cy="1914525"/>
          </a:xfrm>
          <a:noFill/>
          <a:ln>
            <a:miter lim="800000"/>
            <a:headEnd/>
            <a:tailEnd/>
          </a:ln>
        </p:spPr>
        <p:txBody>
          <a:bodyPr vert="horz" wrap="square" lIns="91440" tIns="45720" rIns="91440" bIns="45720" numCol="1" anchor="t" anchorCtr="0" compatLnSpc="1">
            <a:prstTxWarp prst="textNoShape">
              <a:avLst/>
            </a:prstTxWarp>
          </a:bodyPr>
          <a:lstStyle/>
          <a:p>
            <a:pPr marL="0" indent="0" algn="r" eaLnBrk="1" hangingPunct="1">
              <a:buFontTx/>
              <a:buNone/>
            </a:pPr>
            <a:r>
              <a:rPr lang="es-CO" sz="2400" b="1" dirty="0" smtClean="0">
                <a:solidFill>
                  <a:srgbClr val="FF0000"/>
                </a:solidFill>
                <a:latin typeface="Arial" charset="0"/>
              </a:rPr>
              <a:t>E</a:t>
            </a:r>
            <a:r>
              <a:rPr lang="es-ES" sz="2400" b="1" dirty="0" smtClean="0">
                <a:solidFill>
                  <a:srgbClr val="FF0000"/>
                </a:solidFill>
                <a:latin typeface="Arial" charset="0"/>
              </a:rPr>
              <a:t>fectividad: </a:t>
            </a:r>
          </a:p>
          <a:p>
            <a:pPr marL="0" indent="0" algn="just" eaLnBrk="1" hangingPunct="1">
              <a:buFontTx/>
              <a:buNone/>
            </a:pPr>
            <a:r>
              <a:rPr lang="es-CO" sz="2400" dirty="0" smtClean="0">
                <a:latin typeface="Arial" charset="0"/>
              </a:rPr>
              <a:t>M</a:t>
            </a:r>
            <a:r>
              <a:rPr lang="es-ES" sz="2400" dirty="0" smtClean="0">
                <a:latin typeface="Arial" charset="0"/>
              </a:rPr>
              <a:t>edida del impacto de la gestión tanto en el logro de los resultados planificados, como en el</a:t>
            </a:r>
            <a:r>
              <a:rPr lang="es-CO" sz="2400" dirty="0" smtClean="0">
                <a:latin typeface="Arial" charset="0"/>
              </a:rPr>
              <a:t> </a:t>
            </a:r>
            <a:r>
              <a:rPr lang="es-ES" sz="2400" dirty="0" smtClean="0">
                <a:latin typeface="Arial" charset="0"/>
              </a:rPr>
              <a:t>manejo de los recursos utilizados y disponibles.</a:t>
            </a:r>
          </a:p>
        </p:txBody>
      </p:sp>
      <p:sp>
        <p:nvSpPr>
          <p:cNvPr id="89092" name="Rectangle 6"/>
          <p:cNvSpPr>
            <a:spLocks noChangeArrowheads="1"/>
          </p:cNvSpPr>
          <p:nvPr/>
        </p:nvSpPr>
        <p:spPr bwMode="auto">
          <a:xfrm>
            <a:off x="503931" y="1484784"/>
            <a:ext cx="8386961" cy="4752528"/>
          </a:xfrm>
          <a:prstGeom prst="rect">
            <a:avLst/>
          </a:prstGeom>
          <a:noFill/>
          <a:ln w="9525">
            <a:noFill/>
            <a:miter lim="800000"/>
            <a:headEnd/>
            <a:tailEnd/>
          </a:ln>
        </p:spPr>
        <p:txBody>
          <a:bodyPr/>
          <a:lstStyle/>
          <a:p>
            <a:pPr algn="ctr">
              <a:lnSpc>
                <a:spcPct val="90000"/>
              </a:lnSpc>
              <a:spcBef>
                <a:spcPct val="20000"/>
              </a:spcBef>
            </a:pPr>
            <a:r>
              <a:rPr lang="es-CO" sz="2400" b="1" dirty="0">
                <a:solidFill>
                  <a:srgbClr val="4F33F7"/>
                </a:solidFill>
              </a:rPr>
              <a:t>E</a:t>
            </a:r>
            <a:r>
              <a:rPr lang="es-ES" sz="2400" b="1" dirty="0" smtClean="0">
                <a:solidFill>
                  <a:srgbClr val="4F33F7"/>
                </a:solidFill>
              </a:rPr>
              <a:t>ficacia:</a:t>
            </a:r>
            <a:endParaRPr lang="es-ES" sz="2400" b="1" dirty="0">
              <a:solidFill>
                <a:srgbClr val="4F33F7"/>
              </a:solidFill>
            </a:endParaRPr>
          </a:p>
          <a:p>
            <a:pPr algn="just">
              <a:lnSpc>
                <a:spcPct val="90000"/>
              </a:lnSpc>
              <a:spcBef>
                <a:spcPct val="20000"/>
              </a:spcBef>
            </a:pPr>
            <a:r>
              <a:rPr lang="es-CO" sz="2400" u="none" dirty="0"/>
              <a:t>G</a:t>
            </a:r>
            <a:r>
              <a:rPr lang="es-ES" sz="2400" u="none" dirty="0"/>
              <a:t>rado en el que se realizan las actividades</a:t>
            </a:r>
            <a:r>
              <a:rPr lang="es-CO" sz="2400" u="none" dirty="0"/>
              <a:t> </a:t>
            </a:r>
            <a:r>
              <a:rPr lang="es-ES" sz="2400" u="none" dirty="0"/>
              <a:t>planificadas y se alcanzan los resultados planificados.</a:t>
            </a:r>
          </a:p>
        </p:txBody>
      </p:sp>
      <p:sp>
        <p:nvSpPr>
          <p:cNvPr id="89093" name="Rectangle 7"/>
          <p:cNvSpPr>
            <a:spLocks noChangeArrowheads="1"/>
          </p:cNvSpPr>
          <p:nvPr/>
        </p:nvSpPr>
        <p:spPr bwMode="auto">
          <a:xfrm>
            <a:off x="503931" y="3100437"/>
            <a:ext cx="8028509" cy="1336675"/>
          </a:xfrm>
          <a:prstGeom prst="rect">
            <a:avLst/>
          </a:prstGeom>
          <a:noFill/>
          <a:ln w="9525">
            <a:noFill/>
            <a:miter lim="800000"/>
            <a:headEnd/>
            <a:tailEnd/>
          </a:ln>
        </p:spPr>
        <p:txBody>
          <a:bodyPr/>
          <a:lstStyle/>
          <a:p>
            <a:pPr>
              <a:lnSpc>
                <a:spcPct val="90000"/>
              </a:lnSpc>
              <a:spcBef>
                <a:spcPct val="20000"/>
              </a:spcBef>
            </a:pPr>
            <a:r>
              <a:rPr lang="es-CO" sz="2400" b="1" dirty="0">
                <a:solidFill>
                  <a:srgbClr val="FFC000"/>
                </a:solidFill>
              </a:rPr>
              <a:t>E</a:t>
            </a:r>
            <a:r>
              <a:rPr lang="es-ES" sz="2400" b="1" dirty="0" smtClean="0">
                <a:solidFill>
                  <a:srgbClr val="FFC000"/>
                </a:solidFill>
              </a:rPr>
              <a:t>ficiencia: </a:t>
            </a:r>
            <a:endParaRPr lang="es-ES" sz="2400" b="1" dirty="0">
              <a:solidFill>
                <a:srgbClr val="FFC000"/>
              </a:solidFill>
            </a:endParaRPr>
          </a:p>
          <a:p>
            <a:pPr algn="r">
              <a:lnSpc>
                <a:spcPct val="90000"/>
              </a:lnSpc>
              <a:spcBef>
                <a:spcPct val="20000"/>
              </a:spcBef>
            </a:pPr>
            <a:r>
              <a:rPr lang="es-CO" sz="2400" u="none" dirty="0"/>
              <a:t>R</a:t>
            </a:r>
            <a:r>
              <a:rPr lang="es-ES" sz="2400" u="none" dirty="0"/>
              <a:t>elación entre el resultado alcanzado y los recursos utilizados</a:t>
            </a:r>
            <a:r>
              <a:rPr lang="es-ES" sz="2800" u="none" dirty="0"/>
              <a:t>.</a:t>
            </a:r>
          </a:p>
        </p:txBody>
      </p:sp>
      <p:pic>
        <p:nvPicPr>
          <p:cNvPr id="89094" name="Picture 3" descr="BD07304_"/>
          <p:cNvPicPr>
            <a:picLocks noChangeAspect="1" noChangeArrowheads="1"/>
          </p:cNvPicPr>
          <p:nvPr/>
        </p:nvPicPr>
        <p:blipFill>
          <a:blip r:embed="rId3" cstate="print"/>
          <a:srcRect/>
          <a:stretch>
            <a:fillRect/>
          </a:stretch>
        </p:blipFill>
        <p:spPr bwMode="auto">
          <a:xfrm>
            <a:off x="7050892" y="2141836"/>
            <a:ext cx="1447800" cy="1440011"/>
          </a:xfrm>
          <a:prstGeom prst="rect">
            <a:avLst/>
          </a:prstGeom>
          <a:noFill/>
          <a:ln w="9525">
            <a:noFill/>
            <a:miter lim="800000"/>
            <a:headEnd/>
            <a:tailEnd/>
          </a:ln>
        </p:spPr>
      </p:pic>
      <p:grpSp>
        <p:nvGrpSpPr>
          <p:cNvPr id="6" name="Group 8"/>
          <p:cNvGrpSpPr>
            <a:grpSpLocks/>
          </p:cNvGrpSpPr>
          <p:nvPr/>
        </p:nvGrpSpPr>
        <p:grpSpPr bwMode="auto">
          <a:xfrm>
            <a:off x="3616259" y="546101"/>
            <a:ext cx="4791140" cy="700088"/>
            <a:chOff x="2381" y="344"/>
            <a:chExt cx="3154" cy="441"/>
          </a:xfrm>
        </p:grpSpPr>
        <p:sp>
          <p:nvSpPr>
            <p:cNvPr id="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688" y="3867106"/>
            <a:ext cx="1259210" cy="1318467"/>
          </a:xfrm>
          <a:prstGeom prst="rect">
            <a:avLst/>
          </a:prstGeom>
        </p:spPr>
      </p:pic>
      <p:pic>
        <p:nvPicPr>
          <p:cNvPr id="12" name="Imagen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7544" y="1843089"/>
            <a:ext cx="7430968" cy="696558"/>
          </a:xfrm>
        </p:spPr>
        <p:txBody>
          <a:bodyPr>
            <a:noAutofit/>
          </a:bodyPr>
          <a:lstStyle/>
          <a:p>
            <a:pPr eaLnBrk="1" hangingPunct="1"/>
            <a:r>
              <a:rPr lang="es-PE" sz="2400" b="1" dirty="0" smtClean="0">
                <a:solidFill>
                  <a:srgbClr val="A50021"/>
                </a:solidFill>
              </a:rPr>
              <a:t>“Quienes somos,  de donde venimos y hacia donde vamos” </a:t>
            </a:r>
            <a:r>
              <a:rPr lang="es-PE" sz="2400" b="1" dirty="0" smtClean="0">
                <a:solidFill>
                  <a:schemeClr val="accent2"/>
                </a:solidFill>
              </a:rPr>
              <a:t>Paul Gauguin</a:t>
            </a:r>
            <a:endParaRPr lang="es-ES" sz="2400" b="1" dirty="0" smtClean="0">
              <a:solidFill>
                <a:schemeClr val="accent2"/>
              </a:solidFill>
            </a:endParaRPr>
          </a:p>
        </p:txBody>
      </p:sp>
      <p:pic>
        <p:nvPicPr>
          <p:cNvPr id="23555" name="Picture 5" descr="361529001_eeb03801a1"/>
          <p:cNvPicPr>
            <a:picLocks noChangeAspect="1" noChangeArrowheads="1"/>
          </p:cNvPicPr>
          <p:nvPr/>
        </p:nvPicPr>
        <p:blipFill>
          <a:blip r:embed="rId2" cstate="print"/>
          <a:srcRect/>
          <a:stretch>
            <a:fillRect/>
          </a:stretch>
        </p:blipFill>
        <p:spPr bwMode="auto">
          <a:xfrm>
            <a:off x="611560" y="2780928"/>
            <a:ext cx="7920880" cy="3528392"/>
          </a:xfrm>
          <a:prstGeom prst="rect">
            <a:avLst/>
          </a:prstGeom>
          <a:noFill/>
          <a:ln w="9525">
            <a:noFill/>
            <a:miter lim="800000"/>
            <a:headEnd/>
            <a:tailEnd/>
          </a:ln>
        </p:spPr>
      </p:pic>
      <p:sp>
        <p:nvSpPr>
          <p:cNvPr id="4" name="3 Flecha derecha">
            <a:hlinkClick r:id="rId3" action="ppaction://hlinkfile"/>
          </p:cNvPr>
          <p:cNvSpPr/>
          <p:nvPr/>
        </p:nvSpPr>
        <p:spPr>
          <a:xfrm>
            <a:off x="7942485" y="2035591"/>
            <a:ext cx="72008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642FFB"/>
              </a:solidFill>
            </a:endParaRPr>
          </a:p>
        </p:txBody>
      </p:sp>
      <p:grpSp>
        <p:nvGrpSpPr>
          <p:cNvPr id="5" name="Group 8"/>
          <p:cNvGrpSpPr>
            <a:grpSpLocks/>
          </p:cNvGrpSpPr>
          <p:nvPr/>
        </p:nvGrpSpPr>
        <p:grpSpPr bwMode="auto">
          <a:xfrm>
            <a:off x="3616259" y="546101"/>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611560" y="1646082"/>
            <a:ext cx="7856512" cy="1600438"/>
          </a:xfrm>
          <a:prstGeom prst="rect">
            <a:avLst/>
          </a:prstGeom>
          <a:noFill/>
          <a:ln w="4763">
            <a:noFill/>
            <a:miter lim="800000"/>
            <a:headEnd/>
            <a:tailEnd/>
          </a:ln>
        </p:spPr>
        <p:txBody>
          <a:bodyPr wrap="square">
            <a:spAutoFit/>
          </a:bodyPr>
          <a:lstStyle/>
          <a:p>
            <a:pPr algn="l">
              <a:spcBef>
                <a:spcPct val="50000"/>
              </a:spcBef>
            </a:pPr>
            <a:r>
              <a:rPr lang="es-CO" sz="2800" b="1" u="none" dirty="0">
                <a:solidFill>
                  <a:srgbClr val="FF0000"/>
                </a:solidFill>
              </a:rPr>
              <a:t>A</a:t>
            </a:r>
            <a:r>
              <a:rPr lang="es-ES" sz="2800" b="1" u="none" dirty="0">
                <a:solidFill>
                  <a:srgbClr val="FF0000"/>
                </a:solidFill>
              </a:rPr>
              <a:t>mbiente de trabajo</a:t>
            </a:r>
          </a:p>
          <a:p>
            <a:pPr algn="l">
              <a:spcBef>
                <a:spcPct val="50000"/>
              </a:spcBef>
            </a:pPr>
            <a:r>
              <a:rPr lang="es-CO" sz="2800" u="none" dirty="0"/>
              <a:t>C</a:t>
            </a:r>
            <a:r>
              <a:rPr lang="es-ES" sz="2800" u="none" dirty="0"/>
              <a:t>onjunto de condiciones bajo las cuales se realiza el trabajo.</a:t>
            </a:r>
            <a:endParaRPr lang="es-ES" sz="2800" dirty="0"/>
          </a:p>
        </p:txBody>
      </p:sp>
      <p:sp>
        <p:nvSpPr>
          <p:cNvPr id="90115" name="Text Box 3"/>
          <p:cNvSpPr txBox="1">
            <a:spLocks noChangeArrowheads="1"/>
          </p:cNvSpPr>
          <p:nvPr/>
        </p:nvSpPr>
        <p:spPr bwMode="auto">
          <a:xfrm>
            <a:off x="539552" y="4253400"/>
            <a:ext cx="6048672" cy="2031325"/>
          </a:xfrm>
          <a:prstGeom prst="rect">
            <a:avLst/>
          </a:prstGeom>
          <a:noFill/>
          <a:ln w="4763">
            <a:noFill/>
            <a:miter lim="800000"/>
            <a:headEnd/>
            <a:tailEnd/>
          </a:ln>
        </p:spPr>
        <p:txBody>
          <a:bodyPr wrap="square">
            <a:spAutoFit/>
          </a:bodyPr>
          <a:lstStyle/>
          <a:p>
            <a:pPr algn="l">
              <a:spcBef>
                <a:spcPct val="50000"/>
              </a:spcBef>
            </a:pPr>
            <a:r>
              <a:rPr lang="es-CO" sz="2800" b="1" u="none" dirty="0">
                <a:solidFill>
                  <a:srgbClr val="FFC000"/>
                </a:solidFill>
              </a:rPr>
              <a:t>I</a:t>
            </a:r>
            <a:r>
              <a:rPr lang="es-ES" sz="2800" b="1" u="none" dirty="0">
                <a:solidFill>
                  <a:srgbClr val="FFC000"/>
                </a:solidFill>
              </a:rPr>
              <a:t>nfraestructura</a:t>
            </a:r>
          </a:p>
          <a:p>
            <a:pPr algn="l">
              <a:spcBef>
                <a:spcPct val="50000"/>
              </a:spcBef>
            </a:pPr>
            <a:r>
              <a:rPr lang="es-CO" sz="2800" u="none" dirty="0"/>
              <a:t>S</a:t>
            </a:r>
            <a:r>
              <a:rPr lang="es-ES" sz="2800" u="none" dirty="0"/>
              <a:t>istema de instalaciones, equipos y servicios </a:t>
            </a:r>
            <a:r>
              <a:rPr lang="es-CO" sz="2800" u="none" dirty="0"/>
              <a:t>n</a:t>
            </a:r>
            <a:r>
              <a:rPr lang="es-ES" sz="2800" u="none" dirty="0"/>
              <a:t>ecesarios para el funcionamiento de una entidad.</a:t>
            </a:r>
            <a:endParaRPr lang="es-ES" sz="2800" dirty="0"/>
          </a:p>
        </p:txBody>
      </p:sp>
      <p:pic>
        <p:nvPicPr>
          <p:cNvPr id="1142788" name="Picture 4" descr="j0205462"/>
          <p:cNvPicPr>
            <a:picLocks noChangeAspect="1" noChangeArrowheads="1"/>
          </p:cNvPicPr>
          <p:nvPr/>
        </p:nvPicPr>
        <p:blipFill>
          <a:blip r:embed="rId3" cstate="print"/>
          <a:srcRect/>
          <a:stretch>
            <a:fillRect/>
          </a:stretch>
        </p:blipFill>
        <p:spPr bwMode="auto">
          <a:xfrm>
            <a:off x="6588224" y="3238947"/>
            <a:ext cx="1676400" cy="1371600"/>
          </a:xfrm>
          <a:prstGeom prst="rect">
            <a:avLst/>
          </a:prstGeom>
          <a:noFill/>
          <a:ln w="9525">
            <a:noFill/>
            <a:miter lim="800000"/>
            <a:headEnd/>
            <a:tailEnd/>
          </a:ln>
        </p:spPr>
      </p:pic>
      <p:pic>
        <p:nvPicPr>
          <p:cNvPr id="1142789" name="Picture 5" descr="j0239637"/>
          <p:cNvPicPr>
            <a:picLocks noChangeAspect="1" noChangeArrowheads="1"/>
          </p:cNvPicPr>
          <p:nvPr/>
        </p:nvPicPr>
        <p:blipFill>
          <a:blip r:embed="rId4" cstate="print"/>
          <a:srcRect/>
          <a:stretch>
            <a:fillRect/>
          </a:stretch>
        </p:blipFill>
        <p:spPr bwMode="auto">
          <a:xfrm>
            <a:off x="7020272" y="5425638"/>
            <a:ext cx="1447800" cy="838200"/>
          </a:xfrm>
          <a:prstGeom prst="rect">
            <a:avLst/>
          </a:prstGeom>
          <a:noFill/>
          <a:ln w="9525">
            <a:noFill/>
            <a:miter lim="800000"/>
            <a:headEnd/>
            <a:tailEnd/>
          </a:ln>
        </p:spPr>
      </p:pic>
      <p:grpSp>
        <p:nvGrpSpPr>
          <p:cNvPr id="6" name="Group 8"/>
          <p:cNvGrpSpPr>
            <a:grpSpLocks/>
          </p:cNvGrpSpPr>
          <p:nvPr/>
        </p:nvGrpSpPr>
        <p:grpSpPr bwMode="auto">
          <a:xfrm>
            <a:off x="3616259" y="546101"/>
            <a:ext cx="4791140" cy="700088"/>
            <a:chOff x="2381" y="344"/>
            <a:chExt cx="3154" cy="441"/>
          </a:xfrm>
        </p:grpSpPr>
        <p:sp>
          <p:nvSpPr>
            <p:cNvPr id="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n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14278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142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548789" y="1484784"/>
            <a:ext cx="6891977" cy="1508105"/>
          </a:xfrm>
          <a:prstGeom prst="rect">
            <a:avLst/>
          </a:prstGeom>
          <a:noFill/>
          <a:ln w="4763">
            <a:noFill/>
            <a:miter lim="800000"/>
            <a:headEnd/>
            <a:tailEnd/>
          </a:ln>
        </p:spPr>
        <p:txBody>
          <a:bodyPr wrap="square">
            <a:spAutoFit/>
          </a:bodyPr>
          <a:lstStyle/>
          <a:p>
            <a:pPr algn="just">
              <a:spcBef>
                <a:spcPct val="50000"/>
              </a:spcBef>
            </a:pPr>
            <a:r>
              <a:rPr lang="es-CO" sz="3200" b="1" dirty="0">
                <a:solidFill>
                  <a:srgbClr val="00B050"/>
                </a:solidFill>
              </a:rPr>
              <a:t>C</a:t>
            </a:r>
            <a:r>
              <a:rPr lang="es-ES" sz="3200" b="1" dirty="0">
                <a:solidFill>
                  <a:srgbClr val="00B050"/>
                </a:solidFill>
              </a:rPr>
              <a:t>orrección</a:t>
            </a:r>
          </a:p>
          <a:p>
            <a:pPr algn="just">
              <a:spcBef>
                <a:spcPct val="50000"/>
              </a:spcBef>
            </a:pPr>
            <a:r>
              <a:rPr lang="es-CO" sz="2400" u="none" dirty="0"/>
              <a:t>A</a:t>
            </a:r>
            <a:r>
              <a:rPr lang="es-ES" sz="2400" u="none" dirty="0"/>
              <a:t>cción tomada para eliminar una no conformidad detectada</a:t>
            </a:r>
            <a:r>
              <a:rPr lang="es-CO" sz="2400" u="none" dirty="0"/>
              <a:t> – Acción inmediata</a:t>
            </a:r>
            <a:endParaRPr lang="es-ES" sz="2400" dirty="0"/>
          </a:p>
        </p:txBody>
      </p:sp>
      <p:sp>
        <p:nvSpPr>
          <p:cNvPr id="91139" name="Text Box 3"/>
          <p:cNvSpPr txBox="1">
            <a:spLocks noChangeArrowheads="1"/>
          </p:cNvSpPr>
          <p:nvPr/>
        </p:nvSpPr>
        <p:spPr bwMode="auto">
          <a:xfrm>
            <a:off x="579756" y="3614119"/>
            <a:ext cx="6399475" cy="1877437"/>
          </a:xfrm>
          <a:prstGeom prst="rect">
            <a:avLst/>
          </a:prstGeom>
          <a:noFill/>
          <a:ln w="4763">
            <a:noFill/>
            <a:miter lim="800000"/>
            <a:headEnd/>
            <a:tailEnd/>
          </a:ln>
        </p:spPr>
        <p:txBody>
          <a:bodyPr wrap="square">
            <a:spAutoFit/>
          </a:bodyPr>
          <a:lstStyle/>
          <a:p>
            <a:pPr algn="just">
              <a:spcBef>
                <a:spcPct val="50000"/>
              </a:spcBef>
            </a:pPr>
            <a:r>
              <a:rPr lang="es-CO" sz="3200" b="1" dirty="0">
                <a:solidFill>
                  <a:srgbClr val="FFC000"/>
                </a:solidFill>
              </a:rPr>
              <a:t>A</a:t>
            </a:r>
            <a:r>
              <a:rPr lang="es-ES" sz="3200" b="1" dirty="0">
                <a:solidFill>
                  <a:srgbClr val="FFC000"/>
                </a:solidFill>
              </a:rPr>
              <a:t>cción </a:t>
            </a:r>
            <a:r>
              <a:rPr lang="es-CO" sz="3200" b="1" dirty="0">
                <a:solidFill>
                  <a:srgbClr val="FFC000"/>
                </a:solidFill>
              </a:rPr>
              <a:t>C</a:t>
            </a:r>
            <a:r>
              <a:rPr lang="es-ES" sz="3200" b="1" dirty="0">
                <a:solidFill>
                  <a:srgbClr val="FFC000"/>
                </a:solidFill>
              </a:rPr>
              <a:t>orrectiva</a:t>
            </a:r>
          </a:p>
          <a:p>
            <a:pPr algn="just">
              <a:spcBef>
                <a:spcPct val="50000"/>
              </a:spcBef>
            </a:pPr>
            <a:r>
              <a:rPr lang="es-CO" sz="2400" u="none" dirty="0"/>
              <a:t>C</a:t>
            </a:r>
            <a:r>
              <a:rPr lang="es-ES" sz="2400" u="none" dirty="0"/>
              <a:t>onjunto de acciones tomadas para eliminar la(s) causa(s) de una no conformidad detectada u otra</a:t>
            </a:r>
            <a:r>
              <a:rPr lang="es-CO" sz="2400" u="none" dirty="0"/>
              <a:t> </a:t>
            </a:r>
            <a:r>
              <a:rPr lang="es-ES" sz="2400" u="none" dirty="0"/>
              <a:t>situación indeseable.</a:t>
            </a:r>
            <a:endParaRPr lang="es-ES" sz="2400" dirty="0"/>
          </a:p>
        </p:txBody>
      </p:sp>
      <p:pic>
        <p:nvPicPr>
          <p:cNvPr id="91140" name="Picture 4" descr="EXTINTOR"/>
          <p:cNvPicPr>
            <a:picLocks noChangeAspect="1" noChangeArrowheads="1"/>
          </p:cNvPicPr>
          <p:nvPr/>
        </p:nvPicPr>
        <p:blipFill>
          <a:blip r:embed="rId3" cstate="print"/>
          <a:srcRect/>
          <a:stretch>
            <a:fillRect/>
          </a:stretch>
        </p:blipFill>
        <p:spPr bwMode="auto">
          <a:xfrm>
            <a:off x="7440766" y="2027991"/>
            <a:ext cx="841860" cy="1095822"/>
          </a:xfrm>
          <a:prstGeom prst="rect">
            <a:avLst/>
          </a:prstGeom>
          <a:noFill/>
          <a:ln w="9525">
            <a:noFill/>
            <a:miter lim="800000"/>
            <a:headEnd/>
            <a:tailEnd/>
          </a:ln>
        </p:spPr>
      </p:pic>
      <p:pic>
        <p:nvPicPr>
          <p:cNvPr id="91141" name="Picture 5" descr="j0240695"/>
          <p:cNvPicPr>
            <a:picLocks noChangeAspect="1" noChangeArrowheads="1"/>
          </p:cNvPicPr>
          <p:nvPr/>
        </p:nvPicPr>
        <p:blipFill>
          <a:blip r:embed="rId4" cstate="print"/>
          <a:srcRect/>
          <a:stretch>
            <a:fillRect/>
          </a:stretch>
        </p:blipFill>
        <p:spPr bwMode="auto">
          <a:xfrm>
            <a:off x="7271304" y="4293096"/>
            <a:ext cx="1180784" cy="1123950"/>
          </a:xfrm>
          <a:prstGeom prst="rect">
            <a:avLst/>
          </a:prstGeom>
          <a:noFill/>
          <a:ln w="9525">
            <a:noFill/>
            <a:miter lim="800000"/>
            <a:headEnd/>
            <a:tailEnd/>
          </a:ln>
        </p:spPr>
      </p:pic>
      <p:grpSp>
        <p:nvGrpSpPr>
          <p:cNvPr id="6" name="Group 8"/>
          <p:cNvGrpSpPr>
            <a:grpSpLocks/>
          </p:cNvGrpSpPr>
          <p:nvPr/>
        </p:nvGrpSpPr>
        <p:grpSpPr bwMode="auto">
          <a:xfrm>
            <a:off x="3616259" y="546101"/>
            <a:ext cx="4791140" cy="700088"/>
            <a:chOff x="2381" y="344"/>
            <a:chExt cx="3154" cy="441"/>
          </a:xfrm>
        </p:grpSpPr>
        <p:sp>
          <p:nvSpPr>
            <p:cNvPr id="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n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559950" y="1565413"/>
            <a:ext cx="7976509" cy="1754326"/>
          </a:xfrm>
          <a:prstGeom prst="rect">
            <a:avLst/>
          </a:prstGeom>
          <a:noFill/>
          <a:ln w="4763">
            <a:noFill/>
            <a:miter lim="800000"/>
            <a:headEnd/>
            <a:tailEnd/>
          </a:ln>
        </p:spPr>
        <p:txBody>
          <a:bodyPr wrap="square">
            <a:spAutoFit/>
          </a:bodyPr>
          <a:lstStyle/>
          <a:p>
            <a:pPr algn="ctr">
              <a:spcBef>
                <a:spcPct val="50000"/>
              </a:spcBef>
            </a:pPr>
            <a:r>
              <a:rPr lang="es-CO" sz="2400" b="1" dirty="0">
                <a:solidFill>
                  <a:srgbClr val="00B0F0"/>
                </a:solidFill>
              </a:rPr>
              <a:t>R</a:t>
            </a:r>
            <a:r>
              <a:rPr lang="es-ES" sz="2400" b="1" dirty="0">
                <a:solidFill>
                  <a:srgbClr val="00B0F0"/>
                </a:solidFill>
              </a:rPr>
              <a:t>iesgo</a:t>
            </a:r>
          </a:p>
          <a:p>
            <a:pPr algn="just">
              <a:spcBef>
                <a:spcPct val="50000"/>
              </a:spcBef>
            </a:pPr>
            <a:r>
              <a:rPr lang="es-CO" sz="2400" u="none" dirty="0"/>
              <a:t>T</a:t>
            </a:r>
            <a:r>
              <a:rPr lang="es-ES" sz="2400" u="none" dirty="0"/>
              <a:t>oda posibilidad de ocurrencia de aquella situación que pueda entorpecer el desarrollo normal</a:t>
            </a:r>
            <a:r>
              <a:rPr lang="es-CO" sz="2400" u="none" dirty="0"/>
              <a:t> </a:t>
            </a:r>
            <a:r>
              <a:rPr lang="es-ES" sz="2400" u="none" dirty="0"/>
              <a:t>de las funciones de la entidad y le impidan el logro de sus objetivos.</a:t>
            </a:r>
            <a:endParaRPr lang="es-ES" sz="2400" dirty="0"/>
          </a:p>
        </p:txBody>
      </p:sp>
      <p:sp>
        <p:nvSpPr>
          <p:cNvPr id="92163" name="Text Box 3"/>
          <p:cNvSpPr txBox="1">
            <a:spLocks noChangeArrowheads="1"/>
          </p:cNvSpPr>
          <p:nvPr/>
        </p:nvSpPr>
        <p:spPr bwMode="auto">
          <a:xfrm>
            <a:off x="559950" y="4365104"/>
            <a:ext cx="7062936" cy="1754326"/>
          </a:xfrm>
          <a:prstGeom prst="rect">
            <a:avLst/>
          </a:prstGeom>
          <a:noFill/>
          <a:ln w="4763">
            <a:noFill/>
            <a:miter lim="800000"/>
            <a:headEnd/>
            <a:tailEnd/>
          </a:ln>
        </p:spPr>
        <p:txBody>
          <a:bodyPr wrap="square">
            <a:spAutoFit/>
          </a:bodyPr>
          <a:lstStyle/>
          <a:p>
            <a:pPr algn="just">
              <a:spcBef>
                <a:spcPct val="50000"/>
              </a:spcBef>
            </a:pPr>
            <a:r>
              <a:rPr lang="es-CO" sz="2400" b="1" dirty="0">
                <a:solidFill>
                  <a:srgbClr val="FF0000"/>
                </a:solidFill>
              </a:rPr>
              <a:t>A</a:t>
            </a:r>
            <a:r>
              <a:rPr lang="es-ES" sz="2400" b="1" dirty="0">
                <a:solidFill>
                  <a:srgbClr val="FF0000"/>
                </a:solidFill>
              </a:rPr>
              <a:t>cción </a:t>
            </a:r>
            <a:r>
              <a:rPr lang="es-CO" sz="2400" b="1" dirty="0">
                <a:solidFill>
                  <a:srgbClr val="FF0000"/>
                </a:solidFill>
              </a:rPr>
              <a:t>P</a:t>
            </a:r>
            <a:r>
              <a:rPr lang="es-ES" sz="2400" b="1" dirty="0">
                <a:solidFill>
                  <a:srgbClr val="FF0000"/>
                </a:solidFill>
              </a:rPr>
              <a:t>reventiva</a:t>
            </a:r>
          </a:p>
          <a:p>
            <a:pPr algn="just">
              <a:spcBef>
                <a:spcPct val="50000"/>
              </a:spcBef>
            </a:pPr>
            <a:r>
              <a:rPr lang="es-CO" sz="2400" u="none" dirty="0"/>
              <a:t>C</a:t>
            </a:r>
            <a:r>
              <a:rPr lang="es-ES" sz="2400" u="none" dirty="0"/>
              <a:t>onjunto de acciones tomadas para eliminar la(s) causa(s) de una no conformidad potencial u otra</a:t>
            </a:r>
            <a:r>
              <a:rPr lang="es-CO" sz="2400" u="none" dirty="0"/>
              <a:t> </a:t>
            </a:r>
            <a:r>
              <a:rPr lang="es-ES" sz="2400" u="none" dirty="0"/>
              <a:t>situación potencialmente indeseable.</a:t>
            </a:r>
            <a:endParaRPr lang="es-ES" sz="2400" dirty="0"/>
          </a:p>
        </p:txBody>
      </p:sp>
      <p:pic>
        <p:nvPicPr>
          <p:cNvPr id="92164" name="Picture 4" descr="PE01460_"/>
          <p:cNvPicPr>
            <a:picLocks noChangeAspect="1" noChangeArrowheads="1"/>
          </p:cNvPicPr>
          <p:nvPr/>
        </p:nvPicPr>
        <p:blipFill>
          <a:blip r:embed="rId3" cstate="print"/>
          <a:srcRect/>
          <a:stretch>
            <a:fillRect/>
          </a:stretch>
        </p:blipFill>
        <p:spPr bwMode="auto">
          <a:xfrm>
            <a:off x="7236296" y="3356992"/>
            <a:ext cx="1300163" cy="1371600"/>
          </a:xfrm>
          <a:prstGeom prst="rect">
            <a:avLst/>
          </a:prstGeom>
          <a:noFill/>
          <a:ln w="9525">
            <a:noFill/>
            <a:miter lim="800000"/>
            <a:headEnd/>
            <a:tailEnd/>
          </a:ln>
        </p:spPr>
      </p:pic>
      <p:grpSp>
        <p:nvGrpSpPr>
          <p:cNvPr id="5" name="Group 8"/>
          <p:cNvGrpSpPr>
            <a:grpSpLocks/>
          </p:cNvGrpSpPr>
          <p:nvPr/>
        </p:nvGrpSpPr>
        <p:grpSpPr bwMode="auto">
          <a:xfrm>
            <a:off x="3616259" y="546101"/>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sz="half" idx="1"/>
          </p:nvPr>
        </p:nvSpPr>
        <p:spPr bwMode="auto">
          <a:xfrm>
            <a:off x="611560" y="1700808"/>
            <a:ext cx="7776096" cy="3936504"/>
          </a:xfrm>
          <a:noFill/>
          <a:ln>
            <a:miter lim="800000"/>
            <a:headEnd/>
            <a:tailEnd/>
          </a:ln>
        </p:spPr>
        <p:txBody>
          <a:bodyPr vert="horz" wrap="square" lIns="91440" tIns="45720" rIns="91440" bIns="45720" numCol="1" anchor="t" anchorCtr="0" compatLnSpc="1">
            <a:prstTxWarp prst="textNoShape">
              <a:avLst/>
            </a:prstTxWarp>
          </a:bodyPr>
          <a:lstStyle/>
          <a:p>
            <a:pPr marL="0" indent="0" algn="ctr" eaLnBrk="1" hangingPunct="1">
              <a:buFontTx/>
              <a:buNone/>
            </a:pPr>
            <a:r>
              <a:rPr lang="es-CO" sz="3200" b="1" u="sng" dirty="0" smtClean="0">
                <a:solidFill>
                  <a:srgbClr val="642FFB"/>
                </a:solidFill>
                <a:latin typeface="Arial" charset="0"/>
              </a:rPr>
              <a:t>A</a:t>
            </a:r>
            <a:r>
              <a:rPr lang="es-ES" sz="3200" b="1" u="sng" dirty="0" smtClean="0">
                <a:solidFill>
                  <a:srgbClr val="642FFB"/>
                </a:solidFill>
                <a:latin typeface="Arial" charset="0"/>
              </a:rPr>
              <a:t>uditoría </a:t>
            </a:r>
            <a:r>
              <a:rPr lang="es-CO" sz="3200" b="1" u="sng" dirty="0" smtClean="0">
                <a:solidFill>
                  <a:srgbClr val="642FFB"/>
                </a:solidFill>
                <a:latin typeface="Arial" charset="0"/>
              </a:rPr>
              <a:t>I</a:t>
            </a:r>
            <a:r>
              <a:rPr lang="es-ES" sz="3200" b="1" u="sng" dirty="0" smtClean="0">
                <a:solidFill>
                  <a:srgbClr val="642FFB"/>
                </a:solidFill>
                <a:latin typeface="Arial" charset="0"/>
              </a:rPr>
              <a:t>nterna</a:t>
            </a:r>
          </a:p>
          <a:p>
            <a:pPr marL="0" indent="0" algn="just" eaLnBrk="1" hangingPunct="1">
              <a:buFontTx/>
              <a:buNone/>
            </a:pPr>
            <a:endParaRPr lang="es-ES" sz="3200" b="1" u="sng" dirty="0" smtClean="0">
              <a:latin typeface="Arial" charset="0"/>
            </a:endParaRPr>
          </a:p>
          <a:p>
            <a:pPr marL="0" indent="0" algn="just" eaLnBrk="1" hangingPunct="1">
              <a:buFontTx/>
              <a:buNone/>
            </a:pPr>
            <a:r>
              <a:rPr lang="es-ES" sz="2400" dirty="0">
                <a:latin typeface="Arial" charset="0"/>
              </a:rPr>
              <a:t>P</a:t>
            </a:r>
            <a:r>
              <a:rPr lang="es-ES" sz="2400" dirty="0" smtClean="0">
                <a:latin typeface="Arial" charset="0"/>
              </a:rPr>
              <a:t>roceso sistemático, independiente y documentado para obtener evidencias que, al evaluarse de</a:t>
            </a:r>
            <a:r>
              <a:rPr lang="es-CO" sz="2400" dirty="0" smtClean="0">
                <a:latin typeface="Arial" charset="0"/>
              </a:rPr>
              <a:t> </a:t>
            </a:r>
            <a:r>
              <a:rPr lang="es-ES" sz="2400" dirty="0" smtClean="0">
                <a:latin typeface="Arial" charset="0"/>
              </a:rPr>
              <a:t>manera objetiva, permiten determinar la extensión en que se cumplen los criterios definidos para</a:t>
            </a:r>
            <a:r>
              <a:rPr lang="es-CO" sz="2400" dirty="0" smtClean="0">
                <a:latin typeface="Arial" charset="0"/>
              </a:rPr>
              <a:t> </a:t>
            </a:r>
            <a:r>
              <a:rPr lang="es-ES" sz="2400" dirty="0" smtClean="0">
                <a:latin typeface="Arial" charset="0"/>
              </a:rPr>
              <a:t>la auditoría interna</a:t>
            </a:r>
            <a:r>
              <a:rPr lang="es-ES" dirty="0" smtClean="0">
                <a:solidFill>
                  <a:srgbClr val="3333CC"/>
                </a:solidFill>
                <a:latin typeface="Arial" charset="0"/>
              </a:rPr>
              <a:t>.</a:t>
            </a:r>
          </a:p>
          <a:p>
            <a:pPr marL="0" indent="0" algn="just" eaLnBrk="1" hangingPunct="1">
              <a:buFontTx/>
              <a:buNone/>
            </a:pPr>
            <a:endParaRPr lang="es-ES" sz="3200" dirty="0" smtClean="0">
              <a:solidFill>
                <a:srgbClr val="3333CC"/>
              </a:solidFill>
              <a:latin typeface="Arial" charset="0"/>
            </a:endParaRPr>
          </a:p>
        </p:txBody>
      </p:sp>
      <p:pic>
        <p:nvPicPr>
          <p:cNvPr id="93187" name="Picture 3" descr="PE01194_"/>
          <p:cNvPicPr>
            <a:picLocks noChangeAspect="1" noChangeArrowheads="1"/>
          </p:cNvPicPr>
          <p:nvPr/>
        </p:nvPicPr>
        <p:blipFill>
          <a:blip r:embed="rId3" cstate="print"/>
          <a:srcRect/>
          <a:stretch>
            <a:fillRect/>
          </a:stretch>
        </p:blipFill>
        <p:spPr bwMode="auto">
          <a:xfrm>
            <a:off x="4283968" y="4581128"/>
            <a:ext cx="4103688" cy="1698625"/>
          </a:xfrm>
          <a:prstGeom prst="rect">
            <a:avLst/>
          </a:prstGeom>
          <a:noFill/>
          <a:ln w="9525">
            <a:noFill/>
            <a:miter lim="800000"/>
            <a:headEnd/>
            <a:tailEnd/>
          </a:ln>
        </p:spPr>
      </p:pic>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idx="1"/>
          </p:nvPr>
        </p:nvSpPr>
        <p:spPr bwMode="auto">
          <a:xfrm>
            <a:off x="616895" y="2525427"/>
            <a:ext cx="4945705" cy="1600200"/>
          </a:xfrm>
          <a:noFill/>
          <a:ln>
            <a:miter lim="800000"/>
            <a:headEnd/>
            <a:tailEnd/>
          </a:ln>
        </p:spPr>
        <p:txBody>
          <a:bodyPr vert="horz" wrap="square" lIns="91440" tIns="45720" rIns="91440" bIns="45720" numCol="1" anchor="t" anchorCtr="0" compatLnSpc="1">
            <a:prstTxWarp prst="textNoShape">
              <a:avLst/>
            </a:prstTxWarp>
            <a:normAutofit fontScale="85000" lnSpcReduction="20000"/>
          </a:bodyPr>
          <a:lstStyle/>
          <a:p>
            <a:pPr marL="0" indent="0" algn="ctr" eaLnBrk="1" hangingPunct="1">
              <a:lnSpc>
                <a:spcPct val="90000"/>
              </a:lnSpc>
              <a:buNone/>
            </a:pPr>
            <a:r>
              <a:rPr lang="es-CO" sz="2800" b="1" dirty="0" smtClean="0">
                <a:solidFill>
                  <a:srgbClr val="FF0000"/>
                </a:solidFill>
                <a:latin typeface="Arial" charset="0"/>
              </a:rPr>
              <a:t>M</a:t>
            </a:r>
            <a:r>
              <a:rPr lang="es-ES" sz="2800" b="1" dirty="0" smtClean="0">
                <a:solidFill>
                  <a:srgbClr val="FF0000"/>
                </a:solidFill>
                <a:latin typeface="Arial" charset="0"/>
              </a:rPr>
              <a:t>anual de la calidad</a:t>
            </a:r>
            <a:endParaRPr lang="es-CO" sz="2800" b="1" dirty="0" smtClean="0">
              <a:solidFill>
                <a:srgbClr val="FF0000"/>
              </a:solidFill>
              <a:latin typeface="Arial" charset="0"/>
            </a:endParaRPr>
          </a:p>
          <a:p>
            <a:pPr marL="0" indent="0" algn="just" eaLnBrk="1" hangingPunct="1">
              <a:lnSpc>
                <a:spcPct val="90000"/>
              </a:lnSpc>
              <a:buFontTx/>
              <a:buNone/>
            </a:pPr>
            <a:endParaRPr lang="es-ES" sz="2800" b="1" dirty="0" smtClean="0">
              <a:latin typeface="Arial" charset="0"/>
            </a:endParaRPr>
          </a:p>
          <a:p>
            <a:pPr marL="0" indent="0" algn="just" eaLnBrk="1" hangingPunct="1">
              <a:lnSpc>
                <a:spcPct val="90000"/>
              </a:lnSpc>
              <a:buFontTx/>
              <a:buNone/>
            </a:pPr>
            <a:r>
              <a:rPr lang="es-CO" sz="2800" dirty="0" smtClean="0">
                <a:latin typeface="Arial" charset="0"/>
              </a:rPr>
              <a:t>D</a:t>
            </a:r>
            <a:r>
              <a:rPr lang="es-ES" sz="2800" dirty="0" smtClean="0">
                <a:latin typeface="Arial" charset="0"/>
              </a:rPr>
              <a:t>ocumento que especifica el </a:t>
            </a:r>
            <a:endParaRPr lang="es-CO" sz="2800" dirty="0" smtClean="0">
              <a:latin typeface="Arial" charset="0"/>
            </a:endParaRPr>
          </a:p>
          <a:p>
            <a:pPr marL="0" indent="0" algn="just" eaLnBrk="1" hangingPunct="1">
              <a:lnSpc>
                <a:spcPct val="90000"/>
              </a:lnSpc>
              <a:buFontTx/>
              <a:buNone/>
            </a:pPr>
            <a:r>
              <a:rPr lang="es-ES" sz="2800" dirty="0" smtClean="0">
                <a:latin typeface="Arial" charset="0"/>
              </a:rPr>
              <a:t>sistema de gestión de la calidad de una entidad.</a:t>
            </a:r>
          </a:p>
          <a:p>
            <a:pPr marL="0" indent="0" algn="just" eaLnBrk="1" hangingPunct="1">
              <a:lnSpc>
                <a:spcPct val="90000"/>
              </a:lnSpc>
              <a:buFontTx/>
              <a:buNone/>
            </a:pPr>
            <a:endParaRPr lang="es-ES" sz="2800" dirty="0" smtClean="0">
              <a:latin typeface="Arial" charset="0"/>
            </a:endParaRPr>
          </a:p>
        </p:txBody>
      </p:sp>
      <p:sp>
        <p:nvSpPr>
          <p:cNvPr id="94211" name="Text Box 3"/>
          <p:cNvSpPr txBox="1">
            <a:spLocks noChangeArrowheads="1"/>
          </p:cNvSpPr>
          <p:nvPr/>
        </p:nvSpPr>
        <p:spPr bwMode="auto">
          <a:xfrm>
            <a:off x="611560" y="4606926"/>
            <a:ext cx="6246472" cy="1384995"/>
          </a:xfrm>
          <a:prstGeom prst="rect">
            <a:avLst/>
          </a:prstGeom>
          <a:noFill/>
          <a:ln w="4763">
            <a:noFill/>
            <a:miter lim="800000"/>
            <a:headEnd/>
            <a:tailEnd/>
          </a:ln>
        </p:spPr>
        <p:txBody>
          <a:bodyPr wrap="square">
            <a:spAutoFit/>
          </a:bodyPr>
          <a:lstStyle/>
          <a:p>
            <a:pPr algn="ctr">
              <a:spcBef>
                <a:spcPct val="50000"/>
              </a:spcBef>
            </a:pPr>
            <a:r>
              <a:rPr lang="es-CO" sz="2400" b="1" u="none" dirty="0">
                <a:solidFill>
                  <a:srgbClr val="582BFF"/>
                </a:solidFill>
              </a:rPr>
              <a:t>P</a:t>
            </a:r>
            <a:r>
              <a:rPr lang="es-ES" sz="2400" b="1" u="none" dirty="0">
                <a:solidFill>
                  <a:srgbClr val="582BFF"/>
                </a:solidFill>
              </a:rPr>
              <a:t>rocedimiento</a:t>
            </a:r>
          </a:p>
          <a:p>
            <a:pPr algn="l">
              <a:spcBef>
                <a:spcPct val="50000"/>
              </a:spcBef>
            </a:pPr>
            <a:r>
              <a:rPr lang="es-CO" sz="2400" u="none" dirty="0" err="1"/>
              <a:t>Fo</a:t>
            </a:r>
            <a:r>
              <a:rPr lang="es-ES" sz="2400" u="none" dirty="0"/>
              <a:t>rma especificada para llevar a cabo</a:t>
            </a:r>
            <a:r>
              <a:rPr lang="es-CO" sz="2400" u="none" dirty="0"/>
              <a:t>                               </a:t>
            </a:r>
            <a:r>
              <a:rPr lang="es-ES" sz="2400" u="none" dirty="0"/>
              <a:t> una actividad o un proceso.</a:t>
            </a:r>
            <a:endParaRPr lang="es-ES" sz="2400" dirty="0"/>
          </a:p>
        </p:txBody>
      </p:sp>
      <p:grpSp>
        <p:nvGrpSpPr>
          <p:cNvPr id="2" name="Group 4"/>
          <p:cNvGrpSpPr>
            <a:grpSpLocks/>
          </p:cNvGrpSpPr>
          <p:nvPr/>
        </p:nvGrpSpPr>
        <p:grpSpPr bwMode="auto">
          <a:xfrm>
            <a:off x="7164288" y="4344666"/>
            <a:ext cx="1367061" cy="1849760"/>
            <a:chOff x="4361" y="5825"/>
            <a:chExt cx="1540" cy="2145"/>
          </a:xfrm>
        </p:grpSpPr>
        <p:sp>
          <p:nvSpPr>
            <p:cNvPr id="94215" name="Line 5"/>
            <p:cNvSpPr>
              <a:spLocks noChangeShapeType="1"/>
            </p:cNvSpPr>
            <p:nvPr/>
          </p:nvSpPr>
          <p:spPr bwMode="auto">
            <a:xfrm>
              <a:off x="5425" y="5990"/>
              <a:ext cx="1" cy="1815"/>
            </a:xfrm>
            <a:prstGeom prst="line">
              <a:avLst/>
            </a:prstGeom>
            <a:noFill/>
            <a:ln w="9525">
              <a:solidFill>
                <a:srgbClr val="000000"/>
              </a:solidFill>
              <a:round/>
              <a:headEnd/>
              <a:tailEnd type="triangle" w="med" len="med"/>
            </a:ln>
          </p:spPr>
          <p:txBody>
            <a:bodyPr/>
            <a:lstStyle/>
            <a:p>
              <a:endParaRPr lang="es-CO" dirty="0"/>
            </a:p>
          </p:txBody>
        </p:sp>
        <p:sp>
          <p:nvSpPr>
            <p:cNvPr id="94216" name="AutoShape 6"/>
            <p:cNvSpPr>
              <a:spLocks noChangeArrowheads="1"/>
            </p:cNvSpPr>
            <p:nvPr/>
          </p:nvSpPr>
          <p:spPr bwMode="auto">
            <a:xfrm>
              <a:off x="4941" y="5825"/>
              <a:ext cx="900" cy="165"/>
            </a:xfrm>
            <a:prstGeom prst="flowChartTerminator">
              <a:avLst/>
            </a:prstGeom>
            <a:solidFill>
              <a:srgbClr val="A50021"/>
            </a:solidFill>
            <a:ln w="9525">
              <a:solidFill>
                <a:srgbClr val="000000"/>
              </a:solidFill>
              <a:miter lim="800000"/>
              <a:headEnd/>
              <a:tailEnd/>
            </a:ln>
          </p:spPr>
          <p:txBody>
            <a:bodyPr/>
            <a:lstStyle/>
            <a:p>
              <a:endParaRPr lang="es-CO" dirty="0"/>
            </a:p>
          </p:txBody>
        </p:sp>
        <p:sp>
          <p:nvSpPr>
            <p:cNvPr id="94217" name="AutoShape 7"/>
            <p:cNvSpPr>
              <a:spLocks noChangeArrowheads="1"/>
            </p:cNvSpPr>
            <p:nvPr/>
          </p:nvSpPr>
          <p:spPr bwMode="auto">
            <a:xfrm>
              <a:off x="4941" y="6155"/>
              <a:ext cx="900" cy="330"/>
            </a:xfrm>
            <a:prstGeom prst="flowChartProcess">
              <a:avLst/>
            </a:prstGeom>
            <a:solidFill>
              <a:srgbClr val="A50021"/>
            </a:solidFill>
            <a:ln w="9525">
              <a:solidFill>
                <a:srgbClr val="000000"/>
              </a:solidFill>
              <a:miter lim="800000"/>
              <a:headEnd/>
              <a:tailEnd/>
            </a:ln>
          </p:spPr>
          <p:txBody>
            <a:bodyPr/>
            <a:lstStyle/>
            <a:p>
              <a:endParaRPr lang="es-CO" dirty="0"/>
            </a:p>
          </p:txBody>
        </p:sp>
        <p:sp>
          <p:nvSpPr>
            <p:cNvPr id="94218" name="Rectangle 8"/>
            <p:cNvSpPr>
              <a:spLocks noChangeArrowheads="1"/>
            </p:cNvSpPr>
            <p:nvPr/>
          </p:nvSpPr>
          <p:spPr bwMode="auto">
            <a:xfrm>
              <a:off x="4941" y="6665"/>
              <a:ext cx="900" cy="330"/>
            </a:xfrm>
            <a:prstGeom prst="rect">
              <a:avLst/>
            </a:prstGeom>
            <a:solidFill>
              <a:srgbClr val="A50021"/>
            </a:solidFill>
            <a:ln w="9525">
              <a:solidFill>
                <a:srgbClr val="000000"/>
              </a:solidFill>
              <a:miter lim="800000"/>
              <a:headEnd/>
              <a:tailEnd/>
            </a:ln>
          </p:spPr>
          <p:txBody>
            <a:bodyPr/>
            <a:lstStyle/>
            <a:p>
              <a:endParaRPr lang="es-CO" dirty="0"/>
            </a:p>
          </p:txBody>
        </p:sp>
        <p:sp>
          <p:nvSpPr>
            <p:cNvPr id="94219" name="AutoShape 9"/>
            <p:cNvSpPr>
              <a:spLocks noChangeArrowheads="1"/>
            </p:cNvSpPr>
            <p:nvPr/>
          </p:nvSpPr>
          <p:spPr bwMode="auto">
            <a:xfrm>
              <a:off x="5061" y="7131"/>
              <a:ext cx="720" cy="495"/>
            </a:xfrm>
            <a:prstGeom prst="flowChartDecision">
              <a:avLst/>
            </a:prstGeom>
            <a:solidFill>
              <a:srgbClr val="A50021"/>
            </a:solidFill>
            <a:ln w="9525">
              <a:solidFill>
                <a:srgbClr val="000000"/>
              </a:solidFill>
              <a:miter lim="800000"/>
              <a:headEnd/>
              <a:tailEnd/>
            </a:ln>
          </p:spPr>
          <p:txBody>
            <a:bodyPr/>
            <a:lstStyle/>
            <a:p>
              <a:endParaRPr lang="es-CO" dirty="0"/>
            </a:p>
          </p:txBody>
        </p:sp>
        <p:sp>
          <p:nvSpPr>
            <p:cNvPr id="94220" name="AutoShape 10"/>
            <p:cNvSpPr>
              <a:spLocks noChangeArrowheads="1"/>
            </p:cNvSpPr>
            <p:nvPr/>
          </p:nvSpPr>
          <p:spPr bwMode="auto">
            <a:xfrm>
              <a:off x="4941" y="7805"/>
              <a:ext cx="960" cy="165"/>
            </a:xfrm>
            <a:prstGeom prst="flowChartTerminator">
              <a:avLst/>
            </a:prstGeom>
            <a:solidFill>
              <a:srgbClr val="A50021"/>
            </a:solidFill>
            <a:ln w="9525">
              <a:solidFill>
                <a:srgbClr val="000000"/>
              </a:solidFill>
              <a:miter lim="800000"/>
              <a:headEnd/>
              <a:tailEnd/>
            </a:ln>
          </p:spPr>
          <p:txBody>
            <a:bodyPr/>
            <a:lstStyle/>
            <a:p>
              <a:endParaRPr lang="es-CO" dirty="0"/>
            </a:p>
          </p:txBody>
        </p:sp>
        <p:sp>
          <p:nvSpPr>
            <p:cNvPr id="94221" name="Line 11"/>
            <p:cNvSpPr>
              <a:spLocks noChangeShapeType="1"/>
            </p:cNvSpPr>
            <p:nvPr/>
          </p:nvSpPr>
          <p:spPr bwMode="auto">
            <a:xfrm flipV="1">
              <a:off x="4371" y="6320"/>
              <a:ext cx="1" cy="1059"/>
            </a:xfrm>
            <a:prstGeom prst="line">
              <a:avLst/>
            </a:prstGeom>
            <a:noFill/>
            <a:ln w="9525">
              <a:solidFill>
                <a:srgbClr val="000000"/>
              </a:solidFill>
              <a:round/>
              <a:headEnd/>
              <a:tailEnd/>
            </a:ln>
          </p:spPr>
          <p:txBody>
            <a:bodyPr/>
            <a:lstStyle/>
            <a:p>
              <a:endParaRPr lang="es-CO" dirty="0"/>
            </a:p>
          </p:txBody>
        </p:sp>
        <p:sp>
          <p:nvSpPr>
            <p:cNvPr id="94222" name="Line 12"/>
            <p:cNvSpPr>
              <a:spLocks noChangeShapeType="1"/>
            </p:cNvSpPr>
            <p:nvPr/>
          </p:nvSpPr>
          <p:spPr bwMode="auto">
            <a:xfrm>
              <a:off x="4371" y="6320"/>
              <a:ext cx="540" cy="1"/>
            </a:xfrm>
            <a:prstGeom prst="line">
              <a:avLst/>
            </a:prstGeom>
            <a:noFill/>
            <a:ln w="9525">
              <a:solidFill>
                <a:srgbClr val="000000"/>
              </a:solidFill>
              <a:round/>
              <a:headEnd/>
              <a:tailEnd type="triangle" w="med" len="med"/>
            </a:ln>
          </p:spPr>
          <p:txBody>
            <a:bodyPr/>
            <a:lstStyle/>
            <a:p>
              <a:endParaRPr lang="es-CO" dirty="0"/>
            </a:p>
          </p:txBody>
        </p:sp>
        <p:sp>
          <p:nvSpPr>
            <p:cNvPr id="94223" name="Line 13"/>
            <p:cNvSpPr>
              <a:spLocks noChangeShapeType="1"/>
            </p:cNvSpPr>
            <p:nvPr/>
          </p:nvSpPr>
          <p:spPr bwMode="auto">
            <a:xfrm>
              <a:off x="4361" y="7372"/>
              <a:ext cx="720" cy="0"/>
            </a:xfrm>
            <a:prstGeom prst="line">
              <a:avLst/>
            </a:prstGeom>
            <a:noFill/>
            <a:ln w="9525">
              <a:solidFill>
                <a:srgbClr val="000000"/>
              </a:solidFill>
              <a:round/>
              <a:headEnd/>
              <a:tailEnd/>
            </a:ln>
          </p:spPr>
          <p:txBody>
            <a:bodyPr/>
            <a:lstStyle/>
            <a:p>
              <a:endParaRPr lang="es-CO" dirty="0"/>
            </a:p>
          </p:txBody>
        </p:sp>
      </p:grpSp>
      <p:pic>
        <p:nvPicPr>
          <p:cNvPr id="94213" name="Picture 15" descr="BS00554_"/>
          <p:cNvPicPr>
            <a:picLocks noChangeAspect="1" noChangeArrowheads="1"/>
          </p:cNvPicPr>
          <p:nvPr/>
        </p:nvPicPr>
        <p:blipFill>
          <a:blip r:embed="rId3" cstate="print"/>
          <a:srcRect/>
          <a:stretch>
            <a:fillRect/>
          </a:stretch>
        </p:blipFill>
        <p:spPr bwMode="auto">
          <a:xfrm>
            <a:off x="5763465" y="1847575"/>
            <a:ext cx="2819400" cy="1143000"/>
          </a:xfrm>
          <a:prstGeom prst="rect">
            <a:avLst/>
          </a:prstGeom>
          <a:noFill/>
          <a:ln w="9525">
            <a:noFill/>
            <a:miter lim="800000"/>
            <a:headEnd/>
            <a:tailEnd/>
          </a:ln>
        </p:spPr>
      </p:pic>
      <p:grpSp>
        <p:nvGrpSpPr>
          <p:cNvPr id="15" name="Group 8"/>
          <p:cNvGrpSpPr>
            <a:grpSpLocks/>
          </p:cNvGrpSpPr>
          <p:nvPr/>
        </p:nvGrpSpPr>
        <p:grpSpPr bwMode="auto">
          <a:xfrm>
            <a:off x="3616259" y="546101"/>
            <a:ext cx="4791140" cy="700088"/>
            <a:chOff x="2381" y="344"/>
            <a:chExt cx="3154" cy="441"/>
          </a:xfrm>
        </p:grpSpPr>
        <p:sp>
          <p:nvSpPr>
            <p:cNvPr id="1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8"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n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538" name="Rectangle 2"/>
          <p:cNvSpPr>
            <a:spLocks noGrp="1" noChangeArrowheads="1"/>
          </p:cNvSpPr>
          <p:nvPr>
            <p:ph type="ctrTitle"/>
          </p:nvPr>
        </p:nvSpPr>
        <p:spPr bwMode="auto">
          <a:xfrm>
            <a:off x="685800" y="2286000"/>
            <a:ext cx="7772400" cy="1143000"/>
          </a:xfrm>
          <a:ln>
            <a:miter lim="800000"/>
            <a:headEnd/>
            <a:tailEnd/>
          </a:ln>
        </p:spPr>
        <p:txBody>
          <a:bodyPr vert="horz" wrap="square" lIns="91440" tIns="45720" rIns="91440" bIns="45720" numCol="1" anchor="t" anchorCtr="0" compatLnSpc="1">
            <a:prstTxWarp prst="textNoShape">
              <a:avLst/>
            </a:prstTxWarp>
            <a:normAutofit fontScale="90000"/>
          </a:bodyPr>
          <a:lstStyle/>
          <a:p>
            <a:pPr eaLnBrk="1" hangingPunct="1">
              <a:defRPr/>
            </a:pPr>
            <a:r>
              <a:rPr lang="es-CO" sz="7200" b="1" i="1" dirty="0" smtClean="0">
                <a:solidFill>
                  <a:srgbClr val="3333CC"/>
                </a:solidFill>
                <a:effectLst>
                  <a:outerShdw blurRad="38100" dist="38100" dir="2700000" algn="tl">
                    <a:srgbClr val="C0C0C0"/>
                  </a:outerShdw>
                </a:effectLst>
                <a:latin typeface="Arial Black" pitchFamily="34" charset="0"/>
              </a:rPr>
              <a:t>TALLER 2</a:t>
            </a:r>
            <a:endParaRPr lang="es-ES" sz="7200" b="1" i="1" dirty="0" smtClean="0">
              <a:solidFill>
                <a:srgbClr val="3333CC"/>
              </a:solidFill>
              <a:effectLst>
                <a:outerShdw blurRad="38100" dist="38100" dir="2700000" algn="tl">
                  <a:srgbClr val="C0C0C0"/>
                </a:outerShdw>
              </a:effectLst>
              <a:latin typeface="Arial Black" pitchFamily="34" charset="0"/>
            </a:endParaRPr>
          </a:p>
        </p:txBody>
      </p:sp>
      <p:sp>
        <p:nvSpPr>
          <p:cNvPr id="1345539" name="Rectangle 3"/>
          <p:cNvSpPr>
            <a:spLocks noGrp="1" noChangeArrowheads="1"/>
          </p:cNvSpPr>
          <p:nvPr>
            <p:ph type="subTitle" idx="1"/>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s-CO" sz="4800" b="1" i="1" dirty="0" smtClean="0">
                <a:solidFill>
                  <a:srgbClr val="00B050"/>
                </a:solidFill>
                <a:effectLst>
                  <a:outerShdw blurRad="38100" dist="38100" dir="2700000" algn="tl">
                    <a:srgbClr val="C0C0C0"/>
                  </a:outerShdw>
                </a:effectLst>
                <a:latin typeface="Arial Black" pitchFamily="34" charset="0"/>
              </a:rPr>
              <a:t>VIDEO</a:t>
            </a:r>
            <a:endParaRPr lang="es-ES" sz="4800" b="1" i="1" dirty="0" smtClean="0">
              <a:solidFill>
                <a:srgbClr val="00B050"/>
              </a:solidFill>
              <a:effectLst>
                <a:outerShdw blurRad="38100" dist="38100" dir="2700000" algn="tl">
                  <a:srgbClr val="C0C0C0"/>
                </a:outerShdw>
              </a:effectLst>
              <a:latin typeface="Arial Black" pitchFamily="34" charset="0"/>
            </a:endParaRPr>
          </a:p>
        </p:txBody>
      </p:sp>
      <p:sp>
        <p:nvSpPr>
          <p:cNvPr id="4" name="3 Flecha derecha">
            <a:hlinkClick r:id="rId3" action="ppaction://hlinkfile"/>
          </p:cNvPr>
          <p:cNvSpPr/>
          <p:nvPr/>
        </p:nvSpPr>
        <p:spPr>
          <a:xfrm>
            <a:off x="4283968" y="4797152"/>
            <a:ext cx="86409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5" name="Group 8"/>
          <p:cNvGrpSpPr>
            <a:grpSpLocks/>
          </p:cNvGrpSpPr>
          <p:nvPr/>
        </p:nvGrpSpPr>
        <p:grpSpPr bwMode="auto">
          <a:xfrm>
            <a:off x="3616259" y="546101"/>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2843414"/>
            <a:ext cx="3250794" cy="3250794"/>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491" name="Rectangle 3"/>
          <p:cNvSpPr>
            <a:spLocks noGrp="1" noChangeArrowheads="1"/>
          </p:cNvSpPr>
          <p:nvPr>
            <p:ph type="subTitle" idx="1"/>
          </p:nvPr>
        </p:nvSpPr>
        <p:spPr bwMode="auto">
          <a:xfrm>
            <a:off x="1371600" y="1316360"/>
            <a:ext cx="6400800" cy="17526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s-CO" sz="6600" b="1" i="1" dirty="0" smtClean="0">
                <a:solidFill>
                  <a:srgbClr val="0033CC"/>
                </a:solidFill>
                <a:effectLst>
                  <a:outerShdw blurRad="38100" dist="38100" dir="2700000" algn="tl">
                    <a:srgbClr val="C0C0C0"/>
                  </a:outerShdw>
                </a:effectLst>
              </a:rPr>
              <a:t>PRINCIPIOS “SISTEMAS DE GESTIÓN DE LA CALIDAD”</a:t>
            </a:r>
            <a:endParaRPr lang="es-ES" sz="6600" b="1" i="1" dirty="0" smtClean="0">
              <a:solidFill>
                <a:srgbClr val="0033CC"/>
              </a:solidFill>
              <a:effectLst>
                <a:outerShdw blurRad="38100" dist="38100" dir="2700000" algn="tl">
                  <a:srgbClr val="C0C0C0"/>
                </a:outerShdw>
              </a:effectLst>
            </a:endParaRPr>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1044"/>
          <p:cNvSpPr>
            <a:spLocks noChangeArrowheads="1"/>
          </p:cNvSpPr>
          <p:nvPr/>
        </p:nvSpPr>
        <p:spPr bwMode="auto">
          <a:xfrm>
            <a:off x="3297560" y="2516193"/>
            <a:ext cx="2514600" cy="2667000"/>
          </a:xfrm>
          <a:prstGeom prst="verticalScroll">
            <a:avLst>
              <a:gd name="adj" fmla="val 12500"/>
            </a:avLst>
          </a:prstGeom>
          <a:solidFill>
            <a:srgbClr val="FFCC00"/>
          </a:solidFill>
          <a:ln w="4763">
            <a:solidFill>
              <a:srgbClr val="000000"/>
            </a:solidFill>
            <a:round/>
            <a:headEnd/>
            <a:tailEnd/>
          </a:ln>
        </p:spPr>
        <p:txBody>
          <a:bodyPr wrap="none" anchor="ctr"/>
          <a:lstStyle/>
          <a:p>
            <a:endParaRPr lang="es-CO" dirty="0"/>
          </a:p>
        </p:txBody>
      </p:sp>
      <p:sp>
        <p:nvSpPr>
          <p:cNvPr id="65539" name="Text Box 1027"/>
          <p:cNvSpPr txBox="1">
            <a:spLocks noChangeArrowheads="1"/>
          </p:cNvSpPr>
          <p:nvPr/>
        </p:nvSpPr>
        <p:spPr bwMode="auto">
          <a:xfrm>
            <a:off x="622975" y="1720426"/>
            <a:ext cx="2734493" cy="584775"/>
          </a:xfrm>
          <a:prstGeom prst="rect">
            <a:avLst/>
          </a:prstGeom>
          <a:solidFill>
            <a:schemeClr val="bg1"/>
          </a:solidFill>
          <a:ln w="9525">
            <a:solidFill>
              <a:schemeClr val="tx2"/>
            </a:solidFill>
            <a:miter lim="800000"/>
            <a:headEnd/>
            <a:tailEnd/>
          </a:ln>
        </p:spPr>
        <p:txBody>
          <a:bodyPr wrap="square">
            <a:spAutoFit/>
          </a:bodyPr>
          <a:lstStyle/>
          <a:p>
            <a:pPr marL="457200" indent="-457200">
              <a:spcBef>
                <a:spcPct val="50000"/>
              </a:spcBef>
            </a:pPr>
            <a:r>
              <a:rPr lang="es-ES" sz="1600" b="1" u="none" dirty="0">
                <a:solidFill>
                  <a:srgbClr val="00B050"/>
                </a:solidFill>
              </a:rPr>
              <a:t>1. </a:t>
            </a:r>
            <a:r>
              <a:rPr lang="es-ES" sz="1600" u="none" dirty="0">
                <a:solidFill>
                  <a:srgbClr val="00B050"/>
                </a:solidFill>
              </a:rPr>
              <a:t>ENFOQUE AL </a:t>
            </a:r>
            <a:r>
              <a:rPr lang="es-ES" sz="1600" u="none" dirty="0" smtClean="0">
                <a:solidFill>
                  <a:srgbClr val="00B050"/>
                </a:solidFill>
              </a:rPr>
              <a:t>CLIENTE:  </a:t>
            </a:r>
            <a:r>
              <a:rPr lang="es-ES" sz="1000" u="none" dirty="0" smtClean="0">
                <a:solidFill>
                  <a:srgbClr val="00B050"/>
                </a:solidFill>
              </a:rPr>
              <a:t>2.Silencio-11.Serenid</a:t>
            </a:r>
            <a:r>
              <a:rPr lang="es-ES" sz="1600" u="none" dirty="0" smtClean="0">
                <a:solidFill>
                  <a:srgbClr val="00B050"/>
                </a:solidFill>
              </a:rPr>
              <a:t>ad</a:t>
            </a:r>
            <a:endParaRPr lang="es-ES" sz="1600" u="none" dirty="0">
              <a:solidFill>
                <a:srgbClr val="00B050"/>
              </a:solidFill>
            </a:endParaRPr>
          </a:p>
        </p:txBody>
      </p:sp>
      <p:sp>
        <p:nvSpPr>
          <p:cNvPr id="65540" name="Text Box 1028"/>
          <p:cNvSpPr txBox="1">
            <a:spLocks noChangeArrowheads="1"/>
          </p:cNvSpPr>
          <p:nvPr/>
        </p:nvSpPr>
        <p:spPr bwMode="auto">
          <a:xfrm>
            <a:off x="6169087" y="1670362"/>
            <a:ext cx="2073746" cy="800219"/>
          </a:xfrm>
          <a:prstGeom prst="rect">
            <a:avLst/>
          </a:prstGeom>
          <a:solidFill>
            <a:schemeClr val="bg1"/>
          </a:solidFill>
          <a:ln w="9525">
            <a:solidFill>
              <a:schemeClr val="tx2"/>
            </a:solidFill>
            <a:miter lim="800000"/>
            <a:headEnd/>
            <a:tailEnd/>
          </a:ln>
        </p:spPr>
        <p:txBody>
          <a:bodyPr wrap="square">
            <a:spAutoFit/>
          </a:bodyPr>
          <a:lstStyle/>
          <a:p>
            <a:pPr marL="457200" indent="-457200">
              <a:spcBef>
                <a:spcPct val="50000"/>
              </a:spcBef>
            </a:pPr>
            <a:r>
              <a:rPr lang="es-ES" sz="1800" b="1" u="none" dirty="0">
                <a:solidFill>
                  <a:srgbClr val="4F33F7"/>
                </a:solidFill>
              </a:rPr>
              <a:t>2</a:t>
            </a:r>
            <a:r>
              <a:rPr lang="es-ES" sz="1800" u="none" dirty="0">
                <a:solidFill>
                  <a:srgbClr val="4F33F7"/>
                </a:solidFill>
              </a:rPr>
              <a:t>. </a:t>
            </a:r>
            <a:r>
              <a:rPr lang="es-ES" sz="1800" u="none" dirty="0" smtClean="0">
                <a:solidFill>
                  <a:srgbClr val="4F33F7"/>
                </a:solidFill>
              </a:rPr>
              <a:t>LIDERAZGO:</a:t>
            </a:r>
          </a:p>
          <a:p>
            <a:pPr marL="457200" indent="-457200">
              <a:spcBef>
                <a:spcPct val="50000"/>
              </a:spcBef>
            </a:pPr>
            <a:r>
              <a:rPr lang="es-ES" sz="800" dirty="0" smtClean="0">
                <a:solidFill>
                  <a:srgbClr val="4F33F7"/>
                </a:solidFill>
              </a:rPr>
              <a:t>5. Frugalidad , Templanza, </a:t>
            </a:r>
            <a:r>
              <a:rPr lang="es-ES" sz="800" dirty="0" err="1" smtClean="0">
                <a:solidFill>
                  <a:srgbClr val="4F33F7"/>
                </a:solidFill>
              </a:rPr>
              <a:t>Resolucion</a:t>
            </a:r>
            <a:r>
              <a:rPr lang="es-ES" sz="800" dirty="0" smtClean="0">
                <a:solidFill>
                  <a:srgbClr val="4F33F7"/>
                </a:solidFill>
              </a:rPr>
              <a:t>,, </a:t>
            </a:r>
            <a:r>
              <a:rPr lang="es-ES" sz="800" dirty="0" err="1" smtClean="0">
                <a:solidFill>
                  <a:srgbClr val="4F33F7"/>
                </a:solidFill>
              </a:rPr>
              <a:t>Transsparencia</a:t>
            </a:r>
            <a:r>
              <a:rPr lang="es-ES" sz="800" dirty="0" smtClean="0">
                <a:solidFill>
                  <a:srgbClr val="4F33F7"/>
                </a:solidFill>
              </a:rPr>
              <a:t>. Humildad, Justicia.</a:t>
            </a:r>
            <a:endParaRPr lang="es-ES" sz="800" u="none" dirty="0">
              <a:solidFill>
                <a:srgbClr val="4F33F7"/>
              </a:solidFill>
            </a:endParaRPr>
          </a:p>
        </p:txBody>
      </p:sp>
      <p:sp>
        <p:nvSpPr>
          <p:cNvPr id="65541" name="Text Box 1029"/>
          <p:cNvSpPr txBox="1">
            <a:spLocks noChangeArrowheads="1"/>
          </p:cNvSpPr>
          <p:nvPr/>
        </p:nvSpPr>
        <p:spPr bwMode="auto">
          <a:xfrm>
            <a:off x="666611" y="2331514"/>
            <a:ext cx="2729081" cy="830997"/>
          </a:xfrm>
          <a:prstGeom prst="rect">
            <a:avLst/>
          </a:prstGeom>
          <a:solidFill>
            <a:schemeClr val="bg1"/>
          </a:solidFill>
          <a:ln w="9525">
            <a:solidFill>
              <a:schemeClr val="tx2"/>
            </a:solidFill>
            <a:miter lim="800000"/>
            <a:headEnd/>
            <a:tailEnd/>
          </a:ln>
        </p:spPr>
        <p:txBody>
          <a:bodyPr wrap="square">
            <a:spAutoFit/>
          </a:bodyPr>
          <a:lstStyle/>
          <a:p>
            <a:pPr>
              <a:spcBef>
                <a:spcPct val="50000"/>
              </a:spcBef>
            </a:pPr>
            <a:r>
              <a:rPr lang="es-ES" sz="1600" b="1" u="none" dirty="0">
                <a:solidFill>
                  <a:srgbClr val="CC00CC"/>
                </a:solidFill>
              </a:rPr>
              <a:t>3. </a:t>
            </a:r>
            <a:r>
              <a:rPr lang="es-ES" sz="1600" u="none" dirty="0">
                <a:solidFill>
                  <a:srgbClr val="CC00CC"/>
                </a:solidFill>
                <a:cs typeface="Times New Roman" pitchFamily="18" charset="0"/>
              </a:rPr>
              <a:t>PARTICIPACIÓN DEL </a:t>
            </a:r>
            <a:r>
              <a:rPr lang="es-ES" sz="1600" u="none" dirty="0" smtClean="0">
                <a:solidFill>
                  <a:srgbClr val="CC00CC"/>
                </a:solidFill>
                <a:cs typeface="Times New Roman" pitchFamily="18" charset="0"/>
              </a:rPr>
              <a:t>PERSONAL</a:t>
            </a:r>
            <a:r>
              <a:rPr lang="es-ES" sz="1600" dirty="0" smtClean="0">
                <a:solidFill>
                  <a:srgbClr val="CC00CC"/>
                </a:solidFill>
              </a:rPr>
              <a:t>.: orden, laboriosidad. </a:t>
            </a:r>
            <a:endParaRPr lang="es-ES" sz="1600" u="none" dirty="0">
              <a:solidFill>
                <a:srgbClr val="CC00CC"/>
              </a:solidFill>
            </a:endParaRPr>
          </a:p>
        </p:txBody>
      </p:sp>
      <p:sp>
        <p:nvSpPr>
          <p:cNvPr id="65542" name="Text Box 1030"/>
          <p:cNvSpPr txBox="1">
            <a:spLocks noChangeArrowheads="1"/>
          </p:cNvSpPr>
          <p:nvPr/>
        </p:nvSpPr>
        <p:spPr bwMode="auto">
          <a:xfrm>
            <a:off x="5909531" y="2419572"/>
            <a:ext cx="2489166" cy="923330"/>
          </a:xfrm>
          <a:prstGeom prst="rect">
            <a:avLst/>
          </a:prstGeom>
          <a:solidFill>
            <a:schemeClr val="bg1"/>
          </a:solidFill>
          <a:ln w="9525">
            <a:solidFill>
              <a:schemeClr val="tx2"/>
            </a:solidFill>
            <a:miter lim="800000"/>
            <a:headEnd/>
            <a:tailEnd/>
          </a:ln>
        </p:spPr>
        <p:txBody>
          <a:bodyPr wrap="square">
            <a:spAutoFit/>
          </a:bodyPr>
          <a:lstStyle/>
          <a:p>
            <a:pPr>
              <a:spcBef>
                <a:spcPct val="50000"/>
              </a:spcBef>
            </a:pPr>
            <a:r>
              <a:rPr lang="es-ES" sz="1800" b="1" u="none" dirty="0">
                <a:cs typeface="Times New Roman" pitchFamily="18" charset="0"/>
              </a:rPr>
              <a:t>4</a:t>
            </a:r>
            <a:r>
              <a:rPr lang="es-ES" sz="1800" u="none" dirty="0">
                <a:cs typeface="Times New Roman" pitchFamily="18" charset="0"/>
              </a:rPr>
              <a:t>. ENFOQUE BASADO             EN PROCESOS</a:t>
            </a:r>
          </a:p>
        </p:txBody>
      </p:sp>
      <p:sp>
        <p:nvSpPr>
          <p:cNvPr id="65543" name="Text Box 1031"/>
          <p:cNvSpPr txBox="1">
            <a:spLocks noChangeArrowheads="1"/>
          </p:cNvSpPr>
          <p:nvPr/>
        </p:nvSpPr>
        <p:spPr bwMode="auto">
          <a:xfrm>
            <a:off x="771427" y="3100968"/>
            <a:ext cx="2711300" cy="830997"/>
          </a:xfrm>
          <a:prstGeom prst="rect">
            <a:avLst/>
          </a:prstGeom>
          <a:solidFill>
            <a:schemeClr val="bg1"/>
          </a:solidFill>
          <a:ln w="9525">
            <a:solidFill>
              <a:schemeClr val="tx2"/>
            </a:solidFill>
            <a:miter lim="800000"/>
            <a:headEnd/>
            <a:tailEnd/>
          </a:ln>
        </p:spPr>
        <p:txBody>
          <a:bodyPr wrap="square">
            <a:spAutoFit/>
          </a:bodyPr>
          <a:lstStyle/>
          <a:p>
            <a:pPr>
              <a:spcBef>
                <a:spcPct val="50000"/>
              </a:spcBef>
            </a:pPr>
            <a:r>
              <a:rPr lang="es-ES" sz="1600" b="1" u="none" dirty="0"/>
              <a:t>5. </a:t>
            </a:r>
            <a:r>
              <a:rPr lang="es-ES" sz="1600" u="none" dirty="0">
                <a:cs typeface="Times New Roman" pitchFamily="18" charset="0"/>
              </a:rPr>
              <a:t>ENFOQUE DE SISTEMA PARA LA </a:t>
            </a:r>
            <a:r>
              <a:rPr lang="es-ES" sz="1600" b="1" u="none" dirty="0" smtClean="0">
                <a:cs typeface="Times New Roman" pitchFamily="18" charset="0"/>
              </a:rPr>
              <a:t>GESTIÓN: orden, </a:t>
            </a:r>
            <a:r>
              <a:rPr lang="es-ES" sz="1600" b="1" u="none" dirty="0" smtClean="0"/>
              <a:t> </a:t>
            </a:r>
            <a:endParaRPr lang="es-ES" sz="1600" b="1" u="none" dirty="0"/>
          </a:p>
        </p:txBody>
      </p:sp>
      <p:sp>
        <p:nvSpPr>
          <p:cNvPr id="65544" name="Text Box 1032"/>
          <p:cNvSpPr txBox="1">
            <a:spLocks noChangeArrowheads="1"/>
          </p:cNvSpPr>
          <p:nvPr/>
        </p:nvSpPr>
        <p:spPr bwMode="auto">
          <a:xfrm>
            <a:off x="6292133" y="3549077"/>
            <a:ext cx="1720746" cy="923330"/>
          </a:xfrm>
          <a:prstGeom prst="rect">
            <a:avLst/>
          </a:prstGeom>
          <a:solidFill>
            <a:schemeClr val="bg1"/>
          </a:solidFill>
          <a:ln w="9525">
            <a:solidFill>
              <a:schemeClr val="tx2"/>
            </a:solidFill>
            <a:miter lim="800000"/>
            <a:headEnd/>
            <a:tailEnd/>
          </a:ln>
        </p:spPr>
        <p:txBody>
          <a:bodyPr wrap="square">
            <a:spAutoFit/>
          </a:bodyPr>
          <a:lstStyle/>
          <a:p>
            <a:pPr>
              <a:spcBef>
                <a:spcPct val="50000"/>
              </a:spcBef>
            </a:pPr>
            <a:r>
              <a:rPr lang="es-ES" sz="1800" b="1" u="none" dirty="0">
                <a:solidFill>
                  <a:srgbClr val="00B050"/>
                </a:solidFill>
              </a:rPr>
              <a:t>6. </a:t>
            </a:r>
            <a:r>
              <a:rPr lang="es-ES" sz="1800" u="none" dirty="0">
                <a:solidFill>
                  <a:srgbClr val="00B050"/>
                </a:solidFill>
                <a:cs typeface="Times New Roman" pitchFamily="18" charset="0"/>
              </a:rPr>
              <a:t>MEJORA </a:t>
            </a:r>
            <a:r>
              <a:rPr lang="es-ES" sz="1800" u="none" dirty="0" smtClean="0">
                <a:solidFill>
                  <a:srgbClr val="00B050"/>
                </a:solidFill>
                <a:cs typeface="Times New Roman" pitchFamily="18" charset="0"/>
              </a:rPr>
              <a:t>CONTINUA;: </a:t>
            </a:r>
            <a:r>
              <a:rPr lang="es-ES" sz="1800" u="none" dirty="0" err="1" smtClean="0">
                <a:solidFill>
                  <a:srgbClr val="00B050"/>
                </a:solidFill>
                <a:cs typeface="Times New Roman" pitchFamily="18" charset="0"/>
              </a:rPr>
              <a:t>resolucion</a:t>
            </a:r>
            <a:r>
              <a:rPr lang="es-ES" sz="1800" u="none" dirty="0" smtClean="0">
                <a:solidFill>
                  <a:srgbClr val="00B050"/>
                </a:solidFill>
                <a:cs typeface="Times New Roman" pitchFamily="18" charset="0"/>
              </a:rPr>
              <a:t>,</a:t>
            </a:r>
            <a:endParaRPr lang="es-ES" sz="1800" u="none" dirty="0">
              <a:solidFill>
                <a:srgbClr val="00B050"/>
              </a:solidFill>
            </a:endParaRPr>
          </a:p>
        </p:txBody>
      </p:sp>
      <p:sp>
        <p:nvSpPr>
          <p:cNvPr id="65545" name="Text Box 1033"/>
          <p:cNvSpPr txBox="1">
            <a:spLocks noChangeArrowheads="1"/>
          </p:cNvSpPr>
          <p:nvPr/>
        </p:nvSpPr>
        <p:spPr bwMode="auto">
          <a:xfrm>
            <a:off x="727206" y="3804334"/>
            <a:ext cx="2668486" cy="1077218"/>
          </a:xfrm>
          <a:prstGeom prst="rect">
            <a:avLst/>
          </a:prstGeom>
          <a:solidFill>
            <a:schemeClr val="bg1"/>
          </a:solidFill>
          <a:ln w="9525">
            <a:solidFill>
              <a:schemeClr val="tx2"/>
            </a:solidFill>
            <a:miter lim="800000"/>
            <a:headEnd/>
            <a:tailEnd/>
          </a:ln>
        </p:spPr>
        <p:txBody>
          <a:bodyPr wrap="square">
            <a:spAutoFit/>
          </a:bodyPr>
          <a:lstStyle/>
          <a:p>
            <a:pPr>
              <a:spcBef>
                <a:spcPct val="50000"/>
              </a:spcBef>
            </a:pPr>
            <a:r>
              <a:rPr lang="es-ES" sz="1600" b="1" u="none" dirty="0">
                <a:solidFill>
                  <a:srgbClr val="00B0F0"/>
                </a:solidFill>
              </a:rPr>
              <a:t>7. </a:t>
            </a:r>
            <a:r>
              <a:rPr lang="es-ES" sz="1600" u="none" dirty="0">
                <a:solidFill>
                  <a:srgbClr val="00B0F0"/>
                </a:solidFill>
                <a:cs typeface="Times New Roman" pitchFamily="18" charset="0"/>
              </a:rPr>
              <a:t>ENFOQUE BASADO             EN HECHOS PARA                       LA TOMA DE DECISIONES</a:t>
            </a:r>
            <a:r>
              <a:rPr lang="es-ES" sz="1600" u="none" dirty="0">
                <a:solidFill>
                  <a:srgbClr val="00B0F0"/>
                </a:solidFill>
              </a:rPr>
              <a:t> </a:t>
            </a:r>
          </a:p>
        </p:txBody>
      </p:sp>
      <p:sp>
        <p:nvSpPr>
          <p:cNvPr id="65546" name="Text Box 1034"/>
          <p:cNvSpPr txBox="1">
            <a:spLocks noChangeArrowheads="1"/>
          </p:cNvSpPr>
          <p:nvPr/>
        </p:nvSpPr>
        <p:spPr bwMode="auto">
          <a:xfrm>
            <a:off x="5909531" y="4435626"/>
            <a:ext cx="2615464" cy="952117"/>
          </a:xfrm>
          <a:prstGeom prst="rect">
            <a:avLst/>
          </a:prstGeom>
          <a:solidFill>
            <a:schemeClr val="bg1"/>
          </a:solidFill>
          <a:ln w="9525">
            <a:solidFill>
              <a:schemeClr val="tx2"/>
            </a:solidFill>
            <a:miter lim="800000"/>
            <a:headEnd/>
            <a:tailEnd/>
          </a:ln>
        </p:spPr>
        <p:txBody>
          <a:bodyPr wrap="square">
            <a:spAutoFit/>
          </a:bodyPr>
          <a:lstStyle/>
          <a:p>
            <a:pPr>
              <a:spcBef>
                <a:spcPct val="50000"/>
              </a:spcBef>
            </a:pPr>
            <a:r>
              <a:rPr lang="es-ES" sz="1800" b="1" u="none" dirty="0">
                <a:solidFill>
                  <a:srgbClr val="FFC000"/>
                </a:solidFill>
              </a:rPr>
              <a:t>8. </a:t>
            </a:r>
            <a:r>
              <a:rPr lang="es-ES" sz="1800" u="none" dirty="0">
                <a:solidFill>
                  <a:srgbClr val="FFC000"/>
                </a:solidFill>
                <a:cs typeface="Times New Roman" pitchFamily="18" charset="0"/>
              </a:rPr>
              <a:t>RELACIÓN BENEFICIOSA                              CON PROVEEDORES</a:t>
            </a:r>
            <a:r>
              <a:rPr lang="es-ES" sz="1800" u="none" dirty="0">
                <a:solidFill>
                  <a:srgbClr val="FFC000"/>
                </a:solidFill>
              </a:rPr>
              <a:t> </a:t>
            </a:r>
          </a:p>
        </p:txBody>
      </p:sp>
      <p:sp>
        <p:nvSpPr>
          <p:cNvPr id="65547" name="Text Box 1035"/>
          <p:cNvSpPr txBox="1">
            <a:spLocks noChangeArrowheads="1"/>
          </p:cNvSpPr>
          <p:nvPr/>
        </p:nvSpPr>
        <p:spPr bwMode="auto">
          <a:xfrm>
            <a:off x="3667894" y="3181908"/>
            <a:ext cx="1905000" cy="1465263"/>
          </a:xfrm>
          <a:prstGeom prst="rect">
            <a:avLst/>
          </a:prstGeom>
          <a:noFill/>
          <a:ln w="9525">
            <a:noFill/>
            <a:miter lim="800000"/>
            <a:headEnd/>
            <a:tailEnd/>
          </a:ln>
        </p:spPr>
        <p:txBody>
          <a:bodyPr>
            <a:spAutoFit/>
          </a:bodyPr>
          <a:lstStyle/>
          <a:p>
            <a:r>
              <a:rPr lang="es-ES" sz="1800" b="1" u="none" dirty="0">
                <a:solidFill>
                  <a:srgbClr val="000099"/>
                </a:solidFill>
                <a:cs typeface="Times New Roman" pitchFamily="18" charset="0"/>
              </a:rPr>
              <a:t>PRINCIPIOS</a:t>
            </a:r>
            <a:endParaRPr lang="es-CO" sz="1800" b="1" u="none" dirty="0">
              <a:solidFill>
                <a:srgbClr val="000099"/>
              </a:solidFill>
              <a:cs typeface="Times New Roman" pitchFamily="18" charset="0"/>
            </a:endParaRPr>
          </a:p>
          <a:p>
            <a:endParaRPr lang="es-CO" sz="1800" b="1" u="none" dirty="0">
              <a:solidFill>
                <a:srgbClr val="000099"/>
              </a:solidFill>
              <a:cs typeface="Times New Roman" pitchFamily="18" charset="0"/>
            </a:endParaRPr>
          </a:p>
          <a:p>
            <a:r>
              <a:rPr lang="es-ES" sz="1800" b="1" u="none" dirty="0">
                <a:solidFill>
                  <a:srgbClr val="000099"/>
                </a:solidFill>
                <a:cs typeface="Times New Roman" pitchFamily="18" charset="0"/>
              </a:rPr>
              <a:t>DE GESTIÓN </a:t>
            </a:r>
            <a:endParaRPr lang="es-CO" sz="1800" b="1" u="none" dirty="0">
              <a:solidFill>
                <a:srgbClr val="000099"/>
              </a:solidFill>
              <a:cs typeface="Times New Roman" pitchFamily="18" charset="0"/>
            </a:endParaRPr>
          </a:p>
          <a:p>
            <a:endParaRPr lang="es-CO" sz="1800" b="1" u="none" dirty="0">
              <a:solidFill>
                <a:srgbClr val="000099"/>
              </a:solidFill>
              <a:cs typeface="Times New Roman" pitchFamily="18" charset="0"/>
            </a:endParaRPr>
          </a:p>
          <a:p>
            <a:r>
              <a:rPr lang="es-ES" sz="1800" b="1" u="none" dirty="0">
                <a:solidFill>
                  <a:srgbClr val="000099"/>
                </a:solidFill>
                <a:cs typeface="Times New Roman" pitchFamily="18" charset="0"/>
              </a:rPr>
              <a:t>DE CALIDAD</a:t>
            </a:r>
            <a:endParaRPr lang="es-ES" sz="1800" b="1" u="none" dirty="0">
              <a:solidFill>
                <a:srgbClr val="000099"/>
              </a:solidFill>
            </a:endParaRPr>
          </a:p>
        </p:txBody>
      </p:sp>
      <p:sp>
        <p:nvSpPr>
          <p:cNvPr id="65548" name="Rectangle 1039"/>
          <p:cNvSpPr>
            <a:spLocks noChangeArrowheads="1"/>
          </p:cNvSpPr>
          <p:nvPr/>
        </p:nvSpPr>
        <p:spPr bwMode="auto">
          <a:xfrm>
            <a:off x="660376" y="6021288"/>
            <a:ext cx="3122612" cy="274638"/>
          </a:xfrm>
          <a:prstGeom prst="rect">
            <a:avLst/>
          </a:prstGeom>
          <a:noFill/>
          <a:ln w="12700" cap="sq">
            <a:noFill/>
            <a:miter lim="800000"/>
            <a:headEnd type="none" w="sm" len="sm"/>
            <a:tailEnd type="none" w="sm" len="sm"/>
          </a:ln>
        </p:spPr>
        <p:txBody>
          <a:bodyPr>
            <a:spAutoFit/>
          </a:bodyPr>
          <a:lstStyle/>
          <a:p>
            <a:pPr algn="l"/>
            <a:r>
              <a:rPr lang="es-ES" sz="1200" b="1" u="none" dirty="0">
                <a:latin typeface="Verdana" pitchFamily="34" charset="0"/>
                <a:cs typeface="Times New Roman" pitchFamily="18" charset="0"/>
              </a:rPr>
              <a:t>NORMAS ISO 9000</a:t>
            </a:r>
            <a:r>
              <a:rPr lang="es-CO" sz="1200" b="1" u="none" dirty="0">
                <a:latin typeface="Verdana" pitchFamily="34" charset="0"/>
                <a:cs typeface="Times New Roman" pitchFamily="18" charset="0"/>
              </a:rPr>
              <a:t>:2005 (</a:t>
            </a:r>
            <a:r>
              <a:rPr lang="es-ES" sz="1200" b="1" u="none" dirty="0">
                <a:latin typeface="Verdana" pitchFamily="34" charset="0"/>
                <a:cs typeface="Times New Roman" pitchFamily="18" charset="0"/>
              </a:rPr>
              <a:t>1 – 8</a:t>
            </a:r>
            <a:r>
              <a:rPr lang="es-CO" sz="1200" b="1" u="none" dirty="0">
                <a:latin typeface="Verdana" pitchFamily="34" charset="0"/>
                <a:cs typeface="Times New Roman" pitchFamily="18" charset="0"/>
              </a:rPr>
              <a:t>)</a:t>
            </a:r>
            <a:endParaRPr lang="es-ES" sz="1200" b="1" u="none" dirty="0">
              <a:latin typeface="Verdana" pitchFamily="34" charset="0"/>
              <a:cs typeface="Times New Roman" pitchFamily="18" charset="0"/>
            </a:endParaRPr>
          </a:p>
        </p:txBody>
      </p:sp>
      <p:sp>
        <p:nvSpPr>
          <p:cNvPr id="65549" name="Text Box 1040"/>
          <p:cNvSpPr txBox="1">
            <a:spLocks noChangeArrowheads="1"/>
          </p:cNvSpPr>
          <p:nvPr/>
        </p:nvSpPr>
        <p:spPr bwMode="auto">
          <a:xfrm>
            <a:off x="683568" y="5048151"/>
            <a:ext cx="2590800" cy="923330"/>
          </a:xfrm>
          <a:prstGeom prst="rect">
            <a:avLst/>
          </a:prstGeom>
          <a:solidFill>
            <a:schemeClr val="bg1"/>
          </a:solidFill>
          <a:ln w="57150" cmpd="thinThick">
            <a:solidFill>
              <a:srgbClr val="FF3300"/>
            </a:solidFill>
            <a:miter lim="800000"/>
            <a:headEnd/>
            <a:tailEnd/>
          </a:ln>
        </p:spPr>
        <p:txBody>
          <a:bodyPr>
            <a:spAutoFit/>
          </a:bodyPr>
          <a:lstStyle/>
          <a:p>
            <a:pPr>
              <a:spcBef>
                <a:spcPct val="50000"/>
              </a:spcBef>
            </a:pPr>
            <a:r>
              <a:rPr lang="es-ES" sz="1800" b="1" u="none" dirty="0">
                <a:solidFill>
                  <a:srgbClr val="FF3300"/>
                </a:solidFill>
              </a:rPr>
              <a:t>9. </a:t>
            </a:r>
            <a:r>
              <a:rPr lang="es-ES" sz="1800" u="none" dirty="0">
                <a:solidFill>
                  <a:srgbClr val="FF3300"/>
                </a:solidFill>
              </a:rPr>
              <a:t>COORDINACIÓN, </a:t>
            </a:r>
            <a:r>
              <a:rPr lang="es-ES" sz="1800" u="none" dirty="0">
                <a:solidFill>
                  <a:srgbClr val="FF3300"/>
                </a:solidFill>
                <a:cs typeface="Times New Roman" pitchFamily="18" charset="0"/>
              </a:rPr>
              <a:t>COOPERACIÓN</a:t>
            </a:r>
            <a:r>
              <a:rPr lang="es-CO" sz="1800" u="none" dirty="0">
                <a:solidFill>
                  <a:srgbClr val="FF3300"/>
                </a:solidFill>
                <a:cs typeface="Times New Roman" pitchFamily="18" charset="0"/>
              </a:rPr>
              <a:t> Y</a:t>
            </a:r>
            <a:r>
              <a:rPr lang="es-ES" sz="1800" u="none" dirty="0">
                <a:solidFill>
                  <a:srgbClr val="FF3300"/>
                </a:solidFill>
                <a:cs typeface="Times New Roman" pitchFamily="18" charset="0"/>
              </a:rPr>
              <a:t> ARTICULACIÓN</a:t>
            </a:r>
            <a:endParaRPr lang="es-ES" sz="1800" u="none" dirty="0">
              <a:solidFill>
                <a:srgbClr val="FF3300"/>
              </a:solidFill>
            </a:endParaRPr>
          </a:p>
        </p:txBody>
      </p:sp>
      <p:sp>
        <p:nvSpPr>
          <p:cNvPr id="65550" name="Text Box 1041"/>
          <p:cNvSpPr txBox="1">
            <a:spLocks noChangeArrowheads="1"/>
          </p:cNvSpPr>
          <p:nvPr/>
        </p:nvSpPr>
        <p:spPr bwMode="auto">
          <a:xfrm>
            <a:off x="4554860" y="5555229"/>
            <a:ext cx="2895600" cy="646331"/>
          </a:xfrm>
          <a:prstGeom prst="rect">
            <a:avLst/>
          </a:prstGeom>
          <a:solidFill>
            <a:schemeClr val="bg1"/>
          </a:solidFill>
          <a:ln w="57150" cmpd="thinThick">
            <a:solidFill>
              <a:srgbClr val="FF3300"/>
            </a:solidFill>
            <a:miter lim="800000"/>
            <a:headEnd/>
            <a:tailEnd/>
          </a:ln>
        </p:spPr>
        <p:txBody>
          <a:bodyPr>
            <a:spAutoFit/>
          </a:bodyPr>
          <a:lstStyle/>
          <a:p>
            <a:pPr>
              <a:spcBef>
                <a:spcPct val="50000"/>
              </a:spcBef>
            </a:pPr>
            <a:r>
              <a:rPr lang="es-ES" sz="1800" b="1" u="none" dirty="0">
                <a:solidFill>
                  <a:srgbClr val="CC0000"/>
                </a:solidFill>
              </a:rPr>
              <a:t>10. </a:t>
            </a:r>
            <a:r>
              <a:rPr lang="es-ES" sz="1800" u="none" dirty="0" smtClean="0">
                <a:solidFill>
                  <a:srgbClr val="CC0000"/>
                </a:solidFill>
              </a:rPr>
              <a:t>TRANSPARENCIA: Justicia, Sinceridad,</a:t>
            </a:r>
            <a:endParaRPr lang="es-ES" sz="1800" u="none" dirty="0">
              <a:solidFill>
                <a:srgbClr val="CC0000"/>
              </a:solidFill>
            </a:endParaRPr>
          </a:p>
        </p:txBody>
      </p:sp>
      <p:sp>
        <p:nvSpPr>
          <p:cNvPr id="65551" name="Rectangle 1042"/>
          <p:cNvSpPr>
            <a:spLocks noChangeArrowheads="1"/>
          </p:cNvSpPr>
          <p:nvPr/>
        </p:nvSpPr>
        <p:spPr bwMode="auto">
          <a:xfrm>
            <a:off x="4211960" y="6054891"/>
            <a:ext cx="4237404" cy="276999"/>
          </a:xfrm>
          <a:prstGeom prst="rect">
            <a:avLst/>
          </a:prstGeom>
          <a:noFill/>
          <a:ln w="12700" cap="sq">
            <a:noFill/>
            <a:miter lim="800000"/>
            <a:headEnd type="none" w="sm" len="sm"/>
            <a:tailEnd type="none" w="sm" len="sm"/>
          </a:ln>
        </p:spPr>
        <p:txBody>
          <a:bodyPr wrap="square">
            <a:spAutoFit/>
          </a:bodyPr>
          <a:lstStyle/>
          <a:p>
            <a:pPr algn="r"/>
            <a:r>
              <a:rPr lang="es-ES" sz="1200" b="1" u="none" dirty="0">
                <a:solidFill>
                  <a:srgbClr val="FF3300"/>
                </a:solidFill>
                <a:latin typeface="Verdana" pitchFamily="34" charset="0"/>
                <a:cs typeface="Times New Roman" pitchFamily="18" charset="0"/>
              </a:rPr>
              <a:t>NORMA NTCGP 1000:2009</a:t>
            </a:r>
            <a:r>
              <a:rPr lang="es-CO" sz="1200" b="1" u="none" dirty="0">
                <a:solidFill>
                  <a:srgbClr val="FF3300"/>
                </a:solidFill>
                <a:latin typeface="Verdana" pitchFamily="34" charset="0"/>
                <a:cs typeface="Times New Roman" pitchFamily="18" charset="0"/>
              </a:rPr>
              <a:t> (</a:t>
            </a:r>
            <a:r>
              <a:rPr lang="es-ES" sz="1200" b="1" u="none" dirty="0">
                <a:solidFill>
                  <a:srgbClr val="FF3300"/>
                </a:solidFill>
                <a:latin typeface="Verdana" pitchFamily="34" charset="0"/>
                <a:cs typeface="Times New Roman" pitchFamily="18" charset="0"/>
              </a:rPr>
              <a:t>1 – 10</a:t>
            </a:r>
            <a:r>
              <a:rPr lang="es-CO" sz="1200" b="1" u="none" dirty="0">
                <a:solidFill>
                  <a:srgbClr val="FF3300"/>
                </a:solidFill>
                <a:latin typeface="Verdana" pitchFamily="34" charset="0"/>
                <a:cs typeface="Times New Roman" pitchFamily="18" charset="0"/>
              </a:rPr>
              <a:t>)</a:t>
            </a:r>
            <a:endParaRPr lang="es-ES" sz="1200" b="1" u="none" dirty="0">
              <a:solidFill>
                <a:srgbClr val="FF3300"/>
              </a:solidFill>
              <a:latin typeface="Verdana" pitchFamily="34" charset="0"/>
              <a:cs typeface="Times New Roman" pitchFamily="18" charset="0"/>
            </a:endParaRPr>
          </a:p>
        </p:txBody>
      </p:sp>
      <p:pic>
        <p:nvPicPr>
          <p:cNvPr id="65552" name="Picture 1045" descr="j0280918"/>
          <p:cNvPicPr>
            <a:picLocks noChangeAspect="1" noChangeArrowheads="1"/>
          </p:cNvPicPr>
          <p:nvPr/>
        </p:nvPicPr>
        <p:blipFill>
          <a:blip r:embed="rId3" cstate="print"/>
          <a:srcRect/>
          <a:stretch>
            <a:fillRect/>
          </a:stretch>
        </p:blipFill>
        <p:spPr bwMode="auto">
          <a:xfrm>
            <a:off x="5105400" y="4062413"/>
            <a:ext cx="609600" cy="565150"/>
          </a:xfrm>
          <a:prstGeom prst="rect">
            <a:avLst/>
          </a:prstGeom>
          <a:noFill/>
          <a:ln w="9525">
            <a:noFill/>
            <a:miter lim="800000"/>
            <a:headEnd/>
            <a:tailEnd/>
          </a:ln>
        </p:spPr>
      </p:pic>
      <p:grpSp>
        <p:nvGrpSpPr>
          <p:cNvPr id="17" name="Group 8"/>
          <p:cNvGrpSpPr>
            <a:grpSpLocks/>
          </p:cNvGrpSpPr>
          <p:nvPr/>
        </p:nvGrpSpPr>
        <p:grpSpPr bwMode="auto">
          <a:xfrm>
            <a:off x="3616259" y="546101"/>
            <a:ext cx="4791140" cy="700088"/>
            <a:chOff x="2381" y="344"/>
            <a:chExt cx="3154" cy="441"/>
          </a:xfrm>
        </p:grpSpPr>
        <p:sp>
          <p:nvSpPr>
            <p:cNvPr id="19"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20"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Imagen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
          <p:cNvSpPr txBox="1">
            <a:spLocks noChangeArrowheads="1"/>
          </p:cNvSpPr>
          <p:nvPr/>
        </p:nvSpPr>
        <p:spPr bwMode="auto">
          <a:xfrm>
            <a:off x="755576" y="1557028"/>
            <a:ext cx="7106766" cy="769441"/>
          </a:xfrm>
          <a:prstGeom prst="rect">
            <a:avLst/>
          </a:prstGeom>
          <a:noFill/>
          <a:ln w="12700" cap="sq">
            <a:solidFill>
              <a:srgbClr val="3333CC"/>
            </a:solidFill>
            <a:miter lim="800000"/>
            <a:headEnd type="none" w="sm" len="sm"/>
            <a:tailEnd type="none" w="sm" len="sm"/>
          </a:ln>
        </p:spPr>
        <p:txBody>
          <a:bodyPr wrap="square">
            <a:spAutoFit/>
          </a:bodyPr>
          <a:lstStyle/>
          <a:p>
            <a:pPr algn="l"/>
            <a:r>
              <a:rPr lang="es-MX" sz="4400" b="1" u="none" dirty="0">
                <a:solidFill>
                  <a:schemeClr val="accent2"/>
                </a:solidFill>
              </a:rPr>
              <a:t>1. ENFOQUE AL CLIENTE</a:t>
            </a:r>
            <a:endParaRPr lang="es-ES" sz="4400" b="1" u="none" dirty="0">
              <a:solidFill>
                <a:schemeClr val="accent2"/>
              </a:solidFill>
            </a:endParaRPr>
          </a:p>
        </p:txBody>
      </p:sp>
      <p:pic>
        <p:nvPicPr>
          <p:cNvPr id="4099" name="Picture 3"/>
          <p:cNvPicPr>
            <a:picLocks noChangeAspect="1" noChangeArrowheads="1"/>
          </p:cNvPicPr>
          <p:nvPr/>
        </p:nvPicPr>
        <p:blipFill>
          <a:blip r:embed="rId3" cstate="print"/>
          <a:srcRect/>
          <a:stretch>
            <a:fillRect/>
          </a:stretch>
        </p:blipFill>
        <p:spPr bwMode="auto">
          <a:xfrm>
            <a:off x="2703303" y="3140968"/>
            <a:ext cx="2061705" cy="2712770"/>
          </a:xfrm>
          <a:prstGeom prst="rect">
            <a:avLst/>
          </a:prstGeom>
          <a:noFill/>
          <a:ln w="9525">
            <a:noFill/>
            <a:miter lim="800000"/>
            <a:headEnd/>
            <a:tailEnd/>
          </a:ln>
          <a:effectLst/>
        </p:spPr>
      </p:pic>
      <p:pic>
        <p:nvPicPr>
          <p:cNvPr id="4100" name="Picture 4" descr="C:\Users\Rveras\Desktop\CALIDAD\fotos\Argen-Chile RV\Chile\DSC00637.JPG"/>
          <p:cNvPicPr>
            <a:picLocks noChangeAspect="1" noChangeArrowheads="1"/>
          </p:cNvPicPr>
          <p:nvPr/>
        </p:nvPicPr>
        <p:blipFill>
          <a:blip r:embed="rId4" cstate="print"/>
          <a:srcRect l="7757" t="25856" r="10145"/>
          <a:stretch>
            <a:fillRect/>
          </a:stretch>
        </p:blipFill>
        <p:spPr bwMode="auto">
          <a:xfrm>
            <a:off x="843297" y="4269562"/>
            <a:ext cx="1586289" cy="2029703"/>
          </a:xfrm>
          <a:prstGeom prst="rect">
            <a:avLst/>
          </a:prstGeom>
          <a:noFill/>
        </p:spPr>
      </p:pic>
      <p:pic>
        <p:nvPicPr>
          <p:cNvPr id="10" name="4 Marcador de contenido"/>
          <p:cNvPicPr>
            <a:picLocks noChangeAspect="1"/>
          </p:cNvPicPr>
          <p:nvPr/>
        </p:nvPicPr>
        <p:blipFill>
          <a:blip r:embed="rId5" cstate="print">
            <a:extLst>
              <a:ext uri="{28A0092B-C50C-407E-A947-70E740481C1C}">
                <a14:useLocalDpi xmlns:a14="http://schemas.microsoft.com/office/drawing/2010/main" val="0"/>
              </a:ext>
            </a:extLst>
          </a:blip>
          <a:srcRect l="5502" t="56300" r="55912" b="11151"/>
          <a:stretch>
            <a:fillRect/>
          </a:stretch>
        </p:blipFill>
        <p:spPr>
          <a:xfrm>
            <a:off x="747714" y="2526342"/>
            <a:ext cx="1990915" cy="1543346"/>
          </a:xfrm>
          <a:prstGeom prst="ellipse">
            <a:avLst/>
          </a:prstGeom>
          <a:ln w="12700" cap="rnd">
            <a:solidFill>
              <a:srgbClr val="FF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6" name="Group 8"/>
          <p:cNvGrpSpPr>
            <a:grpSpLocks/>
          </p:cNvGrpSpPr>
          <p:nvPr/>
        </p:nvGrpSpPr>
        <p:grpSpPr bwMode="auto">
          <a:xfrm>
            <a:off x="3616259" y="546101"/>
            <a:ext cx="4791140" cy="700088"/>
            <a:chOff x="2381" y="344"/>
            <a:chExt cx="3154" cy="441"/>
          </a:xfrm>
        </p:grpSpPr>
        <p:sp>
          <p:nvSpPr>
            <p:cNvPr id="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Imagen" descr="palo ejrlb.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0112" y="3028598"/>
            <a:ext cx="2684035" cy="2082180"/>
          </a:xfrm>
          <a:prstGeom prst="rect">
            <a:avLst/>
          </a:prstGeom>
        </p:spPr>
      </p:pic>
      <p:pic>
        <p:nvPicPr>
          <p:cNvPr id="12" name="Imagen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1907704" y="1916832"/>
            <a:ext cx="5943600" cy="771525"/>
          </a:xfrm>
          <a:prstGeom prst="rect">
            <a:avLst/>
          </a:prstGeom>
          <a:noFill/>
          <a:ln w="9525">
            <a:solidFill>
              <a:schemeClr val="accent2"/>
            </a:solidFill>
            <a:miter lim="800000"/>
            <a:headEnd/>
            <a:tailEnd/>
          </a:ln>
        </p:spPr>
        <p:txBody>
          <a:bodyPr>
            <a:spAutoFit/>
          </a:bodyPr>
          <a:lstStyle/>
          <a:p>
            <a:pPr marL="457200" indent="-457200">
              <a:spcBef>
                <a:spcPct val="50000"/>
              </a:spcBef>
            </a:pPr>
            <a:r>
              <a:rPr lang="es-ES" sz="4400" b="1" dirty="0">
                <a:solidFill>
                  <a:schemeClr val="accent2"/>
                </a:solidFill>
                <a:latin typeface="Verdana" pitchFamily="34" charset="0"/>
              </a:rPr>
              <a:t>2. LIDERAZGO</a:t>
            </a:r>
          </a:p>
        </p:txBody>
      </p:sp>
      <p:grpSp>
        <p:nvGrpSpPr>
          <p:cNvPr id="4" name="Group 8"/>
          <p:cNvGrpSpPr>
            <a:grpSpLocks/>
          </p:cNvGrpSpPr>
          <p:nvPr/>
        </p:nvGrpSpPr>
        <p:grpSpPr bwMode="auto">
          <a:xfrm>
            <a:off x="3643619" y="587698"/>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8662" y="2852936"/>
            <a:ext cx="5385950" cy="3461370"/>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11560" y="1457908"/>
            <a:ext cx="8229600" cy="1143000"/>
          </a:xfrm>
        </p:spPr>
        <p:txBody>
          <a:bodyPr/>
          <a:lstStyle/>
          <a:p>
            <a:pPr eaLnBrk="1" hangingPunct="1"/>
            <a:r>
              <a:rPr lang="es-PE" b="1" i="1" dirty="0" smtClean="0">
                <a:solidFill>
                  <a:srgbClr val="00B050"/>
                </a:solidFill>
              </a:rPr>
              <a:t>Heródoto</a:t>
            </a:r>
            <a:endParaRPr lang="es-ES" b="1" i="1" dirty="0" smtClean="0">
              <a:solidFill>
                <a:srgbClr val="00B050"/>
              </a:solidFill>
            </a:endParaRPr>
          </a:p>
        </p:txBody>
      </p:sp>
      <p:sp>
        <p:nvSpPr>
          <p:cNvPr id="22531" name="Rectangle 3"/>
          <p:cNvSpPr>
            <a:spLocks noGrp="1" noChangeArrowheads="1"/>
          </p:cNvSpPr>
          <p:nvPr>
            <p:ph type="body" sz="half" idx="1"/>
          </p:nvPr>
        </p:nvSpPr>
        <p:spPr>
          <a:xfrm>
            <a:off x="683568" y="2492896"/>
            <a:ext cx="5843588" cy="3681536"/>
          </a:xfrm>
        </p:spPr>
        <p:txBody>
          <a:bodyPr/>
          <a:lstStyle/>
          <a:p>
            <a:pPr eaLnBrk="1" hangingPunct="1">
              <a:buFontTx/>
              <a:buNone/>
            </a:pPr>
            <a:r>
              <a:rPr lang="es-PE" sz="4400" b="1" dirty="0" smtClean="0">
                <a:solidFill>
                  <a:srgbClr val="A50021"/>
                </a:solidFill>
              </a:rPr>
              <a:t>“La historia se escribe para </a:t>
            </a:r>
            <a:r>
              <a:rPr lang="es-PE" sz="4400" b="1" u="sng" dirty="0" smtClean="0">
                <a:solidFill>
                  <a:srgbClr val="A50021"/>
                </a:solidFill>
              </a:rPr>
              <a:t>evitar</a:t>
            </a:r>
            <a:r>
              <a:rPr lang="es-PE" sz="4400" b="1" dirty="0" smtClean="0">
                <a:solidFill>
                  <a:srgbClr val="A50021"/>
                </a:solidFill>
              </a:rPr>
              <a:t> que se desvanezcan los hechos de los hombres”</a:t>
            </a:r>
            <a:endParaRPr lang="es-ES" sz="4400" b="1" dirty="0" smtClean="0">
              <a:solidFill>
                <a:srgbClr val="A50021"/>
              </a:solidFill>
            </a:endParaRPr>
          </a:p>
        </p:txBody>
      </p:sp>
      <p:pic>
        <p:nvPicPr>
          <p:cNvPr id="22532" name="Picture 9" descr="herodoto"/>
          <p:cNvPicPr>
            <a:picLocks noChangeAspect="1" noChangeArrowheads="1"/>
          </p:cNvPicPr>
          <p:nvPr/>
        </p:nvPicPr>
        <p:blipFill>
          <a:blip r:embed="rId2" cstate="print"/>
          <a:srcRect/>
          <a:stretch>
            <a:fillRect/>
          </a:stretch>
        </p:blipFill>
        <p:spPr bwMode="auto">
          <a:xfrm>
            <a:off x="5829300" y="2708920"/>
            <a:ext cx="2857500" cy="2971800"/>
          </a:xfrm>
          <a:prstGeom prst="rect">
            <a:avLst/>
          </a:prstGeom>
          <a:noFill/>
          <a:ln w="9525">
            <a:noFill/>
            <a:miter lim="800000"/>
            <a:headEnd/>
            <a:tailEnd/>
          </a:ln>
        </p:spPr>
      </p:pic>
      <p:grpSp>
        <p:nvGrpSpPr>
          <p:cNvPr id="5" name="Group 8"/>
          <p:cNvGrpSpPr>
            <a:grpSpLocks/>
          </p:cNvGrpSpPr>
          <p:nvPr/>
        </p:nvGrpSpPr>
        <p:grpSpPr bwMode="auto">
          <a:xfrm>
            <a:off x="3616259" y="546101"/>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p:cTn id="7" dur="500" fill="hold"/>
                                        <p:tgtEl>
                                          <p:spTgt spid="22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5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3733800" y="1752600"/>
            <a:ext cx="4724400" cy="1076325"/>
          </a:xfrm>
          <a:prstGeom prst="rect">
            <a:avLst/>
          </a:prstGeom>
          <a:noFill/>
          <a:ln w="9525">
            <a:solidFill>
              <a:schemeClr val="accent2"/>
            </a:solidFill>
            <a:miter lim="800000"/>
            <a:headEnd/>
            <a:tailEnd/>
          </a:ln>
        </p:spPr>
        <p:txBody>
          <a:bodyPr>
            <a:spAutoFit/>
          </a:bodyPr>
          <a:lstStyle/>
          <a:p>
            <a:pPr>
              <a:spcBef>
                <a:spcPct val="50000"/>
              </a:spcBef>
            </a:pPr>
            <a:r>
              <a:rPr lang="es-ES" sz="3200" b="1" dirty="0">
                <a:solidFill>
                  <a:schemeClr val="accent2"/>
                </a:solidFill>
                <a:latin typeface="Verdana" pitchFamily="34" charset="0"/>
              </a:rPr>
              <a:t>3. </a:t>
            </a:r>
            <a:r>
              <a:rPr lang="es-ES" sz="3200" b="1" dirty="0">
                <a:solidFill>
                  <a:schemeClr val="accent2"/>
                </a:solidFill>
                <a:latin typeface="Verdana" pitchFamily="34" charset="0"/>
                <a:cs typeface="Times New Roman" pitchFamily="18" charset="0"/>
              </a:rPr>
              <a:t>PARTICIPACIÓN DEL PERSONAL</a:t>
            </a:r>
            <a:r>
              <a:rPr lang="es-ES" sz="3200" b="1" dirty="0">
                <a:solidFill>
                  <a:schemeClr val="accent2"/>
                </a:solidFill>
                <a:latin typeface="Verdana" pitchFamily="34" charset="0"/>
              </a:rPr>
              <a:t> </a:t>
            </a:r>
          </a:p>
        </p:txBody>
      </p:sp>
      <p:grpSp>
        <p:nvGrpSpPr>
          <p:cNvPr id="5" name="Group 8"/>
          <p:cNvGrpSpPr>
            <a:grpSpLocks/>
          </p:cNvGrpSpPr>
          <p:nvPr/>
        </p:nvGrpSpPr>
        <p:grpSpPr bwMode="auto">
          <a:xfrm>
            <a:off x="3616259" y="546101"/>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388" y="3125222"/>
            <a:ext cx="3824636" cy="3056156"/>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0004" y="3125221"/>
            <a:ext cx="3524742" cy="2648320"/>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43" name="AutoShape 3"/>
          <p:cNvSpPr>
            <a:spLocks noChangeArrowheads="1"/>
          </p:cNvSpPr>
          <p:nvPr/>
        </p:nvSpPr>
        <p:spPr bwMode="auto">
          <a:xfrm>
            <a:off x="796516" y="3573016"/>
            <a:ext cx="2362200" cy="2304256"/>
          </a:xfrm>
          <a:prstGeom prst="homePlate">
            <a:avLst>
              <a:gd name="adj" fmla="val 25000"/>
            </a:avLst>
          </a:prstGeom>
          <a:solidFill>
            <a:srgbClr val="99CCFF"/>
          </a:solidFill>
          <a:ln w="9525">
            <a:solidFill>
              <a:schemeClr val="accent2"/>
            </a:solidFill>
            <a:miter lim="800000"/>
            <a:headEnd/>
            <a:tailEnd/>
          </a:ln>
        </p:spPr>
        <p:txBody>
          <a:bodyPr wrap="none" anchor="ctr"/>
          <a:lstStyle/>
          <a:p>
            <a:r>
              <a:rPr lang="es-ES_tradnl" sz="2000" u="none" dirty="0">
                <a:solidFill>
                  <a:srgbClr val="000099"/>
                </a:solidFill>
                <a:latin typeface="Times New Roman" pitchFamily="18" charset="0"/>
              </a:rPr>
              <a:t>RECURSOS /</a:t>
            </a:r>
          </a:p>
          <a:p>
            <a:r>
              <a:rPr lang="es-ES_tradnl" sz="2000" u="none" dirty="0">
                <a:solidFill>
                  <a:srgbClr val="33CC33"/>
                </a:solidFill>
                <a:latin typeface="Times New Roman" pitchFamily="18" charset="0"/>
              </a:rPr>
              <a:t>INSUMOS</a:t>
            </a:r>
            <a:endParaRPr lang="es-ES" sz="2000" u="none" dirty="0">
              <a:solidFill>
                <a:srgbClr val="33CC33"/>
              </a:solidFill>
              <a:latin typeface="Times New Roman" pitchFamily="18" charset="0"/>
            </a:endParaRPr>
          </a:p>
        </p:txBody>
      </p:sp>
      <p:sp>
        <p:nvSpPr>
          <p:cNvPr id="1187844" name="AutoShape 4"/>
          <p:cNvSpPr>
            <a:spLocks noChangeArrowheads="1"/>
          </p:cNvSpPr>
          <p:nvPr/>
        </p:nvSpPr>
        <p:spPr bwMode="auto">
          <a:xfrm>
            <a:off x="6228184" y="3601142"/>
            <a:ext cx="2286000" cy="2276130"/>
          </a:xfrm>
          <a:prstGeom prst="homePlate">
            <a:avLst>
              <a:gd name="adj" fmla="val 25000"/>
            </a:avLst>
          </a:prstGeom>
          <a:solidFill>
            <a:srgbClr val="99CCFF"/>
          </a:solidFill>
          <a:ln w="9525">
            <a:solidFill>
              <a:schemeClr val="accent2"/>
            </a:solidFill>
            <a:miter lim="800000"/>
            <a:headEnd/>
            <a:tailEnd/>
          </a:ln>
        </p:spPr>
        <p:txBody>
          <a:bodyPr wrap="none" anchor="ctr"/>
          <a:lstStyle/>
          <a:p>
            <a:r>
              <a:rPr lang="es-ES_tradnl" sz="2000" u="none" dirty="0">
                <a:solidFill>
                  <a:srgbClr val="000099"/>
                </a:solidFill>
                <a:latin typeface="Times New Roman" pitchFamily="18" charset="0"/>
              </a:rPr>
              <a:t>PRODUCTO / </a:t>
            </a:r>
          </a:p>
          <a:p>
            <a:r>
              <a:rPr lang="es-ES_tradnl" sz="2000" u="none" dirty="0">
                <a:solidFill>
                  <a:srgbClr val="FFFF00"/>
                </a:solidFill>
                <a:latin typeface="Times New Roman" pitchFamily="18" charset="0"/>
              </a:rPr>
              <a:t>SERVICIOS</a:t>
            </a:r>
            <a:endParaRPr lang="es-ES" sz="2000" u="none" dirty="0">
              <a:solidFill>
                <a:srgbClr val="FFFF00"/>
              </a:solidFill>
              <a:latin typeface="Times New Roman" pitchFamily="18" charset="0"/>
            </a:endParaRPr>
          </a:p>
        </p:txBody>
      </p:sp>
      <p:sp>
        <p:nvSpPr>
          <p:cNvPr id="1187845" name="Rectangle 5"/>
          <p:cNvSpPr>
            <a:spLocks noChangeArrowheads="1"/>
          </p:cNvSpPr>
          <p:nvPr/>
        </p:nvSpPr>
        <p:spPr bwMode="auto">
          <a:xfrm>
            <a:off x="3482448" y="3601142"/>
            <a:ext cx="2286000" cy="2276130"/>
          </a:xfrm>
          <a:prstGeom prst="rect">
            <a:avLst/>
          </a:prstGeom>
          <a:solidFill>
            <a:srgbClr val="99CCFF"/>
          </a:solidFill>
          <a:ln w="9525">
            <a:solidFill>
              <a:schemeClr val="accent2"/>
            </a:solidFill>
            <a:miter lim="800000"/>
            <a:headEnd/>
            <a:tailEnd/>
          </a:ln>
        </p:spPr>
        <p:txBody>
          <a:bodyPr wrap="none" anchor="ctr"/>
          <a:lstStyle/>
          <a:p>
            <a:pPr algn="ctr"/>
            <a:r>
              <a:rPr lang="es-ES_tradnl" sz="2000" b="1" u="none" dirty="0" smtClean="0">
                <a:solidFill>
                  <a:srgbClr val="FF0000"/>
                </a:solidFill>
                <a:latin typeface="Times New Roman" pitchFamily="18" charset="0"/>
              </a:rPr>
              <a:t>ACTIVIDADES</a:t>
            </a:r>
            <a:endParaRPr lang="es-ES" sz="2000" b="1" u="none" dirty="0">
              <a:solidFill>
                <a:srgbClr val="FF0000"/>
              </a:solidFill>
              <a:latin typeface="Times New Roman" pitchFamily="18" charset="0"/>
            </a:endParaRPr>
          </a:p>
        </p:txBody>
      </p:sp>
      <p:sp>
        <p:nvSpPr>
          <p:cNvPr id="1187846" name="Rectangle 6"/>
          <p:cNvSpPr>
            <a:spLocks noChangeArrowheads="1"/>
          </p:cNvSpPr>
          <p:nvPr/>
        </p:nvSpPr>
        <p:spPr bwMode="auto">
          <a:xfrm>
            <a:off x="703385" y="3120008"/>
            <a:ext cx="1676400" cy="381000"/>
          </a:xfrm>
          <a:prstGeom prst="rect">
            <a:avLst/>
          </a:prstGeom>
          <a:solidFill>
            <a:srgbClr val="99CCFF"/>
          </a:solidFill>
          <a:ln w="9525">
            <a:solidFill>
              <a:schemeClr val="accent2"/>
            </a:solidFill>
            <a:miter lim="800000"/>
            <a:headEnd/>
            <a:tailEnd/>
          </a:ln>
        </p:spPr>
        <p:txBody>
          <a:bodyPr wrap="none" anchor="ctr"/>
          <a:lstStyle/>
          <a:p>
            <a:pPr algn="ctr"/>
            <a:r>
              <a:rPr lang="es-ES_tradnl" sz="2000" u="none" dirty="0">
                <a:solidFill>
                  <a:srgbClr val="000099"/>
                </a:solidFill>
                <a:latin typeface="Times New Roman" pitchFamily="18" charset="0"/>
              </a:rPr>
              <a:t>ENTRADAS</a:t>
            </a:r>
            <a:endParaRPr lang="es-ES" sz="2000" u="none" dirty="0">
              <a:solidFill>
                <a:srgbClr val="000099"/>
              </a:solidFill>
              <a:latin typeface="Times New Roman" pitchFamily="18" charset="0"/>
            </a:endParaRPr>
          </a:p>
        </p:txBody>
      </p:sp>
      <p:sp>
        <p:nvSpPr>
          <p:cNvPr id="1187847" name="Rectangle 7"/>
          <p:cNvSpPr>
            <a:spLocks noChangeArrowheads="1"/>
          </p:cNvSpPr>
          <p:nvPr/>
        </p:nvSpPr>
        <p:spPr bwMode="auto">
          <a:xfrm>
            <a:off x="6228184" y="3043808"/>
            <a:ext cx="1676400" cy="457200"/>
          </a:xfrm>
          <a:prstGeom prst="rect">
            <a:avLst/>
          </a:prstGeom>
          <a:solidFill>
            <a:srgbClr val="99CCFF"/>
          </a:solidFill>
          <a:ln w="9525">
            <a:solidFill>
              <a:schemeClr val="accent2"/>
            </a:solidFill>
            <a:miter lim="800000"/>
            <a:headEnd/>
            <a:tailEnd/>
          </a:ln>
        </p:spPr>
        <p:txBody>
          <a:bodyPr wrap="none" anchor="ctr"/>
          <a:lstStyle/>
          <a:p>
            <a:pPr algn="ctr"/>
            <a:r>
              <a:rPr lang="es-ES_tradnl" sz="2000" u="none" dirty="0">
                <a:solidFill>
                  <a:srgbClr val="000099"/>
                </a:solidFill>
                <a:latin typeface="Times New Roman" pitchFamily="18" charset="0"/>
              </a:rPr>
              <a:t>SALIDAS</a:t>
            </a:r>
            <a:endParaRPr lang="es-ES" sz="2000" u="none" dirty="0">
              <a:solidFill>
                <a:srgbClr val="000099"/>
              </a:solidFill>
              <a:latin typeface="Times New Roman" pitchFamily="18" charset="0"/>
            </a:endParaRPr>
          </a:p>
        </p:txBody>
      </p:sp>
      <p:sp>
        <p:nvSpPr>
          <p:cNvPr id="68616" name="Rectangle 8"/>
          <p:cNvSpPr>
            <a:spLocks noChangeArrowheads="1"/>
          </p:cNvSpPr>
          <p:nvPr/>
        </p:nvSpPr>
        <p:spPr bwMode="auto">
          <a:xfrm>
            <a:off x="1115616" y="1481708"/>
            <a:ext cx="7176368" cy="1219200"/>
          </a:xfrm>
          <a:prstGeom prst="rect">
            <a:avLst/>
          </a:prstGeom>
          <a:solidFill>
            <a:schemeClr val="accent1"/>
          </a:solidFill>
          <a:ln w="38100" cmpd="dbl">
            <a:solidFill>
              <a:srgbClr val="0033CC"/>
            </a:solidFill>
            <a:miter lim="800000"/>
            <a:headEnd/>
            <a:tailEnd/>
          </a:ln>
        </p:spPr>
        <p:txBody>
          <a:bodyPr anchor="ctr"/>
          <a:lstStyle/>
          <a:p>
            <a:r>
              <a:rPr lang="es-ES" sz="4400" b="1" u="none" dirty="0">
                <a:solidFill>
                  <a:schemeClr val="bg1"/>
                </a:solidFill>
              </a:rPr>
              <a:t>4. </a:t>
            </a:r>
            <a:r>
              <a:rPr lang="es-ES" sz="2800" b="1" u="none" dirty="0">
                <a:solidFill>
                  <a:schemeClr val="bg1"/>
                </a:solidFill>
              </a:rPr>
              <a:t>ENFOQUE</a:t>
            </a:r>
            <a:r>
              <a:rPr lang="es-ES" sz="4400" b="1" u="none" dirty="0">
                <a:solidFill>
                  <a:schemeClr val="bg1"/>
                </a:solidFill>
              </a:rPr>
              <a:t> DE PROCESO</a:t>
            </a:r>
          </a:p>
        </p:txBody>
      </p:sp>
      <p:grpSp>
        <p:nvGrpSpPr>
          <p:cNvPr id="8" name="Group 8"/>
          <p:cNvGrpSpPr>
            <a:grpSpLocks/>
          </p:cNvGrpSpPr>
          <p:nvPr/>
        </p:nvGrpSpPr>
        <p:grpSpPr bwMode="auto">
          <a:xfrm>
            <a:off x="3616259" y="546101"/>
            <a:ext cx="4791140" cy="700088"/>
            <a:chOff x="2381" y="344"/>
            <a:chExt cx="3154" cy="441"/>
          </a:xfrm>
        </p:grpSpPr>
        <p:sp>
          <p:nvSpPr>
            <p:cNvPr id="10"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1"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n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1187846"/>
                                        </p:tgtEl>
                                        <p:attrNameLst>
                                          <p:attrName>style.visibility</p:attrName>
                                        </p:attrNameLst>
                                      </p:cBhvr>
                                      <p:to>
                                        <p:strVal val="visible"/>
                                      </p:to>
                                    </p:set>
                                    <p:anim calcmode="lin" valueType="num">
                                      <p:cBhvr additive="base">
                                        <p:cTn id="7" dur="5000" fill="hold"/>
                                        <p:tgtEl>
                                          <p:spTgt spid="1187846"/>
                                        </p:tgtEl>
                                        <p:attrNameLst>
                                          <p:attrName>ppt_x</p:attrName>
                                        </p:attrNameLst>
                                      </p:cBhvr>
                                      <p:tavLst>
                                        <p:tav tm="0">
                                          <p:val>
                                            <p:strVal val="0-#ppt_w/2"/>
                                          </p:val>
                                        </p:tav>
                                        <p:tav tm="100000">
                                          <p:val>
                                            <p:strVal val="#ppt_x"/>
                                          </p:val>
                                        </p:tav>
                                      </p:tavLst>
                                    </p:anim>
                                    <p:anim calcmode="lin" valueType="num">
                                      <p:cBhvr additive="base">
                                        <p:cTn id="8" dur="5000" fill="hold"/>
                                        <p:tgtEl>
                                          <p:spTgt spid="11878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1187843"/>
                                        </p:tgtEl>
                                        <p:attrNameLst>
                                          <p:attrName>style.visibility</p:attrName>
                                        </p:attrNameLst>
                                      </p:cBhvr>
                                      <p:to>
                                        <p:strVal val="visible"/>
                                      </p:to>
                                    </p:set>
                                    <p:anim calcmode="lin" valueType="num">
                                      <p:cBhvr additive="base">
                                        <p:cTn id="13" dur="5000" fill="hold"/>
                                        <p:tgtEl>
                                          <p:spTgt spid="1187843"/>
                                        </p:tgtEl>
                                        <p:attrNameLst>
                                          <p:attrName>ppt_x</p:attrName>
                                        </p:attrNameLst>
                                      </p:cBhvr>
                                      <p:tavLst>
                                        <p:tav tm="0">
                                          <p:val>
                                            <p:strVal val="0-#ppt_w/2"/>
                                          </p:val>
                                        </p:tav>
                                        <p:tav tm="100000">
                                          <p:val>
                                            <p:strVal val="#ppt_x"/>
                                          </p:val>
                                        </p:tav>
                                      </p:tavLst>
                                    </p:anim>
                                    <p:anim calcmode="lin" valueType="num">
                                      <p:cBhvr additive="base">
                                        <p:cTn id="14" dur="5000" fill="hold"/>
                                        <p:tgtEl>
                                          <p:spTgt spid="118784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87845"/>
                                        </p:tgtEl>
                                        <p:attrNameLst>
                                          <p:attrName>style.visibility</p:attrName>
                                        </p:attrNameLst>
                                      </p:cBhvr>
                                      <p:to>
                                        <p:strVal val="visible"/>
                                      </p:to>
                                    </p:set>
                                    <p:anim calcmode="lin" valueType="num">
                                      <p:cBhvr additive="base">
                                        <p:cTn id="19" dur="500" fill="hold"/>
                                        <p:tgtEl>
                                          <p:spTgt spid="1187845"/>
                                        </p:tgtEl>
                                        <p:attrNameLst>
                                          <p:attrName>ppt_x</p:attrName>
                                        </p:attrNameLst>
                                      </p:cBhvr>
                                      <p:tavLst>
                                        <p:tav tm="0">
                                          <p:val>
                                            <p:strVal val="#ppt_x"/>
                                          </p:val>
                                        </p:tav>
                                        <p:tav tm="100000">
                                          <p:val>
                                            <p:strVal val="#ppt_x"/>
                                          </p:val>
                                        </p:tav>
                                      </p:tavLst>
                                    </p:anim>
                                    <p:anim calcmode="lin" valueType="num">
                                      <p:cBhvr additive="base">
                                        <p:cTn id="20" dur="500" fill="hold"/>
                                        <p:tgtEl>
                                          <p:spTgt spid="11878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1187847"/>
                                        </p:tgtEl>
                                        <p:attrNameLst>
                                          <p:attrName>style.visibility</p:attrName>
                                        </p:attrNameLst>
                                      </p:cBhvr>
                                      <p:to>
                                        <p:strVal val="visible"/>
                                      </p:to>
                                    </p:set>
                                    <p:anim calcmode="lin" valueType="num">
                                      <p:cBhvr additive="base">
                                        <p:cTn id="25" dur="5000" fill="hold"/>
                                        <p:tgtEl>
                                          <p:spTgt spid="1187847"/>
                                        </p:tgtEl>
                                        <p:attrNameLst>
                                          <p:attrName>ppt_x</p:attrName>
                                        </p:attrNameLst>
                                      </p:cBhvr>
                                      <p:tavLst>
                                        <p:tav tm="0">
                                          <p:val>
                                            <p:strVal val="1+#ppt_w/2"/>
                                          </p:val>
                                        </p:tav>
                                        <p:tav tm="100000">
                                          <p:val>
                                            <p:strVal val="#ppt_x"/>
                                          </p:val>
                                        </p:tav>
                                      </p:tavLst>
                                    </p:anim>
                                    <p:anim calcmode="lin" valueType="num">
                                      <p:cBhvr additive="base">
                                        <p:cTn id="26" dur="5000" fill="hold"/>
                                        <p:tgtEl>
                                          <p:spTgt spid="118784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2" fill="hold" grpId="0" nodeType="clickEffect">
                                  <p:stCondLst>
                                    <p:cond delay="0"/>
                                  </p:stCondLst>
                                  <p:childTnLst>
                                    <p:set>
                                      <p:cBhvr>
                                        <p:cTn id="30" dur="1" fill="hold">
                                          <p:stCondLst>
                                            <p:cond delay="0"/>
                                          </p:stCondLst>
                                        </p:cTn>
                                        <p:tgtEl>
                                          <p:spTgt spid="1187844"/>
                                        </p:tgtEl>
                                        <p:attrNameLst>
                                          <p:attrName>style.visibility</p:attrName>
                                        </p:attrNameLst>
                                      </p:cBhvr>
                                      <p:to>
                                        <p:strVal val="visible"/>
                                      </p:to>
                                    </p:set>
                                    <p:anim calcmode="lin" valueType="num">
                                      <p:cBhvr additive="base">
                                        <p:cTn id="31" dur="5000" fill="hold"/>
                                        <p:tgtEl>
                                          <p:spTgt spid="1187844"/>
                                        </p:tgtEl>
                                        <p:attrNameLst>
                                          <p:attrName>ppt_x</p:attrName>
                                        </p:attrNameLst>
                                      </p:cBhvr>
                                      <p:tavLst>
                                        <p:tav tm="0">
                                          <p:val>
                                            <p:strVal val="1+#ppt_w/2"/>
                                          </p:val>
                                        </p:tav>
                                        <p:tav tm="100000">
                                          <p:val>
                                            <p:strVal val="#ppt_x"/>
                                          </p:val>
                                        </p:tav>
                                      </p:tavLst>
                                    </p:anim>
                                    <p:anim calcmode="lin" valueType="num">
                                      <p:cBhvr additive="base">
                                        <p:cTn id="32" dur="5000" fill="hold"/>
                                        <p:tgtEl>
                                          <p:spTgt spid="11878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43" grpId="0" animBg="1" autoUpdateAnimBg="0"/>
      <p:bldP spid="1187844" grpId="0" animBg="1" autoUpdateAnimBg="0"/>
      <p:bldP spid="1187845" grpId="0" animBg="1" autoUpdateAnimBg="0"/>
      <p:bldP spid="1187846" grpId="0" animBg="1" autoUpdateAnimBg="0"/>
      <p:bldP spid="1187847" grpId="0" animBg="1"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603956" y="2233302"/>
            <a:ext cx="5328592" cy="4170920"/>
          </a:xfrm>
          <a:prstGeom prst="rect">
            <a:avLst/>
          </a:prstGeom>
          <a:noFill/>
          <a:ln w="9525">
            <a:noFill/>
            <a:miter lim="800000"/>
            <a:headEnd/>
            <a:tailEnd/>
          </a:ln>
        </p:spPr>
        <p:txBody>
          <a:bodyPr lIns="92075" tIns="46038" rIns="92075" bIns="46038"/>
          <a:lstStyle/>
          <a:p>
            <a:pPr algn="just">
              <a:spcBef>
                <a:spcPct val="20000"/>
              </a:spcBef>
            </a:pPr>
            <a:r>
              <a:rPr lang="es-ES_tradnl" b="1" dirty="0">
                <a:solidFill>
                  <a:srgbClr val="33CC33"/>
                </a:solidFill>
              </a:rPr>
              <a:t>Procesos Gerenciales/Conducción:</a:t>
            </a:r>
          </a:p>
          <a:p>
            <a:pPr algn="just">
              <a:spcBef>
                <a:spcPct val="20000"/>
              </a:spcBef>
            </a:pPr>
            <a:r>
              <a:rPr lang="es-ES_tradnl" u="none" dirty="0">
                <a:solidFill>
                  <a:schemeClr val="tx2"/>
                </a:solidFill>
              </a:rPr>
              <a:t>Son aquellos que dan las directrices a nivel                  macro y asignan recursos en la  organización. </a:t>
            </a:r>
          </a:p>
          <a:p>
            <a:pPr algn="just">
              <a:spcBef>
                <a:spcPct val="20000"/>
              </a:spcBef>
            </a:pPr>
            <a:endParaRPr lang="es-ES_tradnl" b="1" dirty="0" smtClean="0">
              <a:solidFill>
                <a:schemeClr val="tx2"/>
              </a:solidFill>
            </a:endParaRPr>
          </a:p>
          <a:p>
            <a:pPr algn="just">
              <a:spcBef>
                <a:spcPct val="20000"/>
              </a:spcBef>
            </a:pPr>
            <a:r>
              <a:rPr lang="es-ES_tradnl" b="1" dirty="0" smtClean="0">
                <a:solidFill>
                  <a:srgbClr val="00B0F0"/>
                </a:solidFill>
              </a:rPr>
              <a:t>Procesos </a:t>
            </a:r>
            <a:r>
              <a:rPr lang="es-ES_tradnl" b="1" dirty="0">
                <a:solidFill>
                  <a:srgbClr val="00B0F0"/>
                </a:solidFill>
              </a:rPr>
              <a:t>Operativos / Realización</a:t>
            </a:r>
            <a:r>
              <a:rPr lang="es-ES_tradnl" b="1" u="none" dirty="0">
                <a:solidFill>
                  <a:srgbClr val="00B0F0"/>
                </a:solidFill>
              </a:rPr>
              <a:t> o prestadores de servicios</a:t>
            </a:r>
            <a:r>
              <a:rPr lang="es-ES_tradnl" u="none" dirty="0">
                <a:solidFill>
                  <a:srgbClr val="00B0F0"/>
                </a:solidFill>
              </a:rPr>
              <a:t>:</a:t>
            </a:r>
          </a:p>
          <a:p>
            <a:pPr algn="just">
              <a:spcBef>
                <a:spcPct val="20000"/>
              </a:spcBef>
            </a:pPr>
            <a:r>
              <a:rPr lang="es-ES_tradnl" u="none" dirty="0">
                <a:solidFill>
                  <a:schemeClr val="tx2"/>
                </a:solidFill>
              </a:rPr>
              <a:t>Materializan la función que se le ha </a:t>
            </a:r>
            <a:r>
              <a:rPr lang="es-ES_tradnl" u="none" dirty="0" smtClean="0">
                <a:solidFill>
                  <a:schemeClr val="tx2"/>
                </a:solidFill>
              </a:rPr>
              <a:t>asignado a </a:t>
            </a:r>
            <a:r>
              <a:rPr lang="es-ES_tradnl" u="none" dirty="0">
                <a:solidFill>
                  <a:schemeClr val="tx2"/>
                </a:solidFill>
              </a:rPr>
              <a:t>la organización.  Es decir, la razón de  </a:t>
            </a:r>
            <a:r>
              <a:rPr lang="es-ES_tradnl" u="none" dirty="0" smtClean="0">
                <a:solidFill>
                  <a:schemeClr val="tx2"/>
                </a:solidFill>
              </a:rPr>
              <a:t>ser </a:t>
            </a:r>
            <a:r>
              <a:rPr lang="es-ES_tradnl" u="none" dirty="0">
                <a:solidFill>
                  <a:schemeClr val="tx2"/>
                </a:solidFill>
              </a:rPr>
              <a:t>de la misma.</a:t>
            </a:r>
          </a:p>
          <a:p>
            <a:pPr algn="just">
              <a:spcBef>
                <a:spcPct val="20000"/>
              </a:spcBef>
            </a:pPr>
            <a:endParaRPr lang="es-ES_tradnl" b="1" dirty="0">
              <a:solidFill>
                <a:schemeClr val="tx2"/>
              </a:solidFill>
            </a:endParaRPr>
          </a:p>
          <a:p>
            <a:pPr algn="just">
              <a:spcBef>
                <a:spcPct val="20000"/>
              </a:spcBef>
            </a:pPr>
            <a:r>
              <a:rPr lang="es-ES_tradnl" b="1" dirty="0" smtClean="0">
                <a:solidFill>
                  <a:srgbClr val="CC0000"/>
                </a:solidFill>
              </a:rPr>
              <a:t>Procesos </a:t>
            </a:r>
            <a:r>
              <a:rPr lang="es-ES_tradnl" b="1" dirty="0">
                <a:solidFill>
                  <a:srgbClr val="CC0000"/>
                </a:solidFill>
              </a:rPr>
              <a:t>de Apoyo/Soporte:</a:t>
            </a:r>
          </a:p>
          <a:p>
            <a:pPr algn="just">
              <a:spcBef>
                <a:spcPct val="20000"/>
              </a:spcBef>
            </a:pPr>
            <a:r>
              <a:rPr lang="es-ES_tradnl" u="none" dirty="0">
                <a:solidFill>
                  <a:schemeClr val="tx2"/>
                </a:solidFill>
              </a:rPr>
              <a:t>Colaboran con los procesos operativos </a:t>
            </a:r>
            <a:r>
              <a:rPr lang="es-ES_tradnl" u="none" dirty="0" smtClean="0">
                <a:solidFill>
                  <a:schemeClr val="tx2"/>
                </a:solidFill>
              </a:rPr>
              <a:t>para </a:t>
            </a:r>
            <a:r>
              <a:rPr lang="es-ES_tradnl" u="none" dirty="0">
                <a:solidFill>
                  <a:schemeClr val="tx2"/>
                </a:solidFill>
              </a:rPr>
              <a:t>la prestación del servicio.</a:t>
            </a:r>
          </a:p>
        </p:txBody>
      </p:sp>
      <p:sp>
        <p:nvSpPr>
          <p:cNvPr id="7172" name="Rectangle 3"/>
          <p:cNvSpPr>
            <a:spLocks noGrp="1" noChangeArrowheads="1"/>
          </p:cNvSpPr>
          <p:nvPr>
            <p:ph type="title"/>
          </p:nvPr>
        </p:nvSpPr>
        <p:spPr bwMode="auto">
          <a:xfrm>
            <a:off x="3131840" y="717177"/>
            <a:ext cx="5184775" cy="609600"/>
          </a:xfrm>
          <a:noFill/>
          <a:ln>
            <a:miter lim="800000"/>
            <a:headEnd/>
            <a:tailEnd/>
          </a:ln>
        </p:spPr>
        <p:txBody>
          <a:bodyPr vert="horz" wrap="square" lIns="91440" tIns="45720" rIns="91440" bIns="45720" numCol="1" anchor="t" anchorCtr="0" compatLnSpc="1">
            <a:prstTxWarp prst="textNoShape">
              <a:avLst/>
            </a:prstTxWarp>
            <a:spAutoFit/>
          </a:bodyPr>
          <a:lstStyle/>
          <a:p>
            <a:pPr algn="r" eaLnBrk="1" hangingPunct="1"/>
            <a:r>
              <a:rPr lang="es-MX" sz="3400" b="1" dirty="0" smtClean="0">
                <a:solidFill>
                  <a:srgbClr val="3333CC"/>
                </a:solidFill>
                <a:latin typeface="Arial" charset="0"/>
              </a:rPr>
              <a:t> </a:t>
            </a:r>
            <a:endParaRPr lang="es-ES" sz="3400" b="1" dirty="0" smtClean="0">
              <a:solidFill>
                <a:schemeClr val="bg1">
                  <a:lumMod val="95000"/>
                </a:schemeClr>
              </a:solidFill>
              <a:latin typeface="Arial" charset="0"/>
            </a:endParaRPr>
          </a:p>
        </p:txBody>
      </p:sp>
      <p:pic>
        <p:nvPicPr>
          <p:cNvPr id="7173" name="Picture 5" descr="j0195384"/>
          <p:cNvPicPr>
            <a:picLocks noChangeAspect="1" noChangeArrowheads="1"/>
          </p:cNvPicPr>
          <p:nvPr/>
        </p:nvPicPr>
        <p:blipFill>
          <a:blip r:embed="rId3" cstate="print"/>
          <a:srcRect/>
          <a:stretch>
            <a:fillRect/>
          </a:stretch>
        </p:blipFill>
        <p:spPr bwMode="auto">
          <a:xfrm>
            <a:off x="6732240" y="4509785"/>
            <a:ext cx="1610141" cy="1620397"/>
          </a:xfrm>
          <a:prstGeom prst="rect">
            <a:avLst/>
          </a:prstGeom>
          <a:noFill/>
          <a:ln w="9525">
            <a:noFill/>
            <a:miter lim="800000"/>
            <a:headEnd/>
            <a:tailEnd/>
          </a:ln>
        </p:spPr>
      </p:pic>
      <p:pic>
        <p:nvPicPr>
          <p:cNvPr id="7174" name="Picture 7" descr="j0343455"/>
          <p:cNvPicPr>
            <a:picLocks noChangeAspect="1" noChangeArrowheads="1"/>
          </p:cNvPicPr>
          <p:nvPr/>
        </p:nvPicPr>
        <p:blipFill>
          <a:blip r:embed="rId4" cstate="print"/>
          <a:srcRect/>
          <a:stretch>
            <a:fillRect/>
          </a:stretch>
        </p:blipFill>
        <p:spPr bwMode="auto">
          <a:xfrm>
            <a:off x="6214449" y="2587407"/>
            <a:ext cx="1939266" cy="1477536"/>
          </a:xfrm>
          <a:prstGeom prst="rect">
            <a:avLst/>
          </a:prstGeom>
          <a:noFill/>
          <a:ln w="9525">
            <a:noFill/>
            <a:miter lim="800000"/>
            <a:headEnd/>
            <a:tailEnd/>
          </a:ln>
        </p:spPr>
      </p:pic>
      <p:sp>
        <p:nvSpPr>
          <p:cNvPr id="7176" name="Rectangle 9"/>
          <p:cNvSpPr>
            <a:spLocks noChangeArrowheads="1"/>
          </p:cNvSpPr>
          <p:nvPr/>
        </p:nvSpPr>
        <p:spPr bwMode="auto">
          <a:xfrm>
            <a:off x="755575" y="1651090"/>
            <a:ext cx="7780253" cy="615553"/>
          </a:xfrm>
          <a:prstGeom prst="rect">
            <a:avLst/>
          </a:prstGeom>
          <a:noFill/>
          <a:ln w="9525">
            <a:noFill/>
            <a:miter lim="800000"/>
            <a:headEnd/>
            <a:tailEnd/>
          </a:ln>
        </p:spPr>
        <p:txBody>
          <a:bodyPr wrap="square">
            <a:spAutoFit/>
          </a:bodyPr>
          <a:lstStyle/>
          <a:p>
            <a:r>
              <a:rPr lang="es-MX" sz="3400" b="1" u="none" dirty="0" smtClean="0">
                <a:solidFill>
                  <a:srgbClr val="CC00CC"/>
                </a:solidFill>
              </a:rPr>
              <a:t>Clasificación</a:t>
            </a:r>
            <a:r>
              <a:rPr lang="es-MX" sz="3400" b="1" dirty="0">
                <a:solidFill>
                  <a:srgbClr val="CC00CC"/>
                </a:solidFill>
              </a:rPr>
              <a:t> Típica de los Procesos</a:t>
            </a:r>
            <a:r>
              <a:rPr lang="es-MX" sz="3400" b="1" u="none" dirty="0" smtClean="0">
                <a:solidFill>
                  <a:srgbClr val="CC00CC"/>
                </a:solidFill>
              </a:rPr>
              <a:t>  </a:t>
            </a:r>
            <a:endParaRPr lang="es-ES" sz="3400" b="1" u="none" dirty="0">
              <a:solidFill>
                <a:srgbClr val="CC00CC"/>
              </a:solidFill>
            </a:endParaRPr>
          </a:p>
        </p:txBody>
      </p:sp>
      <p:grpSp>
        <p:nvGrpSpPr>
          <p:cNvPr id="8" name="Group 8"/>
          <p:cNvGrpSpPr>
            <a:grpSpLocks/>
          </p:cNvGrpSpPr>
          <p:nvPr/>
        </p:nvGrpSpPr>
        <p:grpSpPr bwMode="auto">
          <a:xfrm>
            <a:off x="3616259" y="546101"/>
            <a:ext cx="4791140" cy="700088"/>
            <a:chOff x="2381" y="344"/>
            <a:chExt cx="3154" cy="441"/>
          </a:xfrm>
        </p:grpSpPr>
        <p:sp>
          <p:nvSpPr>
            <p:cNvPr id="10"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1" name="6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7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n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Oval 2"/>
          <p:cNvSpPr>
            <a:spLocks noChangeArrowheads="1"/>
          </p:cNvSpPr>
          <p:nvPr/>
        </p:nvSpPr>
        <p:spPr bwMode="auto">
          <a:xfrm>
            <a:off x="713295" y="3143134"/>
            <a:ext cx="7467600" cy="2285022"/>
          </a:xfrm>
          <a:prstGeom prst="ellipse">
            <a:avLst/>
          </a:prstGeom>
          <a:noFill/>
          <a:ln w="38100">
            <a:solidFill>
              <a:schemeClr val="accent2"/>
            </a:solidFill>
            <a:round/>
            <a:headEnd/>
            <a:tailEnd/>
          </a:ln>
        </p:spPr>
        <p:txBody>
          <a:bodyPr wrap="none" anchor="ctr"/>
          <a:lstStyle/>
          <a:p>
            <a:endParaRPr lang="es-CO" dirty="0"/>
          </a:p>
        </p:txBody>
      </p:sp>
      <p:sp>
        <p:nvSpPr>
          <p:cNvPr id="72707" name="Rectangle 3"/>
          <p:cNvSpPr>
            <a:spLocks noGrp="1" noChangeArrowheads="1"/>
          </p:cNvSpPr>
          <p:nvPr>
            <p:ph type="title"/>
          </p:nvPr>
        </p:nvSpPr>
        <p:spPr bwMode="auto">
          <a:xfrm>
            <a:off x="584200" y="1645843"/>
            <a:ext cx="8032467" cy="692219"/>
          </a:xfrm>
          <a:solidFill>
            <a:schemeClr val="accent1"/>
          </a:solidFill>
          <a:ln w="38100" cmpd="dbl">
            <a:solidFill>
              <a:srgbClr val="0033CC"/>
            </a:solid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es-ES" sz="4000" b="1" dirty="0" smtClean="0">
                <a:solidFill>
                  <a:schemeClr val="accent3">
                    <a:lumMod val="40000"/>
                    <a:lumOff val="60000"/>
                  </a:schemeClr>
                </a:solidFill>
              </a:rPr>
              <a:t>5. ENFOQUE DE SISTEMA</a:t>
            </a:r>
          </a:p>
        </p:txBody>
      </p:sp>
      <p:sp>
        <p:nvSpPr>
          <p:cNvPr id="72708" name="Rectangle 4"/>
          <p:cNvSpPr>
            <a:spLocks noGrp="1" noChangeArrowheads="1"/>
          </p:cNvSpPr>
          <p:nvPr>
            <p:ph idx="1"/>
          </p:nvPr>
        </p:nvSpPr>
        <p:spPr bwMode="auto">
          <a:xfrm>
            <a:off x="1282971" y="2477279"/>
            <a:ext cx="2403679" cy="435567"/>
          </a:xfrm>
          <a:solidFill>
            <a:schemeClr val="bg1"/>
          </a:solidFill>
          <a:ln w="12700" cap="sq">
            <a:solidFill>
              <a:srgbClr val="FF3300"/>
            </a:solidFill>
            <a:miter lim="800000"/>
            <a:headEnd type="none" w="sm" len="sm"/>
            <a:tailEnd type="none" w="sm" len="sm"/>
          </a:ln>
        </p:spPr>
        <p:txBody>
          <a:bodyPr vert="horz" wrap="square" lIns="91440" tIns="45720" rIns="91440" bIns="45720" numCol="1" anchor="t" anchorCtr="0" compatLnSpc="1">
            <a:prstTxWarp prst="textNoShape">
              <a:avLst/>
            </a:prstTxWarp>
            <a:normAutofit fontScale="92500" lnSpcReduction="20000"/>
          </a:bodyPr>
          <a:lstStyle/>
          <a:p>
            <a:pPr algn="r" eaLnBrk="1" hangingPunct="1">
              <a:lnSpc>
                <a:spcPct val="90000"/>
              </a:lnSpc>
              <a:spcBef>
                <a:spcPct val="0"/>
              </a:spcBef>
              <a:buFontTx/>
              <a:buNone/>
            </a:pPr>
            <a:r>
              <a:rPr lang="es-ES" b="1" dirty="0" smtClean="0"/>
              <a:t>FORMACIÓN</a:t>
            </a:r>
          </a:p>
        </p:txBody>
      </p:sp>
      <p:sp>
        <p:nvSpPr>
          <p:cNvPr id="72709" name="Text Box 5"/>
          <p:cNvSpPr txBox="1">
            <a:spLocks noChangeArrowheads="1"/>
          </p:cNvSpPr>
          <p:nvPr/>
        </p:nvSpPr>
        <p:spPr bwMode="auto">
          <a:xfrm>
            <a:off x="685800" y="5582152"/>
            <a:ext cx="2438400" cy="707886"/>
          </a:xfrm>
          <a:prstGeom prst="rect">
            <a:avLst/>
          </a:prstGeom>
          <a:solidFill>
            <a:schemeClr val="bg1"/>
          </a:solidFill>
          <a:ln w="76200" cmpd="tri">
            <a:solidFill>
              <a:srgbClr val="FF6600"/>
            </a:solidFill>
            <a:miter lim="800000"/>
            <a:headEnd/>
            <a:tailEnd/>
          </a:ln>
        </p:spPr>
        <p:txBody>
          <a:bodyPr>
            <a:spAutoFit/>
          </a:bodyPr>
          <a:lstStyle/>
          <a:p>
            <a:pPr>
              <a:spcBef>
                <a:spcPct val="50000"/>
              </a:spcBef>
            </a:pPr>
            <a:r>
              <a:rPr lang="es-ES" sz="2000" u="none" dirty="0">
                <a:solidFill>
                  <a:srgbClr val="582BFF"/>
                </a:solidFill>
                <a:latin typeface="Times New Roman" pitchFamily="18" charset="0"/>
              </a:rPr>
              <a:t>TECNOLOGÍA E INFORMÁTICA</a:t>
            </a:r>
          </a:p>
        </p:txBody>
      </p:sp>
      <p:sp>
        <p:nvSpPr>
          <p:cNvPr id="72710" name="Text Box 6"/>
          <p:cNvSpPr txBox="1">
            <a:spLocks noChangeArrowheads="1"/>
          </p:cNvSpPr>
          <p:nvPr/>
        </p:nvSpPr>
        <p:spPr bwMode="auto">
          <a:xfrm>
            <a:off x="6230685" y="5498232"/>
            <a:ext cx="2391221" cy="707886"/>
          </a:xfrm>
          <a:prstGeom prst="rect">
            <a:avLst/>
          </a:prstGeom>
          <a:solidFill>
            <a:schemeClr val="bg1"/>
          </a:solidFill>
          <a:ln w="76200" cmpd="tri">
            <a:solidFill>
              <a:srgbClr val="FF6600"/>
            </a:solidFill>
            <a:miter lim="800000"/>
            <a:headEnd/>
            <a:tailEnd/>
          </a:ln>
        </p:spPr>
        <p:txBody>
          <a:bodyPr wrap="square">
            <a:spAutoFit/>
          </a:bodyPr>
          <a:lstStyle/>
          <a:p>
            <a:pPr>
              <a:spcBef>
                <a:spcPct val="50000"/>
              </a:spcBef>
            </a:pPr>
            <a:r>
              <a:rPr lang="es-ES" sz="2000" u="none" dirty="0">
                <a:solidFill>
                  <a:srgbClr val="92D050"/>
                </a:solidFill>
                <a:latin typeface="Times New Roman" pitchFamily="18" charset="0"/>
              </a:rPr>
              <a:t>GESTIÓN ADMINISTRATIVA</a:t>
            </a:r>
          </a:p>
        </p:txBody>
      </p:sp>
      <p:sp>
        <p:nvSpPr>
          <p:cNvPr id="72711" name="Rectangle 7"/>
          <p:cNvSpPr>
            <a:spLocks noChangeArrowheads="1"/>
          </p:cNvSpPr>
          <p:nvPr/>
        </p:nvSpPr>
        <p:spPr bwMode="auto">
          <a:xfrm>
            <a:off x="5356224" y="2415952"/>
            <a:ext cx="1664047" cy="508669"/>
          </a:xfrm>
          <a:prstGeom prst="rect">
            <a:avLst/>
          </a:prstGeom>
          <a:solidFill>
            <a:schemeClr val="bg1"/>
          </a:solidFill>
          <a:ln w="9525">
            <a:solidFill>
              <a:srgbClr val="FF3300"/>
            </a:solidFill>
            <a:miter lim="800000"/>
            <a:headEnd/>
            <a:tailEnd/>
          </a:ln>
        </p:spPr>
        <p:txBody>
          <a:bodyPr/>
          <a:lstStyle/>
          <a:p>
            <a:pPr marL="342900" indent="-342900"/>
            <a:r>
              <a:rPr lang="es-ES" sz="3200" b="1" u="none" dirty="0" smtClean="0">
                <a:latin typeface="+mj-lt"/>
              </a:rPr>
              <a:t>EMPLEO</a:t>
            </a:r>
            <a:endParaRPr lang="es-ES" sz="3200" b="1" u="none" dirty="0">
              <a:latin typeface="+mj-lt"/>
            </a:endParaRPr>
          </a:p>
        </p:txBody>
      </p:sp>
      <p:sp>
        <p:nvSpPr>
          <p:cNvPr id="72713" name="Text Box 9"/>
          <p:cNvSpPr txBox="1">
            <a:spLocks noChangeArrowheads="1"/>
          </p:cNvSpPr>
          <p:nvPr/>
        </p:nvSpPr>
        <p:spPr bwMode="auto">
          <a:xfrm>
            <a:off x="3753962" y="5546229"/>
            <a:ext cx="1993900" cy="707886"/>
          </a:xfrm>
          <a:prstGeom prst="rect">
            <a:avLst/>
          </a:prstGeom>
          <a:solidFill>
            <a:schemeClr val="bg1"/>
          </a:solidFill>
          <a:ln w="76200" cmpd="tri">
            <a:solidFill>
              <a:srgbClr val="FF6600"/>
            </a:solidFill>
            <a:miter lim="800000"/>
            <a:headEnd/>
            <a:tailEnd/>
          </a:ln>
        </p:spPr>
        <p:txBody>
          <a:bodyPr>
            <a:spAutoFit/>
          </a:bodyPr>
          <a:lstStyle/>
          <a:p>
            <a:pPr algn="ctr">
              <a:spcBef>
                <a:spcPct val="50000"/>
              </a:spcBef>
            </a:pPr>
            <a:r>
              <a:rPr lang="es-ES" sz="2000" u="none" dirty="0">
                <a:solidFill>
                  <a:srgbClr val="00B0F0"/>
                </a:solidFill>
                <a:latin typeface="Times New Roman" pitchFamily="18" charset="0"/>
              </a:rPr>
              <a:t>TALENTO HUMANO</a:t>
            </a:r>
          </a:p>
        </p:txBody>
      </p:sp>
      <p:sp>
        <p:nvSpPr>
          <p:cNvPr id="72714" name="AutoShape 10"/>
          <p:cNvSpPr>
            <a:spLocks noChangeArrowheads="1"/>
          </p:cNvSpPr>
          <p:nvPr/>
        </p:nvSpPr>
        <p:spPr bwMode="auto">
          <a:xfrm rot="17739268">
            <a:off x="1793159" y="4409188"/>
            <a:ext cx="1341145" cy="141240"/>
          </a:xfrm>
          <a:prstGeom prst="leftRightArrow">
            <a:avLst>
              <a:gd name="adj1" fmla="val 50000"/>
              <a:gd name="adj2" fmla="val 61629"/>
            </a:avLst>
          </a:prstGeom>
          <a:solidFill>
            <a:schemeClr val="accent2"/>
          </a:solidFill>
          <a:ln w="12700" cap="sq">
            <a:solidFill>
              <a:schemeClr val="tx1"/>
            </a:solidFill>
            <a:miter lim="800000"/>
            <a:headEnd type="none" w="sm" len="sm"/>
            <a:tailEnd type="none" w="sm" len="sm"/>
          </a:ln>
        </p:spPr>
        <p:txBody>
          <a:bodyPr wrap="none" anchor="ctr"/>
          <a:lstStyle/>
          <a:p>
            <a:endParaRPr lang="es-CO" dirty="0"/>
          </a:p>
        </p:txBody>
      </p:sp>
      <p:sp>
        <p:nvSpPr>
          <p:cNvPr id="72715" name="AutoShape 11"/>
          <p:cNvSpPr>
            <a:spLocks noChangeArrowheads="1"/>
          </p:cNvSpPr>
          <p:nvPr/>
        </p:nvSpPr>
        <p:spPr bwMode="auto">
          <a:xfrm>
            <a:off x="4247690" y="2589493"/>
            <a:ext cx="715962" cy="211137"/>
          </a:xfrm>
          <a:prstGeom prst="leftRightArrow">
            <a:avLst>
              <a:gd name="adj1" fmla="val 50000"/>
              <a:gd name="adj2" fmla="val 67820"/>
            </a:avLst>
          </a:prstGeom>
          <a:solidFill>
            <a:schemeClr val="accent2"/>
          </a:solidFill>
          <a:ln w="12700" cap="sq">
            <a:solidFill>
              <a:schemeClr val="tx1"/>
            </a:solidFill>
            <a:miter lim="800000"/>
            <a:headEnd type="none" w="sm" len="sm"/>
            <a:tailEnd type="none" w="sm" len="sm"/>
          </a:ln>
        </p:spPr>
        <p:txBody>
          <a:bodyPr wrap="none" anchor="ctr"/>
          <a:lstStyle/>
          <a:p>
            <a:endParaRPr lang="es-CO" dirty="0"/>
          </a:p>
        </p:txBody>
      </p:sp>
      <p:sp>
        <p:nvSpPr>
          <p:cNvPr id="72716" name="AutoShape 12"/>
          <p:cNvSpPr>
            <a:spLocks noChangeArrowheads="1"/>
          </p:cNvSpPr>
          <p:nvPr/>
        </p:nvSpPr>
        <p:spPr bwMode="auto">
          <a:xfrm rot="3375404">
            <a:off x="2824097" y="4423902"/>
            <a:ext cx="1584325" cy="111810"/>
          </a:xfrm>
          <a:prstGeom prst="leftRightArrow">
            <a:avLst>
              <a:gd name="adj1" fmla="val 50000"/>
              <a:gd name="adj2" fmla="val 146765"/>
            </a:avLst>
          </a:prstGeom>
          <a:solidFill>
            <a:schemeClr val="accent2"/>
          </a:solidFill>
          <a:ln w="12700" cap="sq">
            <a:solidFill>
              <a:schemeClr val="tx1"/>
            </a:solidFill>
            <a:miter lim="800000"/>
            <a:headEnd type="none" w="sm" len="sm"/>
            <a:tailEnd type="none" w="sm" len="sm"/>
          </a:ln>
        </p:spPr>
        <p:txBody>
          <a:bodyPr wrap="none" anchor="ctr"/>
          <a:lstStyle/>
          <a:p>
            <a:endParaRPr lang="es-CO" dirty="0"/>
          </a:p>
        </p:txBody>
      </p:sp>
      <p:sp>
        <p:nvSpPr>
          <p:cNvPr id="72717" name="AutoShape 13"/>
          <p:cNvSpPr>
            <a:spLocks noChangeArrowheads="1"/>
          </p:cNvSpPr>
          <p:nvPr/>
        </p:nvSpPr>
        <p:spPr bwMode="auto">
          <a:xfrm rot="-6944427">
            <a:off x="5652304" y="4313366"/>
            <a:ext cx="1588050" cy="143124"/>
          </a:xfrm>
          <a:prstGeom prst="leftRightArrow">
            <a:avLst>
              <a:gd name="adj1" fmla="val 50000"/>
              <a:gd name="adj2" fmla="val 61629"/>
            </a:avLst>
          </a:prstGeom>
          <a:solidFill>
            <a:schemeClr val="accent2"/>
          </a:solidFill>
          <a:ln w="12700" cap="sq">
            <a:solidFill>
              <a:schemeClr val="tx1"/>
            </a:solidFill>
            <a:miter lim="800000"/>
            <a:headEnd type="none" w="sm" len="sm"/>
            <a:tailEnd type="none" w="sm" len="sm"/>
          </a:ln>
        </p:spPr>
        <p:txBody>
          <a:bodyPr wrap="none" anchor="ctr"/>
          <a:lstStyle/>
          <a:p>
            <a:endParaRPr lang="es-CO" dirty="0"/>
          </a:p>
        </p:txBody>
      </p:sp>
      <p:sp>
        <p:nvSpPr>
          <p:cNvPr id="72718" name="AutoShape 14"/>
          <p:cNvSpPr>
            <a:spLocks noChangeArrowheads="1"/>
          </p:cNvSpPr>
          <p:nvPr/>
        </p:nvSpPr>
        <p:spPr bwMode="auto">
          <a:xfrm rot="6880926">
            <a:off x="4575253" y="4333030"/>
            <a:ext cx="1538132" cy="131005"/>
          </a:xfrm>
          <a:prstGeom prst="leftRightArrow">
            <a:avLst>
              <a:gd name="adj1" fmla="val 50000"/>
              <a:gd name="adj2" fmla="val 99724"/>
            </a:avLst>
          </a:prstGeom>
          <a:solidFill>
            <a:schemeClr val="accent2"/>
          </a:solidFill>
          <a:ln w="12700" cap="sq">
            <a:solidFill>
              <a:schemeClr val="tx1"/>
            </a:solidFill>
            <a:miter lim="800000"/>
            <a:headEnd type="none" w="sm" len="sm"/>
            <a:tailEnd type="none" w="sm" len="sm"/>
          </a:ln>
        </p:spPr>
        <p:txBody>
          <a:bodyPr wrap="none" anchor="ctr"/>
          <a:lstStyle/>
          <a:p>
            <a:endParaRPr lang="es-CO" dirty="0"/>
          </a:p>
        </p:txBody>
      </p:sp>
      <p:grpSp>
        <p:nvGrpSpPr>
          <p:cNvPr id="14" name="Group 8"/>
          <p:cNvGrpSpPr>
            <a:grpSpLocks/>
          </p:cNvGrpSpPr>
          <p:nvPr/>
        </p:nvGrpSpPr>
        <p:grpSpPr bwMode="auto">
          <a:xfrm>
            <a:off x="3638799" y="645980"/>
            <a:ext cx="4791140" cy="700088"/>
            <a:chOff x="2381" y="344"/>
            <a:chExt cx="3154" cy="441"/>
          </a:xfrm>
        </p:grpSpPr>
        <p:sp>
          <p:nvSpPr>
            <p:cNvPr id="1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Imagen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1403648" y="1636807"/>
            <a:ext cx="6248400" cy="533400"/>
          </a:xfrm>
          <a:prstGeom prst="rect">
            <a:avLst/>
          </a:prstGeom>
          <a:solidFill>
            <a:schemeClr val="bg1"/>
          </a:solidFill>
          <a:ln w="38100" cmpd="dbl">
            <a:solidFill>
              <a:srgbClr val="3333CC"/>
            </a:solidFill>
            <a:miter lim="800000"/>
            <a:headEnd/>
            <a:tailEnd/>
          </a:ln>
        </p:spPr>
        <p:txBody>
          <a:bodyPr anchor="ctr"/>
          <a:lstStyle/>
          <a:p>
            <a:r>
              <a:rPr lang="es-ES" sz="4000" b="1" u="none" dirty="0">
                <a:solidFill>
                  <a:schemeClr val="accent2"/>
                </a:solidFill>
              </a:rPr>
              <a:t>6. MEJORA CONTINUA</a:t>
            </a:r>
          </a:p>
        </p:txBody>
      </p:sp>
      <p:grpSp>
        <p:nvGrpSpPr>
          <p:cNvPr id="5" name="Group 8"/>
          <p:cNvGrpSpPr>
            <a:grpSpLocks/>
          </p:cNvGrpSpPr>
          <p:nvPr/>
        </p:nvGrpSpPr>
        <p:grpSpPr bwMode="auto">
          <a:xfrm>
            <a:off x="3616259" y="546101"/>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4272" y="2360081"/>
            <a:ext cx="2776763" cy="2180622"/>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418" y="2703196"/>
            <a:ext cx="2074664" cy="3030060"/>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8064" y="2492896"/>
            <a:ext cx="3449960" cy="3807583"/>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899592" y="1700808"/>
            <a:ext cx="6934200" cy="1295400"/>
          </a:xfrm>
          <a:prstGeom prst="rect">
            <a:avLst/>
          </a:prstGeom>
          <a:solidFill>
            <a:schemeClr val="bg1"/>
          </a:solidFill>
          <a:ln w="38100" cmpd="dbl">
            <a:solidFill>
              <a:srgbClr val="3333CC"/>
            </a:solidFill>
            <a:miter lim="800000"/>
            <a:headEnd/>
            <a:tailEnd/>
          </a:ln>
        </p:spPr>
        <p:txBody>
          <a:bodyPr anchor="ctr"/>
          <a:lstStyle/>
          <a:p>
            <a:pPr algn="ctr"/>
            <a:r>
              <a:rPr lang="es-ES" sz="3200" b="1" u="none" dirty="0">
                <a:solidFill>
                  <a:schemeClr val="accent2"/>
                </a:solidFill>
              </a:rPr>
              <a:t>7. TOMA DE DECISIONES </a:t>
            </a:r>
            <a:r>
              <a:rPr lang="es-ES" sz="3200" b="1" u="none" dirty="0" smtClean="0">
                <a:solidFill>
                  <a:schemeClr val="accent2"/>
                </a:solidFill>
              </a:rPr>
              <a:t>BASADA EN HECHOS</a:t>
            </a:r>
            <a:endParaRPr lang="es-ES" sz="3200" b="1" u="none" dirty="0">
              <a:solidFill>
                <a:schemeClr val="accent2"/>
              </a:solidFill>
            </a:endParaRPr>
          </a:p>
        </p:txBody>
      </p:sp>
      <p:grpSp>
        <p:nvGrpSpPr>
          <p:cNvPr id="4" name="Group 8"/>
          <p:cNvGrpSpPr>
            <a:grpSpLocks/>
          </p:cNvGrpSpPr>
          <p:nvPr/>
        </p:nvGrpSpPr>
        <p:grpSpPr bwMode="auto">
          <a:xfrm>
            <a:off x="3643619" y="545952"/>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221" y="3331867"/>
            <a:ext cx="3154103" cy="2769705"/>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4360" y="3272421"/>
            <a:ext cx="2888596" cy="2888596"/>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611560" y="4725144"/>
            <a:ext cx="7704857" cy="1447800"/>
          </a:xfrm>
          <a:prstGeom prst="rect">
            <a:avLst/>
          </a:prstGeom>
          <a:solidFill>
            <a:schemeClr val="bg1"/>
          </a:solidFill>
          <a:ln w="38100" cmpd="dbl">
            <a:solidFill>
              <a:srgbClr val="3333CC"/>
            </a:solidFill>
            <a:miter lim="800000"/>
            <a:headEnd/>
            <a:tailEnd/>
          </a:ln>
        </p:spPr>
        <p:txBody>
          <a:bodyPr anchor="ctr"/>
          <a:lstStyle/>
          <a:p>
            <a:pPr algn="ctr"/>
            <a:r>
              <a:rPr lang="es-ES" sz="3200" b="1" u="none" dirty="0">
                <a:solidFill>
                  <a:schemeClr val="accent2"/>
                </a:solidFill>
              </a:rPr>
              <a:t>8. RELACIÓN MUTUAMENTE BENEFICIOSA CON LOS PROVEEDORES</a:t>
            </a:r>
          </a:p>
        </p:txBody>
      </p:sp>
      <p:pic>
        <p:nvPicPr>
          <p:cNvPr id="75779" name="Picture 3" descr="BD05584_"/>
          <p:cNvPicPr>
            <a:picLocks noChangeAspect="1" noChangeArrowheads="1"/>
          </p:cNvPicPr>
          <p:nvPr/>
        </p:nvPicPr>
        <p:blipFill>
          <a:blip r:embed="rId3" cstate="print"/>
          <a:srcRect/>
          <a:stretch>
            <a:fillRect/>
          </a:stretch>
        </p:blipFill>
        <p:spPr bwMode="auto">
          <a:xfrm>
            <a:off x="2662969" y="1556792"/>
            <a:ext cx="3602037" cy="3024187"/>
          </a:xfrm>
          <a:prstGeom prst="rect">
            <a:avLst/>
          </a:prstGeom>
          <a:noFill/>
          <a:ln w="9525">
            <a:noFill/>
            <a:miter lim="800000"/>
            <a:headEnd/>
            <a:tailEnd/>
          </a:ln>
        </p:spPr>
      </p:pic>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8"/>
          <p:cNvSpPr txBox="1">
            <a:spLocks noChangeArrowheads="1"/>
          </p:cNvSpPr>
          <p:nvPr/>
        </p:nvSpPr>
        <p:spPr bwMode="auto">
          <a:xfrm>
            <a:off x="781999" y="5229200"/>
            <a:ext cx="7086600" cy="1076325"/>
          </a:xfrm>
          <a:prstGeom prst="rect">
            <a:avLst/>
          </a:prstGeom>
          <a:solidFill>
            <a:schemeClr val="bg1"/>
          </a:solidFill>
          <a:ln w="9525">
            <a:solidFill>
              <a:srgbClr val="3333CC"/>
            </a:solidFill>
            <a:miter lim="800000"/>
            <a:headEnd/>
            <a:tailEnd/>
          </a:ln>
        </p:spPr>
        <p:txBody>
          <a:bodyPr>
            <a:spAutoFit/>
          </a:bodyPr>
          <a:lstStyle/>
          <a:p>
            <a:pPr algn="ctr">
              <a:spcBef>
                <a:spcPct val="50000"/>
              </a:spcBef>
            </a:pPr>
            <a:r>
              <a:rPr lang="es-ES" sz="3200" b="1" u="none" dirty="0">
                <a:solidFill>
                  <a:schemeClr val="accent2"/>
                </a:solidFill>
              </a:rPr>
              <a:t>9. COORDINACIÓN</a:t>
            </a:r>
            <a:r>
              <a:rPr lang="es-CO" sz="3200" b="1" u="none" dirty="0">
                <a:solidFill>
                  <a:schemeClr val="accent2"/>
                </a:solidFill>
              </a:rPr>
              <a:t>,</a:t>
            </a:r>
            <a:r>
              <a:rPr lang="es-ES" sz="3200" b="1" u="none" dirty="0">
                <a:solidFill>
                  <a:schemeClr val="accent2"/>
                </a:solidFill>
              </a:rPr>
              <a:t> </a:t>
            </a:r>
            <a:r>
              <a:rPr lang="es-ES" sz="3200" b="1" u="none" dirty="0">
                <a:solidFill>
                  <a:schemeClr val="accent2"/>
                </a:solidFill>
                <a:cs typeface="Times New Roman" pitchFamily="18" charset="0"/>
              </a:rPr>
              <a:t>COOPERACIÓN</a:t>
            </a:r>
            <a:r>
              <a:rPr lang="es-CO" sz="3200" b="1" u="none" dirty="0">
                <a:solidFill>
                  <a:schemeClr val="accent2"/>
                </a:solidFill>
                <a:cs typeface="Times New Roman" pitchFamily="18" charset="0"/>
              </a:rPr>
              <a:t> Y</a:t>
            </a:r>
            <a:r>
              <a:rPr lang="es-ES" sz="3200" b="1" u="none" dirty="0">
                <a:solidFill>
                  <a:schemeClr val="accent2"/>
                </a:solidFill>
                <a:cs typeface="Times New Roman" pitchFamily="18" charset="0"/>
              </a:rPr>
              <a:t> ARTICULACIÓN</a:t>
            </a:r>
            <a:endParaRPr lang="es-ES" sz="3200" b="1" u="none" dirty="0">
              <a:solidFill>
                <a:schemeClr val="accent2"/>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7799" y="2163533"/>
            <a:ext cx="3175000" cy="2286000"/>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2700" y="1890712"/>
            <a:ext cx="4038600" cy="3076575"/>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ChangeArrowheads="1"/>
          </p:cNvSpPr>
          <p:nvPr/>
        </p:nvSpPr>
        <p:spPr bwMode="auto">
          <a:xfrm>
            <a:off x="4479925" y="3048000"/>
            <a:ext cx="184150" cy="762000"/>
          </a:xfrm>
          <a:prstGeom prst="rect">
            <a:avLst/>
          </a:prstGeom>
          <a:noFill/>
          <a:ln w="12700" cap="sq">
            <a:noFill/>
            <a:miter lim="800000"/>
            <a:headEnd type="none" w="sm" len="sm"/>
            <a:tailEnd type="none" w="sm" len="sm"/>
          </a:ln>
          <a:effectLst/>
        </p:spPr>
        <p:txBody>
          <a:bodyPr wrap="none">
            <a:spAutoFit/>
          </a:bodyPr>
          <a:lstStyle/>
          <a:p>
            <a:pPr algn="l">
              <a:defRPr/>
            </a:pPr>
            <a:endParaRPr lang="es-CO" sz="4400" u="none" dirty="0">
              <a:solidFill>
                <a:schemeClr val="tx2"/>
              </a:solidFill>
              <a:effectLst>
                <a:outerShdw blurRad="38100" dist="38100" dir="2700000" algn="tl">
                  <a:srgbClr val="C0C0C0"/>
                </a:outerShdw>
              </a:effectLst>
              <a:latin typeface="Times New Roman" pitchFamily="18" charset="0"/>
            </a:endParaRPr>
          </a:p>
        </p:txBody>
      </p:sp>
      <p:pic>
        <p:nvPicPr>
          <p:cNvPr id="77827" name="Picture 8" descr="j0279052"/>
          <p:cNvPicPr>
            <a:picLocks noChangeAspect="1" noChangeArrowheads="1"/>
          </p:cNvPicPr>
          <p:nvPr/>
        </p:nvPicPr>
        <p:blipFill>
          <a:blip r:embed="rId3" cstate="print"/>
          <a:srcRect/>
          <a:stretch>
            <a:fillRect/>
          </a:stretch>
        </p:blipFill>
        <p:spPr bwMode="auto">
          <a:xfrm>
            <a:off x="1259632" y="3140968"/>
            <a:ext cx="6172200" cy="3124200"/>
          </a:xfrm>
          <a:prstGeom prst="rect">
            <a:avLst/>
          </a:prstGeom>
          <a:noFill/>
          <a:ln w="9525">
            <a:noFill/>
            <a:miter lim="800000"/>
            <a:headEnd/>
            <a:tailEnd/>
          </a:ln>
        </p:spPr>
      </p:pic>
      <p:sp>
        <p:nvSpPr>
          <p:cNvPr id="77828" name="Text Box 9"/>
          <p:cNvSpPr txBox="1">
            <a:spLocks noChangeArrowheads="1"/>
          </p:cNvSpPr>
          <p:nvPr/>
        </p:nvSpPr>
        <p:spPr bwMode="auto">
          <a:xfrm>
            <a:off x="1531727" y="1709489"/>
            <a:ext cx="6264696" cy="923330"/>
          </a:xfrm>
          <a:prstGeom prst="rect">
            <a:avLst/>
          </a:prstGeom>
          <a:solidFill>
            <a:schemeClr val="bg1"/>
          </a:solidFill>
          <a:ln w="9525">
            <a:solidFill>
              <a:srgbClr val="3333CC"/>
            </a:solidFill>
            <a:miter lim="800000"/>
            <a:headEnd/>
            <a:tailEnd/>
          </a:ln>
        </p:spPr>
        <p:txBody>
          <a:bodyPr wrap="square">
            <a:spAutoFit/>
          </a:bodyPr>
          <a:lstStyle/>
          <a:p>
            <a:pPr>
              <a:spcBef>
                <a:spcPct val="50000"/>
              </a:spcBef>
            </a:pPr>
            <a:r>
              <a:rPr lang="es-ES" sz="5400" b="1" u="none" dirty="0">
                <a:solidFill>
                  <a:schemeClr val="accent2"/>
                </a:solidFill>
                <a:latin typeface="Verdana" pitchFamily="34" charset="0"/>
              </a:rPr>
              <a:t>10. </a:t>
            </a:r>
            <a:r>
              <a:rPr lang="es-ES" sz="3600" b="1" u="none" dirty="0">
                <a:solidFill>
                  <a:schemeClr val="accent2"/>
                </a:solidFill>
                <a:latin typeface="Verdana" pitchFamily="34" charset="0"/>
              </a:rPr>
              <a:t>TRANSPARENCIA</a:t>
            </a:r>
          </a:p>
        </p:txBody>
      </p:sp>
      <p:grpSp>
        <p:nvGrpSpPr>
          <p:cNvPr id="5" name="Group 8"/>
          <p:cNvGrpSpPr>
            <a:grpSpLocks/>
          </p:cNvGrpSpPr>
          <p:nvPr/>
        </p:nvGrpSpPr>
        <p:grpSpPr bwMode="auto">
          <a:xfrm>
            <a:off x="3616259" y="546101"/>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2"/>
          <p:cNvSpPr>
            <a:spLocks noChangeArrowheads="1"/>
          </p:cNvSpPr>
          <p:nvPr/>
        </p:nvSpPr>
        <p:spPr bwMode="auto">
          <a:xfrm>
            <a:off x="683567" y="3645024"/>
            <a:ext cx="7632849" cy="2376264"/>
          </a:xfrm>
          <a:custGeom>
            <a:avLst/>
            <a:gdLst>
              <a:gd name="T0" fmla="*/ 2147483647 w 21600"/>
              <a:gd name="T1" fmla="*/ 0 h 21600"/>
              <a:gd name="T2" fmla="*/ 0 w 21600"/>
              <a:gd name="T3" fmla="*/ 194085630 h 21600"/>
              <a:gd name="T4" fmla="*/ 2147483647 w 21600"/>
              <a:gd name="T5" fmla="*/ 388171260 h 21600"/>
              <a:gd name="T6" fmla="*/ 2147483647 w 21600"/>
              <a:gd name="T7" fmla="*/ 194085630 h 21600"/>
              <a:gd name="T8" fmla="*/ 17694720 60000 65536"/>
              <a:gd name="T9" fmla="*/ 11796480 60000 65536"/>
              <a:gd name="T10" fmla="*/ 5898240 60000 65536"/>
              <a:gd name="T11" fmla="*/ 0 60000 65536"/>
              <a:gd name="T12" fmla="*/ 3375 w 21600"/>
              <a:gd name="T13" fmla="*/ 1624 h 21600"/>
              <a:gd name="T14" fmla="*/ 20453 w 21600"/>
              <a:gd name="T15" fmla="*/ 19976 h 21600"/>
            </a:gdLst>
            <a:ahLst/>
            <a:cxnLst>
              <a:cxn ang="T8">
                <a:pos x="T0" y="T1"/>
              </a:cxn>
              <a:cxn ang="T9">
                <a:pos x="T2" y="T3"/>
              </a:cxn>
              <a:cxn ang="T10">
                <a:pos x="T4" y="T5"/>
              </a:cxn>
              <a:cxn ang="T11">
                <a:pos x="T6" y="T7"/>
              </a:cxn>
            </a:cxnLst>
            <a:rect l="T12" t="T13" r="T14" b="T15"/>
            <a:pathLst>
              <a:path w="21600" h="21600">
                <a:moveTo>
                  <a:pt x="20250" y="0"/>
                </a:moveTo>
                <a:lnTo>
                  <a:pt x="20250" y="1624"/>
                </a:lnTo>
                <a:lnTo>
                  <a:pt x="3375" y="1624"/>
                </a:lnTo>
                <a:lnTo>
                  <a:pt x="3375" y="19976"/>
                </a:lnTo>
                <a:lnTo>
                  <a:pt x="20250" y="19976"/>
                </a:lnTo>
                <a:lnTo>
                  <a:pt x="20250" y="21600"/>
                </a:lnTo>
                <a:lnTo>
                  <a:pt x="21600" y="10800"/>
                </a:lnTo>
                <a:close/>
              </a:path>
              <a:path w="21600" h="21600">
                <a:moveTo>
                  <a:pt x="1350" y="1624"/>
                </a:moveTo>
                <a:lnTo>
                  <a:pt x="1350" y="19976"/>
                </a:lnTo>
                <a:lnTo>
                  <a:pt x="2700" y="19976"/>
                </a:lnTo>
                <a:lnTo>
                  <a:pt x="2700" y="1624"/>
                </a:lnTo>
                <a:close/>
              </a:path>
              <a:path w="21600" h="21600">
                <a:moveTo>
                  <a:pt x="0" y="1624"/>
                </a:moveTo>
                <a:lnTo>
                  <a:pt x="0" y="19976"/>
                </a:lnTo>
                <a:lnTo>
                  <a:pt x="675" y="19976"/>
                </a:lnTo>
                <a:lnTo>
                  <a:pt x="675" y="1624"/>
                </a:lnTo>
                <a:close/>
              </a:path>
            </a:pathLst>
          </a:custGeom>
          <a:noFill/>
          <a:ln w="38100">
            <a:solidFill>
              <a:srgbClr val="3333CC"/>
            </a:solidFill>
            <a:miter lim="800000"/>
            <a:headEnd/>
            <a:tailEnd/>
          </a:ln>
        </p:spPr>
        <p:txBody>
          <a:bodyPr wrap="none" anchor="ctr"/>
          <a:lstStyle/>
          <a:p>
            <a:endParaRPr lang="es-CO" dirty="0"/>
          </a:p>
        </p:txBody>
      </p:sp>
      <p:pic>
        <p:nvPicPr>
          <p:cNvPr id="79875" name="Picture 3" descr="j0282736"/>
          <p:cNvPicPr>
            <a:picLocks noChangeAspect="1" noChangeArrowheads="1" noCrop="1"/>
          </p:cNvPicPr>
          <p:nvPr/>
        </p:nvPicPr>
        <p:blipFill>
          <a:blip r:embed="rId3" cstate="print"/>
          <a:srcRect/>
          <a:stretch>
            <a:fillRect/>
          </a:stretch>
        </p:blipFill>
        <p:spPr bwMode="auto">
          <a:xfrm>
            <a:off x="6625965" y="4062378"/>
            <a:ext cx="1731937" cy="1770980"/>
          </a:xfrm>
          <a:prstGeom prst="rect">
            <a:avLst/>
          </a:prstGeom>
          <a:noFill/>
          <a:ln w="9525">
            <a:noFill/>
            <a:miter lim="800000"/>
            <a:headEnd/>
            <a:tailEnd/>
          </a:ln>
        </p:spPr>
      </p:pic>
      <p:sp>
        <p:nvSpPr>
          <p:cNvPr id="79876" name="Rectangle 4"/>
          <p:cNvSpPr>
            <a:spLocks noChangeArrowheads="1"/>
          </p:cNvSpPr>
          <p:nvPr/>
        </p:nvSpPr>
        <p:spPr bwMode="auto">
          <a:xfrm>
            <a:off x="1915468" y="4209204"/>
            <a:ext cx="4751983" cy="1477328"/>
          </a:xfrm>
          <a:prstGeom prst="rect">
            <a:avLst/>
          </a:prstGeom>
          <a:noFill/>
          <a:ln w="4763">
            <a:noFill/>
            <a:miter lim="800000"/>
            <a:headEnd/>
            <a:tailEnd/>
          </a:ln>
        </p:spPr>
        <p:txBody>
          <a:bodyPr wrap="square">
            <a:spAutoFit/>
          </a:bodyPr>
          <a:lstStyle/>
          <a:p>
            <a:r>
              <a:rPr lang="es-ES" u="none" dirty="0"/>
              <a:t>Dirigido a </a:t>
            </a:r>
            <a:r>
              <a:rPr lang="es-ES" b="1" dirty="0"/>
              <a:t>aumentar la satisfacción de los Usuarios o Clientes Externos,</a:t>
            </a:r>
            <a:r>
              <a:rPr lang="es-ES" u="none" dirty="0"/>
              <a:t>                                       con productos y servicios de calidad, </a:t>
            </a:r>
            <a:r>
              <a:rPr lang="es-CO" u="none" dirty="0"/>
              <a:t>             </a:t>
            </a:r>
            <a:r>
              <a:rPr lang="es-ES" u="none" dirty="0"/>
              <a:t>como resultado del desempeño de personal competente y procesos eficientes.</a:t>
            </a:r>
          </a:p>
        </p:txBody>
      </p:sp>
      <p:sp>
        <p:nvSpPr>
          <p:cNvPr id="79877" name="Text Box 6"/>
          <p:cNvSpPr txBox="1">
            <a:spLocks noChangeArrowheads="1"/>
          </p:cNvSpPr>
          <p:nvPr/>
        </p:nvSpPr>
        <p:spPr bwMode="auto">
          <a:xfrm>
            <a:off x="1549554" y="1845968"/>
            <a:ext cx="6891536" cy="830997"/>
          </a:xfrm>
          <a:prstGeom prst="rect">
            <a:avLst/>
          </a:prstGeom>
          <a:noFill/>
          <a:ln w="76200" cmpd="tri">
            <a:solidFill>
              <a:srgbClr val="3333CC"/>
            </a:solidFill>
            <a:miter lim="800000"/>
            <a:headEnd/>
            <a:tailEnd/>
          </a:ln>
        </p:spPr>
        <p:txBody>
          <a:bodyPr wrap="square">
            <a:spAutoFit/>
          </a:bodyPr>
          <a:lstStyle/>
          <a:p>
            <a:pPr>
              <a:spcBef>
                <a:spcPct val="50000"/>
              </a:spcBef>
            </a:pPr>
            <a:r>
              <a:rPr lang="es-CO" sz="2400" b="1" u="none" dirty="0">
                <a:solidFill>
                  <a:schemeClr val="accent2"/>
                </a:solidFill>
                <a:latin typeface="Verdana" pitchFamily="34" charset="0"/>
              </a:rPr>
              <a:t>¿A QUIÉN ESTÁ DIRIGIDO EL </a:t>
            </a:r>
            <a:r>
              <a:rPr lang="es-ES" sz="2400" b="1" u="none" dirty="0">
                <a:solidFill>
                  <a:schemeClr val="accent2"/>
                </a:solidFill>
                <a:latin typeface="Verdana" pitchFamily="34" charset="0"/>
              </a:rPr>
              <a:t>SISTEMA DE GESTIÓN DE CALIDAD</a:t>
            </a:r>
            <a:r>
              <a:rPr lang="es-CO" sz="2400" b="1" u="none" dirty="0">
                <a:solidFill>
                  <a:schemeClr val="accent2"/>
                </a:solidFill>
                <a:latin typeface="Verdana" pitchFamily="34" charset="0"/>
              </a:rPr>
              <a:t> </a:t>
            </a:r>
            <a:r>
              <a:rPr lang="es-ES" sz="2400" b="1" u="none" dirty="0">
                <a:solidFill>
                  <a:schemeClr val="accent2"/>
                </a:solidFill>
                <a:latin typeface="Verdana" pitchFamily="34" charset="0"/>
              </a:rPr>
              <a:t>?</a:t>
            </a:r>
          </a:p>
        </p:txBody>
      </p:sp>
      <p:pic>
        <p:nvPicPr>
          <p:cNvPr id="79878" name="Picture 7" descr="j0282747"/>
          <p:cNvPicPr>
            <a:picLocks noChangeAspect="1" noChangeArrowheads="1" noCrop="1"/>
          </p:cNvPicPr>
          <p:nvPr/>
        </p:nvPicPr>
        <p:blipFill>
          <a:blip r:embed="rId4" cstate="print"/>
          <a:srcRect/>
          <a:stretch>
            <a:fillRect/>
          </a:stretch>
        </p:blipFill>
        <p:spPr bwMode="auto">
          <a:xfrm>
            <a:off x="467544" y="2048947"/>
            <a:ext cx="1074364" cy="1745880"/>
          </a:xfrm>
          <a:prstGeom prst="rect">
            <a:avLst/>
          </a:prstGeom>
          <a:noFill/>
          <a:ln w="9525">
            <a:noFill/>
            <a:miter lim="800000"/>
            <a:headEnd/>
            <a:tailEnd/>
          </a:ln>
        </p:spPr>
      </p:pic>
      <p:grpSp>
        <p:nvGrpSpPr>
          <p:cNvPr id="7" name="Group 8"/>
          <p:cNvGrpSpPr>
            <a:grpSpLocks/>
          </p:cNvGrpSpPr>
          <p:nvPr/>
        </p:nvGrpSpPr>
        <p:grpSpPr bwMode="auto">
          <a:xfrm>
            <a:off x="3616259" y="546101"/>
            <a:ext cx="4791140" cy="700088"/>
            <a:chOff x="2381" y="344"/>
            <a:chExt cx="3154" cy="441"/>
          </a:xfrm>
        </p:grpSpPr>
        <p:sp>
          <p:nvSpPr>
            <p:cNvPr id="9"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0" name="6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Imagen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pPr eaLnBrk="1" hangingPunct="1"/>
            <a:r>
              <a:rPr lang="es-ES" sz="3200" b="1" dirty="0" smtClean="0"/>
              <a:t/>
            </a:r>
            <a:br>
              <a:rPr lang="es-ES" sz="3200" b="1" dirty="0" smtClean="0"/>
            </a:br>
            <a:r>
              <a:rPr lang="es-ES" sz="3200" b="1" dirty="0" smtClean="0"/>
              <a:t/>
            </a:r>
            <a:br>
              <a:rPr lang="es-ES" sz="3200" b="1" dirty="0" smtClean="0"/>
            </a:br>
            <a:r>
              <a:rPr lang="es-ES" sz="4000" dirty="0" smtClean="0"/>
              <a:t/>
            </a:r>
            <a:br>
              <a:rPr lang="es-ES" sz="4000" dirty="0" smtClean="0"/>
            </a:br>
            <a:endParaRPr lang="es-ES" sz="4000" dirty="0" smtClean="0"/>
          </a:p>
        </p:txBody>
      </p:sp>
      <p:sp>
        <p:nvSpPr>
          <p:cNvPr id="25603" name="Rectangle 3"/>
          <p:cNvSpPr>
            <a:spLocks noGrp="1" noChangeArrowheads="1"/>
          </p:cNvSpPr>
          <p:nvPr>
            <p:ph type="body" sz="half" idx="1"/>
          </p:nvPr>
        </p:nvSpPr>
        <p:spPr>
          <a:xfrm>
            <a:off x="3779912" y="2420888"/>
            <a:ext cx="4608512" cy="3816424"/>
          </a:xfrm>
        </p:spPr>
        <p:txBody>
          <a:bodyPr/>
          <a:lstStyle/>
          <a:p>
            <a:pPr marL="0" indent="0" eaLnBrk="1" hangingPunct="1">
              <a:buFontTx/>
              <a:buNone/>
            </a:pPr>
            <a:r>
              <a:rPr lang="es-ES" b="1" dirty="0" smtClean="0">
                <a:solidFill>
                  <a:srgbClr val="A50021"/>
                </a:solidFill>
              </a:rPr>
              <a:t>Regla N° 229: “Si el constructor de una casa no la hace con buena resistencia y la casa se derrumba y mata a los ocupantes, el constructor debe ser ejecutado"</a:t>
            </a:r>
          </a:p>
        </p:txBody>
      </p:sp>
      <p:sp>
        <p:nvSpPr>
          <p:cNvPr id="25604" name="Rectangle 5"/>
          <p:cNvSpPr>
            <a:spLocks noChangeArrowheads="1"/>
          </p:cNvSpPr>
          <p:nvPr/>
        </p:nvSpPr>
        <p:spPr bwMode="auto">
          <a:xfrm>
            <a:off x="683568" y="1645557"/>
            <a:ext cx="7776864" cy="584775"/>
          </a:xfrm>
          <a:prstGeom prst="rect">
            <a:avLst/>
          </a:prstGeom>
          <a:noFill/>
          <a:ln w="9525">
            <a:noFill/>
            <a:miter lim="800000"/>
            <a:headEnd/>
            <a:tailEnd/>
          </a:ln>
        </p:spPr>
        <p:txBody>
          <a:bodyPr wrap="square">
            <a:spAutoFit/>
          </a:bodyPr>
          <a:lstStyle/>
          <a:p>
            <a:pPr algn="ctr"/>
            <a:r>
              <a:rPr lang="es-ES" sz="3200" b="1" dirty="0">
                <a:solidFill>
                  <a:srgbClr val="7030A0"/>
                </a:solidFill>
              </a:rPr>
              <a:t>Código de Hammurabi </a:t>
            </a:r>
            <a:r>
              <a:rPr lang="es-ES" sz="3200" b="1" dirty="0" smtClean="0">
                <a:solidFill>
                  <a:srgbClr val="7030A0"/>
                </a:solidFill>
              </a:rPr>
              <a:t>Año </a:t>
            </a:r>
            <a:r>
              <a:rPr lang="es-ES" sz="3200" b="1" dirty="0">
                <a:solidFill>
                  <a:srgbClr val="7030A0"/>
                </a:solidFill>
              </a:rPr>
              <a:t>2150 AC</a:t>
            </a:r>
            <a:endParaRPr lang="es-MX" sz="3200" b="1" dirty="0">
              <a:solidFill>
                <a:srgbClr val="7030A0"/>
              </a:solidFill>
            </a:endParaRPr>
          </a:p>
        </p:txBody>
      </p:sp>
      <p:pic>
        <p:nvPicPr>
          <p:cNvPr id="25605" name="Picture 7" descr="Sprite 22"/>
          <p:cNvPicPr>
            <a:picLocks noChangeAspect="1" noChangeArrowheads="1"/>
          </p:cNvPicPr>
          <p:nvPr/>
        </p:nvPicPr>
        <p:blipFill>
          <a:blip r:embed="rId2" cstate="print"/>
          <a:srcRect/>
          <a:stretch>
            <a:fillRect/>
          </a:stretch>
        </p:blipFill>
        <p:spPr bwMode="auto">
          <a:xfrm rot="20975087">
            <a:off x="712528" y="2950061"/>
            <a:ext cx="2880320" cy="2332038"/>
          </a:xfrm>
          <a:prstGeom prst="rect">
            <a:avLst/>
          </a:prstGeom>
          <a:noFill/>
          <a:ln w="9525">
            <a:noFill/>
            <a:miter lim="800000"/>
            <a:headEnd/>
            <a:tailEnd/>
          </a:ln>
        </p:spPr>
      </p:pic>
      <p:grpSp>
        <p:nvGrpSpPr>
          <p:cNvPr id="6" name="Group 8"/>
          <p:cNvGrpSpPr>
            <a:grpSpLocks/>
          </p:cNvGrpSpPr>
          <p:nvPr/>
        </p:nvGrpSpPr>
        <p:grpSpPr bwMode="auto">
          <a:xfrm>
            <a:off x="3616259" y="546101"/>
            <a:ext cx="4791140" cy="700088"/>
            <a:chOff x="2381" y="344"/>
            <a:chExt cx="3154" cy="441"/>
          </a:xfrm>
        </p:grpSpPr>
        <p:sp>
          <p:nvSpPr>
            <p:cNvPr id="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n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583105" y="1772816"/>
            <a:ext cx="7467600" cy="1930400"/>
          </a:xfrm>
          <a:prstGeom prst="rect">
            <a:avLst/>
          </a:prstGeom>
          <a:noFill/>
          <a:ln w="9525">
            <a:solidFill>
              <a:schemeClr val="accent2"/>
            </a:solidFill>
            <a:miter lim="800000"/>
            <a:headEnd/>
            <a:tailEnd/>
          </a:ln>
        </p:spPr>
        <p:txBody>
          <a:bodyPr>
            <a:spAutoFit/>
          </a:bodyPr>
          <a:lstStyle/>
          <a:p>
            <a:pPr eaLnBrk="0" hangingPunct="0"/>
            <a:r>
              <a:rPr lang="es-MX" sz="4000" b="1" u="none" dirty="0">
                <a:solidFill>
                  <a:schemeClr val="accent2"/>
                </a:solidFill>
              </a:rPr>
              <a:t>NTC ISO 9001:2008 </a:t>
            </a:r>
          </a:p>
          <a:p>
            <a:pPr eaLnBrk="0" hangingPunct="0"/>
            <a:r>
              <a:rPr lang="es-CO" sz="4000" b="1" u="none" dirty="0">
                <a:solidFill>
                  <a:schemeClr val="accent2"/>
                </a:solidFill>
              </a:rPr>
              <a:t>CAPÍTULOS 4 - 8</a:t>
            </a:r>
            <a:endParaRPr lang="es-MX" sz="4000" b="1" u="none" dirty="0">
              <a:solidFill>
                <a:schemeClr val="accent2"/>
              </a:solidFill>
            </a:endParaRPr>
          </a:p>
          <a:p>
            <a:pPr eaLnBrk="0" hangingPunct="0"/>
            <a:r>
              <a:rPr lang="es-MX" sz="4000" b="1" u="none" dirty="0">
                <a:solidFill>
                  <a:schemeClr val="accent2"/>
                </a:solidFill>
              </a:rPr>
              <a:t>Requisitos para S.G.C</a:t>
            </a:r>
            <a:endParaRPr lang="es-ES" sz="4000" b="1" u="none" dirty="0">
              <a:solidFill>
                <a:schemeClr val="accent2"/>
              </a:solidFill>
            </a:endParaRPr>
          </a:p>
        </p:txBody>
      </p:sp>
      <p:sp>
        <p:nvSpPr>
          <p:cNvPr id="95235" name="Text Box 3"/>
          <p:cNvSpPr txBox="1">
            <a:spLocks noChangeArrowheads="1"/>
          </p:cNvSpPr>
          <p:nvPr/>
        </p:nvSpPr>
        <p:spPr bwMode="auto">
          <a:xfrm>
            <a:off x="583105" y="4365104"/>
            <a:ext cx="8305800" cy="1933575"/>
          </a:xfrm>
          <a:prstGeom prst="rect">
            <a:avLst/>
          </a:prstGeom>
          <a:noFill/>
          <a:ln w="12700" cap="sq">
            <a:solidFill>
              <a:srgbClr val="3333CC"/>
            </a:solidFill>
            <a:miter lim="800000"/>
            <a:headEnd type="none" w="sm" len="sm"/>
            <a:tailEnd type="none" w="sm" len="sm"/>
          </a:ln>
        </p:spPr>
        <p:txBody>
          <a:bodyPr>
            <a:spAutoFit/>
          </a:bodyPr>
          <a:lstStyle/>
          <a:p>
            <a:pPr>
              <a:spcBef>
                <a:spcPct val="50000"/>
              </a:spcBef>
            </a:pPr>
            <a:r>
              <a:rPr lang="es-ES" sz="4000" b="1" u="none" dirty="0">
                <a:solidFill>
                  <a:schemeClr val="accent2"/>
                </a:solidFill>
              </a:rPr>
              <a:t>NTCGP 1000:2009</a:t>
            </a:r>
            <a:r>
              <a:rPr lang="es-CO" sz="4000" b="1" u="none" dirty="0">
                <a:solidFill>
                  <a:schemeClr val="accent2"/>
                </a:solidFill>
              </a:rPr>
              <a:t>               CAPÍTULOS 4 - 8</a:t>
            </a:r>
            <a:r>
              <a:rPr lang="es-ES" sz="4000" b="1" u="none" dirty="0">
                <a:solidFill>
                  <a:schemeClr val="accent2"/>
                </a:solidFill>
              </a:rPr>
              <a:t>                                 </a:t>
            </a:r>
            <a:r>
              <a:rPr lang="es-MX" sz="4000" b="1" u="none" dirty="0">
                <a:solidFill>
                  <a:schemeClr val="accent2"/>
                </a:solidFill>
              </a:rPr>
              <a:t>Requisitos para S.G.C</a:t>
            </a:r>
            <a:endParaRPr lang="es-ES" sz="4000" b="1" u="none" dirty="0">
              <a:solidFill>
                <a:schemeClr val="accent2"/>
              </a:solidFill>
            </a:endParaRPr>
          </a:p>
        </p:txBody>
      </p:sp>
      <p:pic>
        <p:nvPicPr>
          <p:cNvPr id="95236" name="Picture 4" descr="ED00316_"/>
          <p:cNvPicPr>
            <a:picLocks noChangeAspect="1" noChangeArrowheads="1"/>
          </p:cNvPicPr>
          <p:nvPr/>
        </p:nvPicPr>
        <p:blipFill>
          <a:blip r:embed="rId3" cstate="print"/>
          <a:srcRect/>
          <a:stretch>
            <a:fillRect/>
          </a:stretch>
        </p:blipFill>
        <p:spPr bwMode="auto">
          <a:xfrm>
            <a:off x="6660232" y="4077072"/>
            <a:ext cx="2034952" cy="1956946"/>
          </a:xfrm>
          <a:prstGeom prst="rect">
            <a:avLst/>
          </a:prstGeom>
          <a:noFill/>
          <a:ln w="9525">
            <a:noFill/>
            <a:miter lim="800000"/>
            <a:headEnd/>
            <a:tailEnd/>
          </a:ln>
        </p:spPr>
      </p:pic>
      <p:grpSp>
        <p:nvGrpSpPr>
          <p:cNvPr id="5" name="Group 8"/>
          <p:cNvGrpSpPr>
            <a:grpSpLocks/>
          </p:cNvGrpSpPr>
          <p:nvPr/>
        </p:nvGrpSpPr>
        <p:grpSpPr bwMode="auto">
          <a:xfrm>
            <a:off x="3616259" y="546101"/>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782506" y="1596884"/>
            <a:ext cx="7820025" cy="424102"/>
          </a:xfrm>
          <a:prstGeom prst="rect">
            <a:avLst/>
          </a:prstGeom>
          <a:noFill/>
          <a:ln w="9525">
            <a:noFill/>
            <a:miter lim="800000"/>
            <a:headEnd/>
            <a:tailEnd/>
          </a:ln>
        </p:spPr>
        <p:txBody>
          <a:bodyPr wrap="square" lIns="115200" tIns="57600" rIns="115200" bIns="57600">
            <a:spAutoFit/>
          </a:bodyPr>
          <a:lstStyle/>
          <a:p>
            <a:pPr>
              <a:spcBef>
                <a:spcPct val="50000"/>
              </a:spcBef>
            </a:pPr>
            <a:r>
              <a:rPr lang="es-ES" sz="2000" b="1" u="none" dirty="0">
                <a:latin typeface="Verdana" pitchFamily="34" charset="0"/>
              </a:rPr>
              <a:t>NORMA ISO 9001:2008 –  </a:t>
            </a:r>
            <a:r>
              <a:rPr lang="es-ES" sz="2000" b="1" u="none" dirty="0" smtClean="0">
                <a:latin typeface="Verdana" pitchFamily="34" charset="0"/>
              </a:rPr>
              <a:t> </a:t>
            </a:r>
            <a:r>
              <a:rPr lang="es-ES" sz="2000" b="1" u="none" dirty="0">
                <a:latin typeface="Verdana" pitchFamily="34" charset="0"/>
              </a:rPr>
              <a:t>NTC GP 1000:2009</a:t>
            </a:r>
            <a:endParaRPr lang="es-ES" sz="2000" u="none" dirty="0">
              <a:latin typeface="Verdana" pitchFamily="34" charset="0"/>
            </a:endParaRPr>
          </a:p>
        </p:txBody>
      </p:sp>
      <p:sp>
        <p:nvSpPr>
          <p:cNvPr id="96259" name="Text Box 3"/>
          <p:cNvSpPr txBox="1">
            <a:spLocks noChangeArrowheads="1"/>
          </p:cNvSpPr>
          <p:nvPr/>
        </p:nvSpPr>
        <p:spPr bwMode="auto">
          <a:xfrm>
            <a:off x="987425" y="2131558"/>
            <a:ext cx="6985000" cy="466725"/>
          </a:xfrm>
          <a:prstGeom prst="rect">
            <a:avLst/>
          </a:prstGeom>
          <a:noFill/>
          <a:ln w="9525">
            <a:solidFill>
              <a:srgbClr val="000099"/>
            </a:solidFill>
            <a:miter lim="800000"/>
            <a:headEnd/>
            <a:tailEnd/>
          </a:ln>
        </p:spPr>
        <p:txBody>
          <a:bodyPr>
            <a:spAutoFit/>
          </a:bodyPr>
          <a:lstStyle/>
          <a:p>
            <a:pPr>
              <a:spcBef>
                <a:spcPct val="50000"/>
              </a:spcBef>
            </a:pPr>
            <a:r>
              <a:rPr lang="es-ES" sz="2400" b="1" u="none" dirty="0">
                <a:solidFill>
                  <a:srgbClr val="0066FF"/>
                </a:solidFill>
                <a:latin typeface="Verdana" pitchFamily="34" charset="0"/>
              </a:rPr>
              <a:t>NUMERALES</a:t>
            </a:r>
            <a:r>
              <a:rPr lang="es-MX" sz="2400" b="1" u="none" dirty="0">
                <a:solidFill>
                  <a:srgbClr val="0066FF"/>
                </a:solidFill>
                <a:latin typeface="Verdana" pitchFamily="34" charset="0"/>
              </a:rPr>
              <a:t> - CAPÍTULOS (Requisitos)</a:t>
            </a:r>
            <a:endParaRPr lang="es-ES" sz="2400" b="1" u="none" dirty="0">
              <a:solidFill>
                <a:srgbClr val="0066FF"/>
              </a:solidFill>
              <a:latin typeface="Verdana" pitchFamily="34" charset="0"/>
            </a:endParaRPr>
          </a:p>
        </p:txBody>
      </p:sp>
      <p:sp>
        <p:nvSpPr>
          <p:cNvPr id="96260" name="Text Box 4"/>
          <p:cNvSpPr txBox="1">
            <a:spLocks noChangeArrowheads="1"/>
          </p:cNvSpPr>
          <p:nvPr/>
        </p:nvSpPr>
        <p:spPr bwMode="auto">
          <a:xfrm>
            <a:off x="1219200" y="2895600"/>
            <a:ext cx="609600" cy="457200"/>
          </a:xfrm>
          <a:prstGeom prst="rect">
            <a:avLst/>
          </a:prstGeom>
          <a:noFill/>
          <a:ln w="9525">
            <a:noFill/>
            <a:miter lim="800000"/>
            <a:headEnd/>
            <a:tailEnd/>
          </a:ln>
        </p:spPr>
        <p:txBody>
          <a:bodyPr>
            <a:spAutoFit/>
          </a:bodyPr>
          <a:lstStyle/>
          <a:p>
            <a:pPr algn="l">
              <a:spcBef>
                <a:spcPct val="50000"/>
              </a:spcBef>
            </a:pPr>
            <a:endParaRPr lang="es-CO" sz="2400" u="none" dirty="0">
              <a:latin typeface="Times New Roman" pitchFamily="18" charset="0"/>
            </a:endParaRPr>
          </a:p>
        </p:txBody>
      </p:sp>
      <p:sp>
        <p:nvSpPr>
          <p:cNvPr id="96261" name="Rectangle 5"/>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pPr algn="l" eaLnBrk="0" hangingPunct="0"/>
            <a:endParaRPr lang="es-CO" sz="4400" u="none" dirty="0">
              <a:solidFill>
                <a:schemeClr val="tx2"/>
              </a:solidFill>
              <a:latin typeface="Arial Unicode MS" pitchFamily="34" charset="-128"/>
            </a:endParaRPr>
          </a:p>
        </p:txBody>
      </p:sp>
      <p:sp>
        <p:nvSpPr>
          <p:cNvPr id="96262" name="Text Box 6"/>
          <p:cNvSpPr txBox="1">
            <a:spLocks noChangeArrowheads="1"/>
          </p:cNvSpPr>
          <p:nvPr/>
        </p:nvSpPr>
        <p:spPr bwMode="auto">
          <a:xfrm>
            <a:off x="971600" y="2780928"/>
            <a:ext cx="6768752" cy="3597275"/>
          </a:xfrm>
          <a:prstGeom prst="rect">
            <a:avLst/>
          </a:prstGeom>
          <a:noFill/>
          <a:ln w="9525">
            <a:noFill/>
            <a:miter lim="800000"/>
            <a:headEnd/>
            <a:tailEnd/>
          </a:ln>
        </p:spPr>
        <p:txBody>
          <a:bodyPr wrap="square">
            <a:spAutoFit/>
          </a:bodyPr>
          <a:lstStyle/>
          <a:p>
            <a:pPr marL="457200" indent="-457200" algn="l">
              <a:spcBef>
                <a:spcPct val="50000"/>
              </a:spcBef>
              <a:buFontTx/>
              <a:buAutoNum type="arabicPeriod"/>
            </a:pPr>
            <a:r>
              <a:rPr lang="es-ES" sz="2000" b="1" u="none" dirty="0">
                <a:solidFill>
                  <a:srgbClr val="582BFF"/>
                </a:solidFill>
                <a:latin typeface="Verdana" pitchFamily="34" charset="0"/>
              </a:rPr>
              <a:t>OBJETIVO Y CAMPO DE APLICACIÓN</a:t>
            </a:r>
          </a:p>
          <a:p>
            <a:pPr marL="457200" indent="-457200" algn="l">
              <a:spcBef>
                <a:spcPct val="50000"/>
              </a:spcBef>
              <a:buFontTx/>
              <a:buAutoNum type="arabicPeriod"/>
            </a:pPr>
            <a:r>
              <a:rPr lang="es-ES" sz="2000" b="1" u="none" dirty="0">
                <a:solidFill>
                  <a:srgbClr val="FF0000"/>
                </a:solidFill>
                <a:latin typeface="Verdana" pitchFamily="34" charset="0"/>
              </a:rPr>
              <a:t>REFERENCIAS NORMATIVAS</a:t>
            </a:r>
          </a:p>
          <a:p>
            <a:pPr marL="457200" indent="-457200" algn="l">
              <a:spcBef>
                <a:spcPct val="50000"/>
              </a:spcBef>
              <a:buFontTx/>
              <a:buAutoNum type="arabicPeriod"/>
            </a:pPr>
            <a:r>
              <a:rPr lang="es-ES" sz="2000" b="1" u="none" dirty="0">
                <a:solidFill>
                  <a:srgbClr val="33CC33"/>
                </a:solidFill>
                <a:latin typeface="Verdana" pitchFamily="34" charset="0"/>
              </a:rPr>
              <a:t>TÉRMINOS Y DEFINICIONES</a:t>
            </a:r>
          </a:p>
          <a:p>
            <a:pPr marL="457200" indent="-457200" algn="l">
              <a:spcBef>
                <a:spcPct val="50000"/>
              </a:spcBef>
              <a:buFontTx/>
              <a:buAutoNum type="arabicPeriod"/>
            </a:pPr>
            <a:r>
              <a:rPr lang="es-ES" sz="2000" b="1" u="none" dirty="0">
                <a:solidFill>
                  <a:schemeClr val="accent2">
                    <a:lumMod val="75000"/>
                  </a:schemeClr>
                </a:solidFill>
                <a:latin typeface="Verdana" pitchFamily="34" charset="0"/>
              </a:rPr>
              <a:t>SISTEMA DE GESTIÓN DE CALIDAD</a:t>
            </a:r>
            <a:endParaRPr lang="es-MX" sz="2000" b="1" u="none" dirty="0">
              <a:solidFill>
                <a:schemeClr val="accent2">
                  <a:lumMod val="75000"/>
                </a:schemeClr>
              </a:solidFill>
              <a:latin typeface="Verdana" pitchFamily="34" charset="0"/>
            </a:endParaRPr>
          </a:p>
          <a:p>
            <a:pPr marL="457200" indent="-457200" algn="l">
              <a:spcBef>
                <a:spcPct val="50000"/>
              </a:spcBef>
              <a:buFontTx/>
              <a:buAutoNum type="arabicPeriod"/>
            </a:pPr>
            <a:r>
              <a:rPr lang="es-ES" sz="2000" b="1" u="none" dirty="0">
                <a:solidFill>
                  <a:srgbClr val="FFC000"/>
                </a:solidFill>
                <a:latin typeface="Verdana" pitchFamily="34" charset="0"/>
              </a:rPr>
              <a:t>RESPONSABILIDAD DE LA DIRECCIÓN</a:t>
            </a:r>
          </a:p>
          <a:p>
            <a:pPr marL="457200" indent="-457200" algn="l">
              <a:spcBef>
                <a:spcPct val="50000"/>
              </a:spcBef>
              <a:buFontTx/>
              <a:buAutoNum type="arabicPeriod"/>
            </a:pPr>
            <a:r>
              <a:rPr lang="es-ES" sz="2000" b="1" u="none" dirty="0">
                <a:solidFill>
                  <a:schemeClr val="accent5">
                    <a:lumMod val="75000"/>
                  </a:schemeClr>
                </a:solidFill>
                <a:latin typeface="Verdana" pitchFamily="34" charset="0"/>
              </a:rPr>
              <a:t>GESTIÓN DE LOS RECURSOS</a:t>
            </a:r>
          </a:p>
          <a:p>
            <a:pPr marL="457200" indent="-457200" algn="l">
              <a:spcBef>
                <a:spcPct val="50000"/>
              </a:spcBef>
              <a:buFontTx/>
              <a:buAutoNum type="arabicPeriod"/>
            </a:pPr>
            <a:r>
              <a:rPr lang="es-ES" sz="2000" b="1" u="none" dirty="0">
                <a:solidFill>
                  <a:srgbClr val="CC0000"/>
                </a:solidFill>
                <a:latin typeface="Verdana" pitchFamily="34" charset="0"/>
              </a:rPr>
              <a:t>REALIZACIÓN DEL PRODUCTO</a:t>
            </a:r>
            <a:r>
              <a:rPr lang="es-CO" sz="2000" b="1" u="none" dirty="0">
                <a:solidFill>
                  <a:srgbClr val="CC0000"/>
                </a:solidFill>
                <a:latin typeface="Verdana" pitchFamily="34" charset="0"/>
              </a:rPr>
              <a:t> Y SERVICIO</a:t>
            </a:r>
            <a:endParaRPr lang="es-ES" sz="2000" b="1" u="none" dirty="0">
              <a:solidFill>
                <a:srgbClr val="CC0000"/>
              </a:solidFill>
              <a:latin typeface="Verdana" pitchFamily="34" charset="0"/>
            </a:endParaRPr>
          </a:p>
          <a:p>
            <a:pPr marL="457200" indent="-457200" algn="l">
              <a:spcBef>
                <a:spcPct val="50000"/>
              </a:spcBef>
              <a:buFontTx/>
              <a:buAutoNum type="arabicPeriod"/>
            </a:pPr>
            <a:r>
              <a:rPr lang="es-ES" sz="2000" b="1" u="none" dirty="0">
                <a:solidFill>
                  <a:srgbClr val="0066FF"/>
                </a:solidFill>
                <a:latin typeface="Verdana" pitchFamily="34" charset="0"/>
              </a:rPr>
              <a:t>MEDICIÓN, ANÁLISIS Y MEJORA</a:t>
            </a:r>
          </a:p>
        </p:txBody>
      </p:sp>
      <p:grpSp>
        <p:nvGrpSpPr>
          <p:cNvPr id="7" name="Group 8"/>
          <p:cNvGrpSpPr>
            <a:grpSpLocks/>
          </p:cNvGrpSpPr>
          <p:nvPr/>
        </p:nvGrpSpPr>
        <p:grpSpPr bwMode="auto">
          <a:xfrm>
            <a:off x="3616259" y="546101"/>
            <a:ext cx="4791140" cy="700088"/>
            <a:chOff x="2381" y="344"/>
            <a:chExt cx="3154" cy="441"/>
          </a:xfrm>
        </p:grpSpPr>
        <p:sp>
          <p:nvSpPr>
            <p:cNvPr id="9"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0"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Imagen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11560" y="2420888"/>
            <a:ext cx="7795840" cy="3312368"/>
          </a:xfrm>
          <a:prstGeom prst="rect">
            <a:avLst/>
          </a:prstGeom>
          <a:solidFill>
            <a:srgbClr val="FFFFFF"/>
          </a:solidFill>
        </p:spPr>
        <p:txBody>
          <a:bodyPr>
            <a:noAutofit/>
          </a:bodyPr>
          <a:lstStyle/>
          <a:p>
            <a:pPr marL="609600" marR="0" lvl="0" indent="-609600" algn="ctr" defTabSz="914400" rtl="0" eaLnBrk="1" fontAlgn="auto" latinLnBrk="0" hangingPunct="1">
              <a:lnSpc>
                <a:spcPct val="80000"/>
              </a:lnSpc>
              <a:spcBef>
                <a:spcPct val="20000"/>
              </a:spcBef>
              <a:spcAft>
                <a:spcPts val="0"/>
              </a:spcAft>
              <a:buClrTx/>
              <a:buSzTx/>
              <a:buFontTx/>
              <a:buNone/>
              <a:tabLst/>
              <a:defRPr/>
            </a:pPr>
            <a:r>
              <a:rPr kumimoji="0" lang="es-MX" sz="4400" b="1" i="0" u="sng" strike="noStrike" kern="1200" cap="none" spc="0" normalizeH="0" baseline="0" noProof="0" dirty="0" smtClean="0">
                <a:ln>
                  <a:noFill/>
                </a:ln>
                <a:solidFill>
                  <a:srgbClr val="003399"/>
                </a:solidFill>
                <a:effectLst/>
                <a:uLnTx/>
                <a:uFillTx/>
                <a:latin typeface="+mn-lt"/>
                <a:ea typeface="+mn-ea"/>
                <a:cs typeface="+mn-cs"/>
              </a:rPr>
              <a:t>3 CONSEJOS</a:t>
            </a:r>
          </a:p>
          <a:p>
            <a:pPr marL="609600" marR="0" lvl="0" indent="-609600" algn="ctr" defTabSz="914400" rtl="0" eaLnBrk="1" fontAlgn="auto" latinLnBrk="0" hangingPunct="1">
              <a:lnSpc>
                <a:spcPct val="80000"/>
              </a:lnSpc>
              <a:spcBef>
                <a:spcPct val="20000"/>
              </a:spcBef>
              <a:spcAft>
                <a:spcPts val="0"/>
              </a:spcAft>
              <a:buClrTx/>
              <a:buSzTx/>
              <a:buFontTx/>
              <a:buNone/>
              <a:tabLst/>
              <a:defRPr/>
            </a:pPr>
            <a:endParaRPr kumimoji="0" lang="es-MX" sz="2000" b="1" i="0" u="none" strike="noStrike" kern="1200" cap="none" spc="0" normalizeH="0" baseline="0" noProof="0" dirty="0" smtClean="0">
              <a:ln>
                <a:noFill/>
              </a:ln>
              <a:solidFill>
                <a:srgbClr val="003399"/>
              </a:solidFill>
              <a:effectLst/>
              <a:uLnTx/>
              <a:uFillTx/>
              <a:latin typeface="+mn-lt"/>
              <a:ea typeface="+mn-ea"/>
              <a:cs typeface="+mn-cs"/>
            </a:endParaRPr>
          </a:p>
          <a:p>
            <a:pPr marL="609600" marR="0" lvl="0" indent="-609600" algn="ctr" defTabSz="914400" rtl="0" eaLnBrk="1" fontAlgn="auto" latinLnBrk="0" hangingPunct="1">
              <a:lnSpc>
                <a:spcPct val="80000"/>
              </a:lnSpc>
              <a:spcBef>
                <a:spcPct val="20000"/>
              </a:spcBef>
              <a:spcAft>
                <a:spcPts val="0"/>
              </a:spcAft>
              <a:buClrTx/>
              <a:buSzTx/>
              <a:buFontTx/>
              <a:buAutoNum type="arabicPeriod"/>
              <a:tabLst/>
              <a:defRPr/>
            </a:pPr>
            <a:r>
              <a:rPr kumimoji="0" lang="es-MX" sz="2000" b="1" i="0" u="none" strike="noStrike" kern="1200" cap="none" spc="0" normalizeH="0" baseline="0" noProof="0" dirty="0" smtClean="0">
                <a:ln>
                  <a:noFill/>
                </a:ln>
                <a:solidFill>
                  <a:srgbClr val="003399"/>
                </a:solidFill>
                <a:effectLst/>
                <a:uLnTx/>
                <a:uFillTx/>
                <a:latin typeface="+mn-lt"/>
                <a:ea typeface="+mn-ea"/>
                <a:cs typeface="+mn-cs"/>
              </a:rPr>
              <a:t>SEA PUNTUAL</a:t>
            </a:r>
          </a:p>
          <a:p>
            <a:pPr marL="609600" marR="0" lvl="0" indent="-609600" algn="ctr" defTabSz="914400" rtl="0" eaLnBrk="1" fontAlgn="auto" latinLnBrk="0" hangingPunct="1">
              <a:lnSpc>
                <a:spcPct val="80000"/>
              </a:lnSpc>
              <a:spcBef>
                <a:spcPct val="20000"/>
              </a:spcBef>
              <a:spcAft>
                <a:spcPts val="0"/>
              </a:spcAft>
              <a:buClrTx/>
              <a:buSzTx/>
              <a:buFontTx/>
              <a:buAutoNum type="arabicPeriod"/>
              <a:tabLst/>
              <a:defRPr/>
            </a:pPr>
            <a:endParaRPr kumimoji="0" lang="es-MX" sz="2800" b="1" i="0" u="none" strike="noStrike" kern="1200" cap="none" spc="0" normalizeH="0" baseline="0" noProof="0" dirty="0" smtClean="0">
              <a:ln>
                <a:noFill/>
              </a:ln>
              <a:solidFill>
                <a:srgbClr val="003399"/>
              </a:solidFill>
              <a:effectLst/>
              <a:uLnTx/>
              <a:uFillTx/>
              <a:latin typeface="+mn-lt"/>
              <a:ea typeface="+mn-ea"/>
              <a:cs typeface="+mn-cs"/>
            </a:endParaRPr>
          </a:p>
          <a:p>
            <a:pPr marL="609600" marR="0" lvl="0" indent="-609600" algn="ctr" defTabSz="914400" rtl="0" eaLnBrk="1" fontAlgn="auto" latinLnBrk="0" hangingPunct="1">
              <a:lnSpc>
                <a:spcPct val="80000"/>
              </a:lnSpc>
              <a:spcBef>
                <a:spcPct val="20000"/>
              </a:spcBef>
              <a:spcAft>
                <a:spcPts val="0"/>
              </a:spcAft>
              <a:buClrTx/>
              <a:buSzTx/>
              <a:buFontTx/>
              <a:buAutoNum type="arabicPeriod"/>
              <a:tabLst/>
              <a:defRPr/>
            </a:pPr>
            <a:r>
              <a:rPr kumimoji="0" lang="es-MX" sz="2800" b="1" i="0" u="none" strike="noStrike" kern="1200" cap="none" spc="0" normalizeH="0" baseline="0" noProof="0" dirty="0" smtClean="0">
                <a:ln>
                  <a:noFill/>
                </a:ln>
                <a:solidFill>
                  <a:srgbClr val="FFC000"/>
                </a:solidFill>
                <a:effectLst/>
                <a:uLnTx/>
                <a:uFillTx/>
                <a:latin typeface="+mn-lt"/>
                <a:ea typeface="+mn-ea"/>
                <a:cs typeface="+mn-cs"/>
              </a:rPr>
              <a:t>LO QUE NO SE MIDE NO MEJORA</a:t>
            </a:r>
          </a:p>
          <a:p>
            <a:pPr marL="609600" marR="0" lvl="0" indent="-609600" algn="ctr" defTabSz="914400" rtl="0" eaLnBrk="1" fontAlgn="auto" latinLnBrk="0" hangingPunct="1">
              <a:lnSpc>
                <a:spcPct val="80000"/>
              </a:lnSpc>
              <a:spcBef>
                <a:spcPct val="20000"/>
              </a:spcBef>
              <a:spcAft>
                <a:spcPts val="0"/>
              </a:spcAft>
              <a:buClrTx/>
              <a:buSzTx/>
              <a:buFontTx/>
              <a:buAutoNum type="arabicPeriod"/>
              <a:tabLst/>
              <a:defRPr/>
            </a:pPr>
            <a:endParaRPr kumimoji="0" lang="es-MX" sz="2800" b="1" i="0" u="none" strike="noStrike" kern="1200" cap="none" spc="0" normalizeH="0" baseline="0" noProof="0" dirty="0" smtClean="0">
              <a:ln>
                <a:noFill/>
              </a:ln>
              <a:solidFill>
                <a:srgbClr val="003399"/>
              </a:solidFill>
              <a:effectLst/>
              <a:uLnTx/>
              <a:uFillTx/>
              <a:latin typeface="+mn-lt"/>
              <a:ea typeface="+mn-ea"/>
              <a:cs typeface="+mn-cs"/>
            </a:endParaRPr>
          </a:p>
          <a:p>
            <a:pPr marL="609600" marR="0" lvl="0" indent="-609600" algn="ctr" defTabSz="914400" rtl="0" eaLnBrk="1" fontAlgn="auto" latinLnBrk="0" hangingPunct="1">
              <a:lnSpc>
                <a:spcPct val="80000"/>
              </a:lnSpc>
              <a:spcBef>
                <a:spcPct val="20000"/>
              </a:spcBef>
              <a:spcAft>
                <a:spcPts val="0"/>
              </a:spcAft>
              <a:buClrTx/>
              <a:buSzTx/>
              <a:buFontTx/>
              <a:buAutoNum type="arabicPeriod"/>
              <a:tabLst/>
              <a:defRPr/>
            </a:pPr>
            <a:r>
              <a:rPr kumimoji="0" lang="es-MX" sz="3600" b="1" i="0" u="none" strike="noStrike" kern="1200" cap="none" spc="0" normalizeH="0" baseline="0" noProof="0" dirty="0" smtClean="0">
                <a:ln>
                  <a:noFill/>
                </a:ln>
                <a:solidFill>
                  <a:srgbClr val="FF0000"/>
                </a:solidFill>
                <a:effectLst/>
                <a:uLnTx/>
                <a:uFillTx/>
                <a:latin typeface="+mn-lt"/>
                <a:ea typeface="+mn-ea"/>
                <a:cs typeface="+mn-cs"/>
              </a:rPr>
              <a:t>CONCÉNTRESE EN LO IMPORTANTE</a:t>
            </a:r>
            <a:endParaRPr kumimoji="0" lang="es-ES" sz="3600" b="1" i="0" u="none" strike="noStrike" kern="1200" cap="none" spc="0" normalizeH="0" baseline="0" noProof="0" dirty="0" smtClean="0">
              <a:ln>
                <a:noFill/>
              </a:ln>
              <a:solidFill>
                <a:srgbClr val="FF0000"/>
              </a:solidFill>
              <a:effectLst/>
              <a:uLnTx/>
              <a:uFillTx/>
              <a:latin typeface="+mn-lt"/>
              <a:ea typeface="+mn-ea"/>
              <a:cs typeface="+mn-cs"/>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971600" y="2132856"/>
            <a:ext cx="7489526" cy="3554819"/>
          </a:xfrm>
          <a:prstGeom prst="rect">
            <a:avLst/>
          </a:prstGeom>
          <a:noFill/>
          <a:ln w="4763">
            <a:noFill/>
            <a:miter lim="800000"/>
            <a:headEnd/>
            <a:tailEnd/>
          </a:ln>
        </p:spPr>
        <p:txBody>
          <a:bodyPr wrap="square">
            <a:spAutoFit/>
          </a:bodyPr>
          <a:lstStyle/>
          <a:p>
            <a:pPr>
              <a:spcBef>
                <a:spcPct val="50000"/>
              </a:spcBef>
            </a:pPr>
            <a:r>
              <a:rPr lang="es-CO" sz="5400" b="1" dirty="0" smtClean="0">
                <a:solidFill>
                  <a:srgbClr val="0033CC"/>
                </a:solidFill>
              </a:rPr>
              <a:t>- SEA CREATIVO.</a:t>
            </a:r>
            <a:endParaRPr lang="es-CO" sz="5400" b="1" dirty="0">
              <a:solidFill>
                <a:srgbClr val="0033CC"/>
              </a:solidFill>
            </a:endParaRPr>
          </a:p>
          <a:p>
            <a:pPr>
              <a:spcBef>
                <a:spcPct val="50000"/>
              </a:spcBef>
            </a:pPr>
            <a:r>
              <a:rPr lang="es-CO" sz="5400" b="1" dirty="0" smtClean="0">
                <a:solidFill>
                  <a:srgbClr val="FFC000"/>
                </a:solidFill>
              </a:rPr>
              <a:t>- PERSISTA.</a:t>
            </a:r>
            <a:endParaRPr lang="es-CO" sz="5400" b="1" dirty="0">
              <a:solidFill>
                <a:srgbClr val="FFC000"/>
              </a:solidFill>
            </a:endParaRPr>
          </a:p>
          <a:p>
            <a:pPr>
              <a:spcBef>
                <a:spcPct val="50000"/>
              </a:spcBef>
            </a:pPr>
            <a:r>
              <a:rPr lang="es-CO" sz="5400" b="1" dirty="0" smtClean="0">
                <a:solidFill>
                  <a:srgbClr val="0033CC"/>
                </a:solidFill>
              </a:rPr>
              <a:t>- </a:t>
            </a:r>
            <a:r>
              <a:rPr lang="es-CO" sz="5400" b="1" dirty="0" smtClean="0">
                <a:solidFill>
                  <a:srgbClr val="33CC33"/>
                </a:solidFill>
              </a:rPr>
              <a:t>MUCHA PACIENCIA</a:t>
            </a:r>
            <a:r>
              <a:rPr lang="es-CO" sz="6000" b="1" dirty="0" smtClean="0">
                <a:solidFill>
                  <a:srgbClr val="33CC33"/>
                </a:solidFill>
              </a:rPr>
              <a:t>.</a:t>
            </a:r>
            <a:endParaRPr lang="es-ES" sz="6000" b="1" dirty="0">
              <a:solidFill>
                <a:srgbClr val="33CC33"/>
              </a:solidFill>
            </a:endParaRPr>
          </a:p>
        </p:txBody>
      </p:sp>
      <p:grpSp>
        <p:nvGrpSpPr>
          <p:cNvPr id="3" name="Group 8"/>
          <p:cNvGrpSpPr>
            <a:grpSpLocks/>
          </p:cNvGrpSpPr>
          <p:nvPr/>
        </p:nvGrpSpPr>
        <p:grpSpPr bwMode="auto">
          <a:xfrm>
            <a:off x="3643102" y="545952"/>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95536" y="1268760"/>
            <a:ext cx="8229600" cy="1143000"/>
          </a:xfrm>
        </p:spPr>
        <p:txBody>
          <a:bodyPr/>
          <a:lstStyle/>
          <a:p>
            <a:pPr eaLnBrk="1" hangingPunct="1"/>
            <a:r>
              <a:rPr lang="es-ES_tradnl" b="1" dirty="0" smtClean="0">
                <a:solidFill>
                  <a:schemeClr val="accent2"/>
                </a:solidFill>
              </a:rPr>
              <a:t>Conclusiones</a:t>
            </a:r>
          </a:p>
        </p:txBody>
      </p:sp>
      <p:sp>
        <p:nvSpPr>
          <p:cNvPr id="39940" name="4 Marcador de texto"/>
          <p:cNvSpPr>
            <a:spLocks noGrp="1"/>
          </p:cNvSpPr>
          <p:nvPr>
            <p:ph type="body" sz="half" idx="1"/>
          </p:nvPr>
        </p:nvSpPr>
        <p:spPr>
          <a:xfrm>
            <a:off x="802885" y="2384885"/>
            <a:ext cx="4084750" cy="3672407"/>
          </a:xfrm>
        </p:spPr>
        <p:txBody>
          <a:bodyPr/>
          <a:lstStyle/>
          <a:p>
            <a:r>
              <a:rPr lang="es-CO" sz="2800" b="1" dirty="0" smtClean="0"/>
              <a:t>NOS FALTA MUCHO PERO YA EMPEZAMOS.</a:t>
            </a:r>
          </a:p>
          <a:p>
            <a:r>
              <a:rPr lang="es-CO" sz="2800" b="1" dirty="0" smtClean="0"/>
              <a:t>ESTAMOS EN EL CAMINO CORRECTO.</a:t>
            </a:r>
          </a:p>
          <a:p>
            <a:r>
              <a:rPr lang="es-CO" sz="2800" b="1" dirty="0" smtClean="0"/>
              <a:t>LA ACTITUD Y DISPOSICIÓN, ES UN PASO NECESARIO</a:t>
            </a:r>
          </a:p>
          <a:p>
            <a:endParaRPr lang="es-CO" dirty="0" smtClean="0"/>
          </a:p>
          <a:p>
            <a:endParaRPr lang="es-CO" dirty="0" smtClean="0"/>
          </a:p>
        </p:txBody>
      </p:sp>
      <p:pic>
        <p:nvPicPr>
          <p:cNvPr id="39939" name="Picture 6"/>
          <p:cNvPicPr>
            <a:picLocks noGrp="1" noChangeAspect="1" noChangeArrowheads="1"/>
          </p:cNvPicPr>
          <p:nvPr>
            <p:ph sz="half" idx="2"/>
          </p:nvPr>
        </p:nvPicPr>
        <p:blipFill>
          <a:blip r:embed="rId2" cstate="print"/>
          <a:stretch>
            <a:fillRect/>
          </a:stretch>
        </p:blipFill>
        <p:spPr>
          <a:xfrm>
            <a:off x="5436096" y="2204865"/>
            <a:ext cx="2818656" cy="4032448"/>
          </a:xfrm>
          <a:noFill/>
        </p:spPr>
      </p:pic>
      <p:grpSp>
        <p:nvGrpSpPr>
          <p:cNvPr id="5" name="Group 8"/>
          <p:cNvGrpSpPr>
            <a:grpSpLocks/>
          </p:cNvGrpSpPr>
          <p:nvPr/>
        </p:nvGrpSpPr>
        <p:grpSpPr bwMode="auto">
          <a:xfrm>
            <a:off x="3616259" y="546101"/>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827088" y="3141663"/>
            <a:ext cx="6913562" cy="400050"/>
          </a:xfrm>
          <a:prstGeom prst="rect">
            <a:avLst/>
          </a:prstGeom>
          <a:noFill/>
          <a:ln w="9525">
            <a:noFill/>
            <a:miter lim="800000"/>
            <a:headEnd/>
            <a:tailEnd/>
          </a:ln>
        </p:spPr>
        <p:txBody>
          <a:bodyPr>
            <a:spAutoFit/>
          </a:bodyPr>
          <a:lstStyle/>
          <a:p>
            <a:pPr algn="ctr"/>
            <a:r>
              <a:rPr lang="es-CO" sz="2000" dirty="0">
                <a:latin typeface="CastleT" pitchFamily="34" charset="0"/>
              </a:rPr>
              <a:t>TITULO DE LA PRESENTACION</a:t>
            </a:r>
            <a:endParaRPr lang="es-CO" sz="8000" dirty="0">
              <a:solidFill>
                <a:schemeClr val="bg1"/>
              </a:solidFill>
              <a:latin typeface="CastleT" pitchFamily="34" charset="0"/>
            </a:endParaRPr>
          </a:p>
        </p:txBody>
      </p:sp>
      <p:sp>
        <p:nvSpPr>
          <p:cNvPr id="5124" name="Text Box 2"/>
          <p:cNvSpPr txBox="1">
            <a:spLocks noChangeArrowheads="1"/>
          </p:cNvSpPr>
          <p:nvPr/>
        </p:nvSpPr>
        <p:spPr bwMode="auto">
          <a:xfrm>
            <a:off x="1042988" y="4221163"/>
            <a:ext cx="6913562" cy="400050"/>
          </a:xfrm>
          <a:prstGeom prst="rect">
            <a:avLst/>
          </a:prstGeom>
          <a:noFill/>
          <a:ln w="9525">
            <a:noFill/>
            <a:miter lim="800000"/>
            <a:headEnd/>
            <a:tailEnd/>
          </a:ln>
        </p:spPr>
        <p:txBody>
          <a:bodyPr>
            <a:spAutoFit/>
          </a:bodyPr>
          <a:lstStyle/>
          <a:p>
            <a:pPr algn="ctr"/>
            <a:r>
              <a:rPr lang="es-CO" sz="2000" dirty="0">
                <a:latin typeface="CastleT" pitchFamily="34" charset="0"/>
              </a:rPr>
              <a:t>NOMBRE DEL CONFERENCISTA</a:t>
            </a:r>
            <a:endParaRPr lang="es-CO" sz="8000" dirty="0">
              <a:solidFill>
                <a:schemeClr val="bg1"/>
              </a:solidFill>
              <a:latin typeface="CastleT" pitchFamily="34" charset="0"/>
            </a:endParaRPr>
          </a:p>
        </p:txBody>
      </p:sp>
      <p:pic>
        <p:nvPicPr>
          <p:cNvPr id="5" name="Picture 2" descr="campuset_gracias"/>
          <p:cNvPicPr>
            <a:picLocks noChangeAspect="1" noChangeArrowheads="1"/>
          </p:cNvPicPr>
          <p:nvPr/>
        </p:nvPicPr>
        <p:blipFill>
          <a:blip r:embed="rId2" cstate="print"/>
          <a:srcRect/>
          <a:stretch>
            <a:fillRect/>
          </a:stretch>
        </p:blipFill>
        <p:spPr bwMode="auto">
          <a:xfrm>
            <a:off x="539552" y="1556792"/>
            <a:ext cx="8064896" cy="4752528"/>
          </a:xfrm>
          <a:prstGeom prst="rect">
            <a:avLst/>
          </a:prstGeom>
          <a:noFill/>
          <a:ln w="9525">
            <a:noFill/>
            <a:miter lim="800000"/>
            <a:headEnd/>
            <a:tailEnd/>
          </a:ln>
        </p:spPr>
      </p:pic>
      <p:grpSp>
        <p:nvGrpSpPr>
          <p:cNvPr id="6" name="Group 8"/>
          <p:cNvGrpSpPr>
            <a:grpSpLocks/>
          </p:cNvGrpSpPr>
          <p:nvPr/>
        </p:nvGrpSpPr>
        <p:grpSpPr bwMode="auto">
          <a:xfrm>
            <a:off x="3571611" y="545952"/>
            <a:ext cx="4791140" cy="700088"/>
            <a:chOff x="2381" y="344"/>
            <a:chExt cx="3154" cy="441"/>
          </a:xfrm>
        </p:grpSpPr>
        <p:sp>
          <p:nvSpPr>
            <p:cNvPr id="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n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01366" y="1628800"/>
            <a:ext cx="6923112" cy="664298"/>
          </a:xfrm>
        </p:spPr>
        <p:txBody>
          <a:bodyPr>
            <a:normAutofit fontScale="90000"/>
          </a:bodyPr>
          <a:lstStyle/>
          <a:p>
            <a:pPr eaLnBrk="1" hangingPunct="1"/>
            <a:r>
              <a:rPr lang="es-ES" sz="4000" dirty="0" smtClean="0"/>
              <a:t/>
            </a:r>
            <a:br>
              <a:rPr lang="es-ES" sz="4000" dirty="0" smtClean="0"/>
            </a:br>
            <a:r>
              <a:rPr lang="es-ES" b="1" dirty="0" smtClean="0">
                <a:solidFill>
                  <a:srgbClr val="00B050"/>
                </a:solidFill>
              </a:rPr>
              <a:t>Año 1000 AC  Fenicios</a:t>
            </a:r>
            <a:r>
              <a:rPr lang="es-ES" sz="4900" b="1" dirty="0" smtClean="0">
                <a:solidFill>
                  <a:srgbClr val="00B050"/>
                </a:solidFill>
              </a:rPr>
              <a:t> </a:t>
            </a:r>
            <a:r>
              <a:rPr lang="es-ES" sz="4000" dirty="0" smtClean="0"/>
              <a:t/>
            </a:r>
            <a:br>
              <a:rPr lang="es-ES" sz="4000" dirty="0" smtClean="0"/>
            </a:br>
            <a:endParaRPr lang="es-ES" sz="4000" dirty="0" smtClean="0"/>
          </a:p>
        </p:txBody>
      </p:sp>
      <p:sp>
        <p:nvSpPr>
          <p:cNvPr id="26627" name="Rectangle 3"/>
          <p:cNvSpPr>
            <a:spLocks noGrp="1" noChangeArrowheads="1"/>
          </p:cNvSpPr>
          <p:nvPr>
            <p:ph type="body" sz="half" idx="1"/>
          </p:nvPr>
        </p:nvSpPr>
        <p:spPr>
          <a:xfrm rot="20553634">
            <a:off x="592414" y="2662466"/>
            <a:ext cx="4730099" cy="2766737"/>
          </a:xfrm>
        </p:spPr>
        <p:txBody>
          <a:bodyPr>
            <a:normAutofit fontScale="77500" lnSpcReduction="20000"/>
          </a:bodyPr>
          <a:lstStyle/>
          <a:p>
            <a:pPr eaLnBrk="1" hangingPunct="1"/>
            <a:r>
              <a:rPr lang="es-ES" sz="3600" b="1" dirty="0" smtClean="0">
                <a:solidFill>
                  <a:srgbClr val="582BFF"/>
                </a:solidFill>
              </a:rPr>
              <a:t>Acción correctiva</a:t>
            </a:r>
            <a:r>
              <a:rPr lang="es-ES" sz="3600" b="1" dirty="0" smtClean="0">
                <a:solidFill>
                  <a:srgbClr val="A50021"/>
                </a:solidFill>
              </a:rPr>
              <a:t>: para asegurar calidad y evitar repetición de errores. </a:t>
            </a:r>
          </a:p>
          <a:p>
            <a:pPr eaLnBrk="1" hangingPunct="1">
              <a:buFontTx/>
              <a:buNone/>
            </a:pPr>
            <a:r>
              <a:rPr lang="es-ES" sz="3600" b="1" dirty="0" smtClean="0">
                <a:solidFill>
                  <a:srgbClr val="A50021"/>
                </a:solidFill>
              </a:rPr>
              <a:t>   Los inspectores cortaban la mano de la persona responsable de la calidad insatisfactoria</a:t>
            </a:r>
            <a:r>
              <a:rPr lang="es-ES" sz="3600" dirty="0" smtClean="0">
                <a:solidFill>
                  <a:srgbClr val="A50021"/>
                </a:solidFill>
              </a:rPr>
              <a:t>.</a:t>
            </a:r>
          </a:p>
        </p:txBody>
      </p:sp>
      <p:pic>
        <p:nvPicPr>
          <p:cNvPr id="26628" name="Picture 4" descr="llegada-fenicios"/>
          <p:cNvPicPr>
            <a:picLocks noGrp="1" noChangeAspect="1" noChangeArrowheads="1"/>
          </p:cNvPicPr>
          <p:nvPr>
            <p:ph sz="half" idx="2"/>
          </p:nvPr>
        </p:nvPicPr>
        <p:blipFill>
          <a:blip r:embed="rId2" cstate="print"/>
          <a:stretch>
            <a:fillRect/>
          </a:stretch>
        </p:blipFill>
        <p:spPr>
          <a:xfrm rot="20634315">
            <a:off x="5118234" y="3659419"/>
            <a:ext cx="3481306" cy="2367288"/>
          </a:xfrm>
          <a:noFill/>
        </p:spPr>
      </p:pic>
      <p:grpSp>
        <p:nvGrpSpPr>
          <p:cNvPr id="5" name="Group 8"/>
          <p:cNvGrpSpPr>
            <a:grpSpLocks/>
          </p:cNvGrpSpPr>
          <p:nvPr/>
        </p:nvGrpSpPr>
        <p:grpSpPr bwMode="auto">
          <a:xfrm>
            <a:off x="3683381" y="489099"/>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anim calcmode="lin" valueType="num">
                                      <p:cBhvr>
                                        <p:cTn id="7" dur="500" fill="hold"/>
                                        <p:tgtEl>
                                          <p:spTgt spid="2662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662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11560" y="1700808"/>
            <a:ext cx="7803540" cy="792088"/>
          </a:xfrm>
          <a:solidFill>
            <a:srgbClr val="FFFFFF"/>
          </a:solidFill>
          <a:ln>
            <a:solidFill>
              <a:srgbClr val="000000"/>
            </a:solidFill>
          </a:ln>
        </p:spPr>
        <p:txBody>
          <a:bodyPr/>
          <a:lstStyle/>
          <a:p>
            <a:r>
              <a:rPr lang="es-PE" dirty="0" smtClean="0">
                <a:solidFill>
                  <a:schemeClr val="accent2"/>
                </a:solidFill>
              </a:rPr>
              <a:t>Año 300 AC   </a:t>
            </a:r>
            <a:r>
              <a:rPr lang="es-PE" b="1" dirty="0" smtClean="0">
                <a:solidFill>
                  <a:schemeClr val="accent2"/>
                </a:solidFill>
              </a:rPr>
              <a:t>Grecia</a:t>
            </a:r>
            <a:endParaRPr lang="es-ES" b="1" dirty="0" smtClean="0">
              <a:solidFill>
                <a:schemeClr val="accent2"/>
              </a:solidFill>
            </a:endParaRPr>
          </a:p>
        </p:txBody>
      </p:sp>
      <p:sp>
        <p:nvSpPr>
          <p:cNvPr id="36867" name="Rectangle 3"/>
          <p:cNvSpPr>
            <a:spLocks noGrp="1" noChangeArrowheads="1"/>
          </p:cNvSpPr>
          <p:nvPr>
            <p:ph type="body" sz="half" idx="4294967295"/>
          </p:nvPr>
        </p:nvSpPr>
        <p:spPr>
          <a:xfrm>
            <a:off x="611560" y="2699791"/>
            <a:ext cx="5040560" cy="3105473"/>
          </a:xfrm>
          <a:solidFill>
            <a:srgbClr val="FFFFFF"/>
          </a:solidFill>
          <a:ln>
            <a:solidFill>
              <a:srgbClr val="000000"/>
            </a:solidFill>
          </a:ln>
        </p:spPr>
        <p:txBody>
          <a:bodyPr/>
          <a:lstStyle/>
          <a:p>
            <a:pPr algn="ctr">
              <a:buFontTx/>
              <a:buNone/>
            </a:pPr>
            <a:r>
              <a:rPr lang="es-PE" sz="5400" dirty="0" smtClean="0"/>
              <a:t>  </a:t>
            </a:r>
            <a:r>
              <a:rPr lang="es-PE" sz="4800" b="1" dirty="0" smtClean="0">
                <a:solidFill>
                  <a:srgbClr val="A50021"/>
                </a:solidFill>
              </a:rPr>
              <a:t>Aristóteles</a:t>
            </a:r>
          </a:p>
          <a:p>
            <a:pPr algn="ctr">
              <a:buFontTx/>
              <a:buNone/>
            </a:pPr>
            <a:r>
              <a:rPr lang="es-PE" sz="4800" b="1" dirty="0" smtClean="0">
                <a:solidFill>
                  <a:srgbClr val="A50021"/>
                </a:solidFill>
              </a:rPr>
              <a:t>     “Verdad, Bondad y Belleza”</a:t>
            </a:r>
            <a:endParaRPr lang="es-ES" sz="4800" b="1" dirty="0" smtClean="0">
              <a:solidFill>
                <a:srgbClr val="A50021"/>
              </a:solidFill>
            </a:endParaRPr>
          </a:p>
          <a:p>
            <a:endParaRPr lang="es-ES" sz="5400" b="1" dirty="0" smtClean="0"/>
          </a:p>
        </p:txBody>
      </p:sp>
      <p:pic>
        <p:nvPicPr>
          <p:cNvPr id="4" name="Picture 4" descr="20070717klphisuni_27"/>
          <p:cNvPicPr>
            <a:picLocks noChangeAspect="1" noChangeArrowheads="1"/>
          </p:cNvPicPr>
          <p:nvPr/>
        </p:nvPicPr>
        <p:blipFill>
          <a:blip r:embed="rId2" cstate="print"/>
          <a:srcRect/>
          <a:stretch>
            <a:fillRect/>
          </a:stretch>
        </p:blipFill>
        <p:spPr bwMode="auto">
          <a:xfrm>
            <a:off x="5652120" y="2636291"/>
            <a:ext cx="2736304" cy="3529013"/>
          </a:xfrm>
          <a:prstGeom prst="rect">
            <a:avLst/>
          </a:prstGeom>
          <a:noFill/>
          <a:ln>
            <a:miter lim="800000"/>
            <a:headEnd/>
            <a:tailEnd/>
          </a:ln>
        </p:spPr>
      </p:pic>
      <p:grpSp>
        <p:nvGrpSpPr>
          <p:cNvPr id="5" name="Group 8"/>
          <p:cNvGrpSpPr>
            <a:grpSpLocks/>
          </p:cNvGrpSpPr>
          <p:nvPr/>
        </p:nvGrpSpPr>
        <p:grpSpPr bwMode="auto">
          <a:xfrm>
            <a:off x="3616259" y="546101"/>
            <a:ext cx="4791140" cy="700088"/>
            <a:chOff x="2381" y="344"/>
            <a:chExt cx="3154" cy="441"/>
          </a:xfrm>
        </p:grpSpPr>
        <p:sp>
          <p:nvSpPr>
            <p:cNvPr id="7"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8"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animEffect transition="in" filter="fade">
                                      <p:cBhvr>
                                        <p:cTn id="7" dur="500"/>
                                        <p:tgtEl>
                                          <p:spTgt spid="368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685801" y="1628800"/>
            <a:ext cx="7054552" cy="4536504"/>
          </a:xfrm>
          <a:prstGeom prst="rect">
            <a:avLst/>
          </a:prstGeom>
          <a:noFill/>
          <a:ln w="9525">
            <a:noFill/>
            <a:miter lim="800000"/>
            <a:headEnd/>
            <a:tailEnd/>
          </a:ln>
        </p:spPr>
      </p:pic>
      <p:sp>
        <p:nvSpPr>
          <p:cNvPr id="52227" name="Rectangle 4"/>
          <p:cNvSpPr>
            <a:spLocks noGrp="1" noChangeArrowheads="1"/>
          </p:cNvSpPr>
          <p:nvPr>
            <p:ph type="ctrTitle"/>
          </p:nvPr>
        </p:nvSpPr>
        <p:spPr>
          <a:xfrm>
            <a:off x="755576" y="2924944"/>
            <a:ext cx="7772400" cy="1470025"/>
          </a:xfrm>
        </p:spPr>
        <p:txBody>
          <a:bodyPr>
            <a:normAutofit/>
          </a:bodyPr>
          <a:lstStyle/>
          <a:p>
            <a:pPr eaLnBrk="1" hangingPunct="1"/>
            <a:r>
              <a:rPr lang="es-ES" sz="7200" b="1" dirty="0" smtClean="0">
                <a:solidFill>
                  <a:schemeClr val="tx2">
                    <a:lumMod val="75000"/>
                  </a:schemeClr>
                </a:solidFill>
              </a:rPr>
              <a:t>EL MEDIOEVO</a:t>
            </a: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2898" name="Rectangle 2"/>
          <p:cNvSpPr>
            <a:spLocks noGrp="1" noChangeArrowheads="1"/>
          </p:cNvSpPr>
          <p:nvPr>
            <p:ph type="title"/>
          </p:nvPr>
        </p:nvSpPr>
        <p:spPr bwMode="auto">
          <a:xfrm>
            <a:off x="1763688" y="1589386"/>
            <a:ext cx="5376862" cy="720080"/>
          </a:xfrm>
          <a:solidFill>
            <a:srgbClr val="FFFFFF"/>
          </a:solidFill>
          <a:ln>
            <a:miter lim="800000"/>
            <a:headEnd/>
            <a:tailEnd/>
          </a:ln>
        </p:spPr>
        <p:txBody>
          <a:bodyPr vert="horz" wrap="square" lIns="91440" tIns="45720" rIns="91440" bIns="45720" numCol="1" anchor="t" anchorCtr="0" compatLnSpc="1">
            <a:prstTxWarp prst="textNoShape">
              <a:avLst/>
            </a:prstTxWarp>
            <a:noAutofit/>
          </a:bodyPr>
          <a:lstStyle/>
          <a:p>
            <a:pPr eaLnBrk="1" hangingPunct="1">
              <a:defRPr/>
            </a:pPr>
            <a:r>
              <a:rPr lang="es-ES_tradnl" sz="4800" b="1" dirty="0" smtClean="0">
                <a:solidFill>
                  <a:srgbClr val="642FFB"/>
                </a:solidFill>
                <a:effectLst>
                  <a:outerShdw blurRad="38100" dist="38100" dir="2700000" algn="tl">
                    <a:srgbClr val="C0C0C0"/>
                  </a:outerShdw>
                </a:effectLst>
              </a:rPr>
              <a:t>Tabla de contenido</a:t>
            </a:r>
          </a:p>
        </p:txBody>
      </p:sp>
      <p:sp>
        <p:nvSpPr>
          <p:cNvPr id="1232899" name="Rectangle 3"/>
          <p:cNvSpPr>
            <a:spLocks noGrp="1" noChangeArrowheads="1"/>
          </p:cNvSpPr>
          <p:nvPr>
            <p:ph idx="1"/>
          </p:nvPr>
        </p:nvSpPr>
        <p:spPr bwMode="auto">
          <a:xfrm>
            <a:off x="821071" y="2420888"/>
            <a:ext cx="7620000" cy="3827462"/>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marL="533400" indent="-533400" eaLnBrk="1" hangingPunct="1">
              <a:buFont typeface="Wingdings" pitchFamily="2" charset="2"/>
              <a:buAutoNum type="arabicPeriod"/>
            </a:pPr>
            <a:r>
              <a:rPr lang="es-ES_tradnl" sz="3600" dirty="0" smtClean="0">
                <a:solidFill>
                  <a:srgbClr val="33CC33"/>
                </a:solidFill>
              </a:rPr>
              <a:t>Introducción</a:t>
            </a:r>
          </a:p>
          <a:p>
            <a:pPr marL="533400" indent="-533400" eaLnBrk="1" hangingPunct="1">
              <a:buFont typeface="Wingdings" pitchFamily="2" charset="2"/>
              <a:buAutoNum type="arabicPeriod"/>
            </a:pPr>
            <a:r>
              <a:rPr lang="es-ES_tradnl" sz="3600" dirty="0" smtClean="0">
                <a:solidFill>
                  <a:srgbClr val="FFC000"/>
                </a:solidFill>
              </a:rPr>
              <a:t>Estructura normativa NTC – ISO 9001/2008; GP 1000/09</a:t>
            </a:r>
          </a:p>
          <a:p>
            <a:pPr marL="533400" indent="-533400" eaLnBrk="1" hangingPunct="1">
              <a:buFont typeface="Wingdings" pitchFamily="2" charset="2"/>
              <a:buAutoNum type="arabicPeriod"/>
            </a:pPr>
            <a:r>
              <a:rPr lang="es-ES_tradnl" sz="3600" dirty="0" smtClean="0">
                <a:solidFill>
                  <a:srgbClr val="FF0000"/>
                </a:solidFill>
              </a:rPr>
              <a:t>Principios de la Gestión de la Calidad</a:t>
            </a:r>
          </a:p>
          <a:p>
            <a:pPr marL="533400" indent="-533400" eaLnBrk="1" hangingPunct="1">
              <a:buFont typeface="Wingdings" pitchFamily="2" charset="2"/>
              <a:buAutoNum type="arabicPeriod"/>
            </a:pPr>
            <a:r>
              <a:rPr lang="es-ES_tradnl" sz="3600" dirty="0" smtClean="0">
                <a:solidFill>
                  <a:srgbClr val="4F33F7"/>
                </a:solidFill>
              </a:rPr>
              <a:t>Términos y definiciones</a:t>
            </a:r>
          </a:p>
          <a:p>
            <a:pPr marL="533400" indent="-533400" eaLnBrk="1" hangingPunct="1">
              <a:buFont typeface="Wingdings" pitchFamily="2" charset="2"/>
              <a:buAutoNum type="arabicPeriod"/>
            </a:pPr>
            <a:r>
              <a:rPr lang="es-ES_tradnl" sz="3600" dirty="0" smtClean="0"/>
              <a:t>Requisitos del SIGCMA</a:t>
            </a:r>
          </a:p>
          <a:p>
            <a:pPr marL="533400" indent="-533400" eaLnBrk="1" hangingPunct="1">
              <a:buNone/>
            </a:pPr>
            <a:endParaRPr lang="es-ES_tradnl" sz="2800" dirty="0" smtClean="0"/>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32899">
                                            <p:bg/>
                                          </p:spTgt>
                                        </p:tgtEl>
                                        <p:attrNameLst>
                                          <p:attrName>style.visibility</p:attrName>
                                        </p:attrNameLst>
                                      </p:cBhvr>
                                      <p:to>
                                        <p:strVal val="visible"/>
                                      </p:to>
                                    </p:set>
                                    <p:anim calcmode="lin" valueType="num">
                                      <p:cBhvr additive="base">
                                        <p:cTn id="7" dur="500" fill="hold"/>
                                        <p:tgtEl>
                                          <p:spTgt spid="123289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232899">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32899">
                                            <p:txEl>
                                              <p:pRg st="0" end="0"/>
                                            </p:txEl>
                                          </p:spTgt>
                                        </p:tgtEl>
                                        <p:attrNameLst>
                                          <p:attrName>style.visibility</p:attrName>
                                        </p:attrNameLst>
                                      </p:cBhvr>
                                      <p:to>
                                        <p:strVal val="visible"/>
                                      </p:to>
                                    </p:set>
                                    <p:anim calcmode="lin" valueType="num">
                                      <p:cBhvr additive="base">
                                        <p:cTn id="13" dur="500" fill="hold"/>
                                        <p:tgtEl>
                                          <p:spTgt spid="123289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328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32899">
                                            <p:txEl>
                                              <p:pRg st="1" end="1"/>
                                            </p:txEl>
                                          </p:spTgt>
                                        </p:tgtEl>
                                        <p:attrNameLst>
                                          <p:attrName>style.visibility</p:attrName>
                                        </p:attrNameLst>
                                      </p:cBhvr>
                                      <p:to>
                                        <p:strVal val="visible"/>
                                      </p:to>
                                    </p:set>
                                    <p:anim calcmode="lin" valueType="num">
                                      <p:cBhvr additive="base">
                                        <p:cTn id="19" dur="500" fill="hold"/>
                                        <p:tgtEl>
                                          <p:spTgt spid="123289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328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32899">
                                            <p:txEl>
                                              <p:pRg st="2" end="2"/>
                                            </p:txEl>
                                          </p:spTgt>
                                        </p:tgtEl>
                                        <p:attrNameLst>
                                          <p:attrName>style.visibility</p:attrName>
                                        </p:attrNameLst>
                                      </p:cBhvr>
                                      <p:to>
                                        <p:strVal val="visible"/>
                                      </p:to>
                                    </p:set>
                                    <p:anim calcmode="lin" valueType="num">
                                      <p:cBhvr additive="base">
                                        <p:cTn id="25" dur="500" fill="hold"/>
                                        <p:tgtEl>
                                          <p:spTgt spid="123289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328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32899">
                                            <p:txEl>
                                              <p:pRg st="3" end="3"/>
                                            </p:txEl>
                                          </p:spTgt>
                                        </p:tgtEl>
                                        <p:attrNameLst>
                                          <p:attrName>style.visibility</p:attrName>
                                        </p:attrNameLst>
                                      </p:cBhvr>
                                      <p:to>
                                        <p:strVal val="visible"/>
                                      </p:to>
                                    </p:set>
                                    <p:anim calcmode="lin" valueType="num">
                                      <p:cBhvr additive="base">
                                        <p:cTn id="31" dur="500" fill="hold"/>
                                        <p:tgtEl>
                                          <p:spTgt spid="123289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328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32899">
                                            <p:txEl>
                                              <p:pRg st="4" end="4"/>
                                            </p:txEl>
                                          </p:spTgt>
                                        </p:tgtEl>
                                        <p:attrNameLst>
                                          <p:attrName>style.visibility</p:attrName>
                                        </p:attrNameLst>
                                      </p:cBhvr>
                                      <p:to>
                                        <p:strVal val="visible"/>
                                      </p:to>
                                    </p:set>
                                    <p:anim calcmode="lin" valueType="num">
                                      <p:cBhvr additive="base">
                                        <p:cTn id="37" dur="500" fill="hold"/>
                                        <p:tgtEl>
                                          <p:spTgt spid="123289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328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899" grpId="0" build="p"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685801" y="1628800"/>
            <a:ext cx="7054552" cy="4536504"/>
          </a:xfrm>
          <a:prstGeom prst="rect">
            <a:avLst/>
          </a:prstGeom>
          <a:noFill/>
          <a:ln w="9525">
            <a:noFill/>
            <a:miter lim="800000"/>
            <a:headEnd/>
            <a:tailEnd/>
          </a:ln>
        </p:spPr>
      </p:pic>
      <p:pic>
        <p:nvPicPr>
          <p:cNvPr id="2" name="Imagen 1"/>
          <p:cNvPicPr>
            <a:picLocks noChangeAspect="1"/>
          </p:cNvPicPr>
          <p:nvPr/>
        </p:nvPicPr>
        <p:blipFill>
          <a:blip r:embed="rId3"/>
          <a:stretch>
            <a:fillRect/>
          </a:stretch>
        </p:blipFill>
        <p:spPr>
          <a:xfrm>
            <a:off x="5549900" y="1556792"/>
            <a:ext cx="3054548" cy="4752529"/>
          </a:xfrm>
          <a:prstGeom prst="rect">
            <a:avLst/>
          </a:prstGeom>
        </p:spPr>
      </p:pic>
      <p:sp>
        <p:nvSpPr>
          <p:cNvPr id="52227" name="Rectangle 4"/>
          <p:cNvSpPr>
            <a:spLocks noGrp="1" noChangeArrowheads="1"/>
          </p:cNvSpPr>
          <p:nvPr>
            <p:ph type="ctrTitle"/>
          </p:nvPr>
        </p:nvSpPr>
        <p:spPr>
          <a:xfrm>
            <a:off x="584200" y="1556792"/>
            <a:ext cx="4101605" cy="4752529"/>
          </a:xfrm>
        </p:spPr>
        <p:txBody>
          <a:bodyPr>
            <a:normAutofit fontScale="90000"/>
          </a:bodyPr>
          <a:lstStyle/>
          <a:p>
            <a:pPr algn="just"/>
            <a:r>
              <a:rPr lang="es-CO" sz="1400" dirty="0" smtClean="0"/>
              <a:t>En la </a:t>
            </a:r>
            <a:r>
              <a:rPr lang="es-CO" sz="1400" b="1" dirty="0"/>
              <a:t>ciencia medieval</a:t>
            </a:r>
            <a:r>
              <a:rPr lang="es-CO" sz="1400" dirty="0"/>
              <a:t> </a:t>
            </a:r>
            <a:r>
              <a:rPr lang="es-CO" sz="1400" dirty="0" smtClean="0"/>
              <a:t>encontramos:  </a:t>
            </a:r>
            <a:br>
              <a:rPr lang="es-CO" sz="1400" dirty="0" smtClean="0"/>
            </a:br>
            <a:r>
              <a:rPr lang="es-CO" sz="1400" dirty="0" smtClean="0"/>
              <a:t>1) Los </a:t>
            </a:r>
            <a:r>
              <a:rPr lang="es-CO" sz="1400" dirty="0"/>
              <a:t>descubrimientos en el campo de la filosofía natural que ocurrieron en el periodo de la Edad Media —el periodo intermedio, en una división esquemática de la Historia de </a:t>
            </a:r>
            <a:r>
              <a:rPr lang="es-CO" sz="1400" dirty="0" smtClean="0"/>
              <a:t>Europa;</a:t>
            </a:r>
            <a:r>
              <a:rPr lang="es-CO" sz="1400" dirty="0"/>
              <a:t/>
            </a:r>
            <a:br>
              <a:rPr lang="es-CO" sz="1400" dirty="0"/>
            </a:br>
            <a:r>
              <a:rPr lang="es-CO" sz="1400" dirty="0" smtClean="0"/>
              <a:t>2) En el campo de las Ciencias Teológicas encontramos la imagen de Dios </a:t>
            </a:r>
            <a:r>
              <a:rPr lang="es-CO" sz="1400" dirty="0"/>
              <a:t>creando el universo a través de principios </a:t>
            </a:r>
            <a:r>
              <a:rPr lang="es-CO" sz="1400" dirty="0" smtClean="0"/>
              <a:t>geométricos: </a:t>
            </a:r>
            <a:r>
              <a:rPr lang="es-CO" sz="1400" dirty="0"/>
              <a:t>Frontispicio de la </a:t>
            </a:r>
            <a:r>
              <a:rPr lang="es-CO" sz="1400" i="1" dirty="0" err="1"/>
              <a:t>Bible</a:t>
            </a:r>
            <a:r>
              <a:rPr lang="es-CO" sz="1400" i="1" dirty="0"/>
              <a:t> </a:t>
            </a:r>
            <a:r>
              <a:rPr lang="es-CO" sz="1400" i="1" dirty="0" err="1"/>
              <a:t>Moralisée</a:t>
            </a:r>
            <a:r>
              <a:rPr lang="es-CO" sz="1400" dirty="0"/>
              <a:t>, </a:t>
            </a:r>
            <a:r>
              <a:rPr lang="es-CO" sz="1400" dirty="0" smtClean="0"/>
              <a:t>1215</a:t>
            </a:r>
            <a:r>
              <a:rPr lang="es-CO" sz="1400" dirty="0"/>
              <a:t>;</a:t>
            </a:r>
            <a:r>
              <a:rPr lang="es-CO" sz="1400" dirty="0" smtClean="0"/>
              <a:t> </a:t>
            </a:r>
            <a:br>
              <a:rPr lang="es-CO" sz="1400" dirty="0" smtClean="0"/>
            </a:br>
            <a:r>
              <a:rPr lang="es-CO" sz="1400" dirty="0" smtClean="0"/>
              <a:t>3) La Europa </a:t>
            </a:r>
            <a:r>
              <a:rPr lang="es-CO" sz="1400" dirty="0"/>
              <a:t>Occidental </a:t>
            </a:r>
            <a:r>
              <a:rPr lang="es-CO" sz="1400" dirty="0" smtClean="0"/>
              <a:t>entra </a:t>
            </a:r>
            <a:r>
              <a:rPr lang="es-CO" sz="1400" dirty="0"/>
              <a:t>en la Edad Media con grandes dificultades que minaron la producción intelectual del continente tras la caída del Imperio </a:t>
            </a:r>
            <a:r>
              <a:rPr lang="es-CO" sz="1400" dirty="0" smtClean="0"/>
              <a:t>Romano; </a:t>
            </a:r>
            <a:br>
              <a:rPr lang="es-CO" sz="1400" dirty="0" smtClean="0"/>
            </a:br>
            <a:r>
              <a:rPr lang="es-CO" sz="1400" dirty="0" smtClean="0"/>
              <a:t>4) Los </a:t>
            </a:r>
            <a:r>
              <a:rPr lang="es-CO" sz="1400" dirty="0"/>
              <a:t>tiempos eran confusos y se había perdido el acceso a los tratados científicos de la antigüedad clásica (en griego), manteniéndose sólo las compilaciones resumidas y hasta desvirtuadas, por las sucesivas traducciones que los romanos habían hecho al </a:t>
            </a:r>
            <a:r>
              <a:rPr lang="es-CO" sz="1400" dirty="0" smtClean="0"/>
              <a:t>latín; </a:t>
            </a:r>
            <a:br>
              <a:rPr lang="es-CO" sz="1400" dirty="0" smtClean="0"/>
            </a:br>
            <a:r>
              <a:rPr lang="es-CO" sz="1400" dirty="0" smtClean="0"/>
              <a:t>5) Sin </a:t>
            </a:r>
            <a:r>
              <a:rPr lang="es-CO" sz="1400" dirty="0"/>
              <a:t>embargo, con el inicio de la llamada Revolución del siglo XII, se reavivó el interés por la investigación de la naturaleza. La ciencia que se desarrolló en ese periodo dorado de la filosofía escolástica daba énfasis a la lógica y abogaba por el empirismo, entendiendo la naturaleza como un sistema coherente de leyes que podrían ser explicadas por la razón.</a:t>
            </a:r>
            <a:endParaRPr lang="es-ES" sz="14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279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685801" y="1628800"/>
            <a:ext cx="7054552" cy="4536504"/>
          </a:xfrm>
          <a:prstGeom prst="rect">
            <a:avLst/>
          </a:prstGeom>
          <a:noFill/>
          <a:ln w="9525">
            <a:noFill/>
            <a:miter lim="800000"/>
            <a:headEnd/>
            <a:tailEnd/>
          </a:ln>
        </p:spPr>
      </p:pic>
      <p:pic>
        <p:nvPicPr>
          <p:cNvPr id="2" name="Imagen 1"/>
          <p:cNvPicPr>
            <a:picLocks noChangeAspect="1"/>
          </p:cNvPicPr>
          <p:nvPr/>
        </p:nvPicPr>
        <p:blipFill>
          <a:blip r:embed="rId3"/>
          <a:stretch>
            <a:fillRect/>
          </a:stretch>
        </p:blipFill>
        <p:spPr>
          <a:xfrm>
            <a:off x="4744094" y="1544663"/>
            <a:ext cx="3788346" cy="4836666"/>
          </a:xfrm>
          <a:prstGeom prst="rect">
            <a:avLst/>
          </a:prstGeom>
        </p:spPr>
      </p:pic>
      <p:sp>
        <p:nvSpPr>
          <p:cNvPr id="52227" name="Rectangle 4"/>
          <p:cNvSpPr>
            <a:spLocks noGrp="1" noChangeArrowheads="1"/>
          </p:cNvSpPr>
          <p:nvPr>
            <p:ph type="ctrTitle"/>
          </p:nvPr>
        </p:nvSpPr>
        <p:spPr>
          <a:xfrm>
            <a:off x="584201" y="1544663"/>
            <a:ext cx="4003910" cy="4764657"/>
          </a:xfrm>
        </p:spPr>
        <p:txBody>
          <a:bodyPr>
            <a:normAutofit/>
          </a:bodyPr>
          <a:lstStyle/>
          <a:p>
            <a:pPr algn="just"/>
            <a:r>
              <a:rPr lang="es-CO" sz="1800" dirty="0" smtClean="0"/>
              <a:t>6) Fue </a:t>
            </a:r>
            <a:r>
              <a:rPr lang="es-CO" sz="1800" dirty="0"/>
              <a:t>con esa visión con la que sabios medievales se lanzaron en busca de explicaciones para los fenómenos del universo y consiguieron importantes avances en áreas como la metodología científica y la física. </a:t>
            </a:r>
            <a:r>
              <a:rPr lang="es-CO" sz="1800" dirty="0" smtClean="0"/>
              <a:t/>
            </a:r>
            <a:br>
              <a:rPr lang="es-CO" sz="1800" dirty="0" smtClean="0"/>
            </a:br>
            <a:r>
              <a:rPr lang="es-CO" sz="1800" dirty="0" smtClean="0"/>
              <a:t>7) Esos </a:t>
            </a:r>
            <a:r>
              <a:rPr lang="es-CO" sz="1800" dirty="0"/>
              <a:t>avances fueron repentinamente interrumpidos por la Peste negra y son virtualmente desconocidos por el público contemporáneo, en parte porque la mayoría de las teorías avanzadas del periodo medieval están hoy obsoletas, y en parte por el estereotipo de que la Edad Media fue una supuesta "Edad de las Tinieblas".</a:t>
            </a: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607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685801" y="1628800"/>
            <a:ext cx="7054552" cy="4536504"/>
          </a:xfrm>
          <a:prstGeom prst="rect">
            <a:avLst/>
          </a:prstGeom>
          <a:noFill/>
          <a:ln w="9525">
            <a:noFill/>
            <a:miter lim="800000"/>
            <a:headEnd/>
            <a:tailEnd/>
          </a:ln>
        </p:spPr>
      </p:pic>
      <p:pic>
        <p:nvPicPr>
          <p:cNvPr id="3" name="Imagen 2"/>
          <p:cNvPicPr>
            <a:picLocks noChangeAspect="1"/>
          </p:cNvPicPr>
          <p:nvPr/>
        </p:nvPicPr>
        <p:blipFill>
          <a:blip r:embed="rId3"/>
          <a:stretch>
            <a:fillRect/>
          </a:stretch>
        </p:blipFill>
        <p:spPr>
          <a:xfrm>
            <a:off x="4644008" y="1514265"/>
            <a:ext cx="4040777" cy="2342628"/>
          </a:xfrm>
          <a:prstGeom prst="rect">
            <a:avLst/>
          </a:prstGeom>
        </p:spPr>
      </p:pic>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4" name="Picture 2" descr="Resultado de imagen para IMAGENES DEL MONASTERIO DE MONTECASI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364" y="1559377"/>
            <a:ext cx="4082644" cy="230530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566882" y="3864684"/>
            <a:ext cx="2559487" cy="2454053"/>
          </a:xfrm>
          <a:prstGeom prst="rect">
            <a:avLst/>
          </a:prstGeom>
        </p:spPr>
      </p:pic>
      <p:pic>
        <p:nvPicPr>
          <p:cNvPr id="10" name="Imagen 9"/>
          <p:cNvPicPr>
            <a:picLocks noChangeAspect="1"/>
          </p:cNvPicPr>
          <p:nvPr/>
        </p:nvPicPr>
        <p:blipFill>
          <a:blip r:embed="rId8"/>
          <a:stretch>
            <a:fillRect/>
          </a:stretch>
        </p:blipFill>
        <p:spPr>
          <a:xfrm>
            <a:off x="5768779" y="3856892"/>
            <a:ext cx="2833436" cy="2461845"/>
          </a:xfrm>
          <a:prstGeom prst="rect">
            <a:avLst/>
          </a:prstGeom>
        </p:spPr>
      </p:pic>
      <p:pic>
        <p:nvPicPr>
          <p:cNvPr id="11" name="Imagen 10"/>
          <p:cNvPicPr>
            <a:picLocks noChangeAspect="1"/>
          </p:cNvPicPr>
          <p:nvPr/>
        </p:nvPicPr>
        <p:blipFill>
          <a:blip r:embed="rId9"/>
          <a:stretch>
            <a:fillRect/>
          </a:stretch>
        </p:blipFill>
        <p:spPr>
          <a:xfrm>
            <a:off x="3126371" y="3856892"/>
            <a:ext cx="2642407" cy="2461845"/>
          </a:xfrm>
          <a:prstGeom prst="rect">
            <a:avLst/>
          </a:prstGeom>
        </p:spPr>
      </p:pic>
      <p:pic>
        <p:nvPicPr>
          <p:cNvPr id="13" name="Imagen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596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35000" y="3140968"/>
            <a:ext cx="7772400" cy="1686049"/>
          </a:xfrm>
        </p:spPr>
        <p:txBody>
          <a:bodyPr>
            <a:noAutofit/>
          </a:bodyPr>
          <a:lstStyle/>
          <a:p>
            <a:pPr algn="just"/>
            <a:r>
              <a:rPr lang="es-CO" sz="1500" dirty="0" smtClean="0"/>
              <a:t>1) Los </a:t>
            </a:r>
            <a:r>
              <a:rPr lang="es-CO" sz="1500" dirty="0"/>
              <a:t>romanos eran un pueblo de orientación práctica. A pesar de estar maravillados con los descubrimientos del pasado griego, no llegaron a formar nuevas instituciones que buscasen específicamente entender el universo o el mundo natural. </a:t>
            </a:r>
            <a:br>
              <a:rPr lang="es-CO" sz="1500" dirty="0"/>
            </a:br>
            <a:r>
              <a:rPr lang="es-CO" sz="1500" dirty="0" smtClean="0"/>
              <a:t>2) Los </a:t>
            </a:r>
            <a:r>
              <a:rPr lang="es-CO" sz="1500" dirty="0"/>
              <a:t>verdaderos centros de producción de conocimiento del Imperio romano se localizaban en los territorios orientales, de cultura griega. Habían sido fundados antes del dominio romano y ya no mantenían la misma fuerza creativa de periodos anteriores.</a:t>
            </a:r>
            <a:br>
              <a:rPr lang="es-CO" sz="1500" dirty="0"/>
            </a:br>
            <a:r>
              <a:rPr lang="es-CO" sz="1500" dirty="0" smtClean="0"/>
              <a:t>3) La </a:t>
            </a:r>
            <a:r>
              <a:rPr lang="es-CO" sz="1500" dirty="0"/>
              <a:t>clase rica del Imperio era bilingüe, no </a:t>
            </a:r>
            <a:r>
              <a:rPr lang="es-CO" sz="1500" dirty="0" smtClean="0"/>
              <a:t> </a:t>
            </a:r>
            <a:r>
              <a:rPr lang="es-CO" sz="1500" dirty="0"/>
              <a:t>sentía la necesidad de traducir los tratados científico-filosóficos producidos por la civilización griega. </a:t>
            </a:r>
            <a:r>
              <a:rPr lang="es-CO" sz="1500" dirty="0" smtClean="0"/>
              <a:t/>
            </a:r>
            <a:br>
              <a:rPr lang="es-CO" sz="1500" dirty="0" smtClean="0"/>
            </a:br>
            <a:r>
              <a:rPr lang="es-CO" sz="1500" dirty="0" smtClean="0"/>
              <a:t>Sin </a:t>
            </a:r>
            <a:r>
              <a:rPr lang="es-CO" sz="1500" dirty="0"/>
              <a:t>embargo, era común encontrar compilaciones resumidas de las principales corrientes del pensamiento griego en latín. </a:t>
            </a:r>
            <a:r>
              <a:rPr lang="es-CO" sz="1500" dirty="0" smtClean="0"/>
              <a:t/>
            </a:r>
            <a:br>
              <a:rPr lang="es-CO" sz="1500" dirty="0" smtClean="0"/>
            </a:br>
            <a:r>
              <a:rPr lang="es-CO" sz="1500" dirty="0" smtClean="0"/>
              <a:t>4) Estos </a:t>
            </a:r>
            <a:r>
              <a:rPr lang="es-CO" sz="1500" dirty="0"/>
              <a:t>resúmenes eran leídos y discutidos en los espacios públicos de la agitada vida social romana.</a:t>
            </a:r>
            <a:br>
              <a:rPr lang="es-CO" sz="1500" dirty="0"/>
            </a:br>
            <a:r>
              <a:rPr lang="es-CO" sz="1500" dirty="0" smtClean="0"/>
              <a:t>5) Durante </a:t>
            </a:r>
            <a:r>
              <a:rPr lang="es-CO" sz="1500" dirty="0"/>
              <a:t>el proceso de desestructuración del Imperio romano de Occidente, el Occidente europeo fue perdiendo contacto con Oriente y el griego acabó por ser olvidado</a:t>
            </a:r>
            <a:r>
              <a:rPr lang="es-CO" sz="1500" dirty="0" smtClean="0"/>
              <a:t>. </a:t>
            </a:r>
            <a:br>
              <a:rPr lang="es-CO" sz="1500" dirty="0" smtClean="0"/>
            </a:br>
            <a:r>
              <a:rPr lang="es-CO" sz="1500" dirty="0" smtClean="0"/>
              <a:t>6) Europa </a:t>
            </a:r>
            <a:r>
              <a:rPr lang="es-CO" sz="1500" dirty="0"/>
              <a:t>Occidental perdió el acceso a los tratados originales de los filósofos clásicos, quedándose sólo con las versiones truncadas de ese conocimiento que habían sido traducidas anteriormente. </a:t>
            </a:r>
            <a:r>
              <a:rPr lang="es-CO" sz="1500" dirty="0" smtClean="0"/>
              <a:t/>
            </a:r>
            <a:br>
              <a:rPr lang="es-CO" sz="1500" dirty="0" smtClean="0"/>
            </a:br>
            <a:r>
              <a:rPr lang="es-CO" sz="1500" dirty="0" smtClean="0"/>
              <a:t>Es </a:t>
            </a:r>
            <a:r>
              <a:rPr lang="es-CO" sz="1500" dirty="0"/>
              <a:t>como si hoy en día perdiéramos casi todos los trabajos científicos y sólo nos quedásemos con textos de revistas destinadas al consumo popular.</a:t>
            </a:r>
            <a:br>
              <a:rPr lang="es-CO" sz="1500" dirty="0"/>
            </a:br>
            <a:r>
              <a:rPr lang="es-CO" sz="1500" dirty="0" smtClean="0"/>
              <a:t>7) Al </a:t>
            </a:r>
            <a:r>
              <a:rPr lang="es-CO" sz="1500" dirty="0"/>
              <a:t>inicio del período medieval, la vida cultural se concentró en los monasterios.</a:t>
            </a:r>
            <a:br>
              <a:rPr lang="es-CO" sz="1500" dirty="0"/>
            </a:br>
            <a:endParaRPr lang="es-ES" sz="15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427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84200" y="2636912"/>
            <a:ext cx="7943776" cy="2304256"/>
          </a:xfrm>
        </p:spPr>
        <p:txBody>
          <a:bodyPr>
            <a:normAutofit fontScale="90000"/>
          </a:bodyPr>
          <a:lstStyle/>
          <a:p>
            <a:pPr algn="just"/>
            <a:r>
              <a:rPr lang="es-ES" sz="2200" b="1" dirty="0" smtClean="0">
                <a:solidFill>
                  <a:schemeClr val="tx2">
                    <a:lumMod val="75000"/>
                  </a:schemeClr>
                </a:solidFill>
              </a:rPr>
              <a:t>EDAD MEDIA ANTIGUA:</a:t>
            </a:r>
            <a:br>
              <a:rPr lang="es-ES" sz="2200" b="1" dirty="0" smtClean="0">
                <a:solidFill>
                  <a:schemeClr val="tx2">
                    <a:lumMod val="75000"/>
                  </a:schemeClr>
                </a:solidFill>
              </a:rPr>
            </a:br>
            <a:r>
              <a:rPr lang="es-ES" sz="2200" b="1" dirty="0" smtClean="0">
                <a:solidFill>
                  <a:schemeClr val="tx2">
                    <a:lumMod val="75000"/>
                  </a:schemeClr>
                </a:solidFill>
              </a:rPr>
              <a:t/>
            </a:r>
            <a:br>
              <a:rPr lang="es-ES" sz="2200" b="1" dirty="0" smtClean="0">
                <a:solidFill>
                  <a:schemeClr val="tx2">
                    <a:lumMod val="75000"/>
                  </a:schemeClr>
                </a:solidFill>
              </a:rPr>
            </a:br>
            <a:r>
              <a:rPr lang="es-CO" sz="1600" dirty="0"/>
              <a:t>El Imperio romano de Occidente, si bien estaba unido por el latín, aún englobaba un gran número de culturas diferentes que habían sido asimiladas de una manera incompleta por la cultura romana. </a:t>
            </a:r>
            <a:r>
              <a:rPr lang="es-CO" sz="1600" dirty="0" smtClean="0"/>
              <a:t/>
            </a:r>
            <a:br>
              <a:rPr lang="es-CO" sz="1600" dirty="0" smtClean="0"/>
            </a:br>
            <a:r>
              <a:rPr lang="es-CO" sz="1600" dirty="0" smtClean="0"/>
              <a:t>Debilitado </a:t>
            </a:r>
            <a:r>
              <a:rPr lang="es-CO" sz="1600" dirty="0"/>
              <a:t>por las migraciones e invasiones de tribus bárbaras, por la desintegración política de Roma en el siglo V y aislado del resto del mundo por la expansión del Islam el siglo VII, el Occidente Europeo llegó a ser poco más que una colcha de retales de poblaciones rurales y pueblos </a:t>
            </a:r>
            <a:r>
              <a:rPr lang="es-CO" sz="1600" dirty="0" err="1"/>
              <a:t>seminómadas</a:t>
            </a:r>
            <a:r>
              <a:rPr lang="es-CO" sz="1600" dirty="0"/>
              <a:t>. </a:t>
            </a:r>
            <a:r>
              <a:rPr lang="es-CO" sz="1600" dirty="0" smtClean="0"/>
              <a:t/>
            </a:r>
            <a:br>
              <a:rPr lang="es-CO" sz="1600" dirty="0" smtClean="0"/>
            </a:br>
            <a:r>
              <a:rPr lang="es-CO" sz="1600" dirty="0" smtClean="0"/>
              <a:t>La </a:t>
            </a:r>
            <a:r>
              <a:rPr lang="es-CO" sz="1600" dirty="0"/>
              <a:t>inestabilidad política y el declive de la vida urbana golpearon duramente la vida cultural del continente. La Iglesia Católica, como única institución que no se desintegró en ese proceso, mantuvo lo que quedó de fuerza intelectual, especialmente a través de la vida monástica.</a:t>
            </a:r>
            <a:br>
              <a:rPr lang="es-CO" sz="1600" dirty="0"/>
            </a:br>
            <a:r>
              <a:rPr lang="es-CO" sz="1600" dirty="0"/>
              <a:t>El hombre instruido de esos primeros siglos era casi siempre un clérigo para quien el estudio de los conocimientos naturales era una pequeña parte de la erudición. </a:t>
            </a:r>
            <a:r>
              <a:rPr lang="es-CO" sz="1600" dirty="0" smtClean="0"/>
              <a:t/>
            </a:r>
            <a:br>
              <a:rPr lang="es-CO" sz="1600" dirty="0" smtClean="0"/>
            </a:br>
            <a:r>
              <a:rPr lang="es-CO" sz="1600" dirty="0" smtClean="0"/>
              <a:t>Estos </a:t>
            </a:r>
            <a:r>
              <a:rPr lang="es-CO" sz="1600" dirty="0"/>
              <a:t>estudiosos vivían en una atmósfera que daba prioridad a la fe y tenían la mente más dirigida a la salvación de las almas que al cuestionamiento de detalles de la naturaleza. </a:t>
            </a:r>
            <a:r>
              <a:rPr lang="es-CO" sz="1600" dirty="0" smtClean="0"/>
              <a:t/>
            </a:r>
            <a:br>
              <a:rPr lang="es-CO" sz="1600" dirty="0" smtClean="0"/>
            </a:br>
            <a:r>
              <a:rPr lang="es-CO" sz="1600" dirty="0" smtClean="0"/>
              <a:t>Además </a:t>
            </a:r>
            <a:r>
              <a:rPr lang="es-CO" sz="1600" dirty="0"/>
              <a:t>de eso, la vida casi siempre insegura y económicamente difícil de esa primera parte del periodo medieval mantenía al hombre volcado en las dificultades del día a día. </a:t>
            </a:r>
            <a:r>
              <a:rPr lang="es-CO" sz="1600" dirty="0" smtClean="0"/>
              <a:t/>
            </a:r>
            <a:br>
              <a:rPr lang="es-CO" sz="1600" dirty="0" smtClean="0"/>
            </a:br>
            <a:r>
              <a:rPr lang="es-CO" sz="1600" dirty="0" smtClean="0"/>
              <a:t>De </a:t>
            </a:r>
            <a:r>
              <a:rPr lang="es-CO" sz="1600" dirty="0"/>
              <a:t>ese modo, las actividades científicas fueron prácticamente reducidas a las citas y comentarios de obras que hacían referencia a la antigüedad clásica; esos comentarios estaban a veces llenos de errores, ya que los textos usados como referencia, las obras que quedaron en latín, tenían informaciones truncadas y hasta tergiversadas.</a:t>
            </a:r>
            <a:endParaRPr lang="es-ES" sz="16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396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685801" y="1628800"/>
            <a:ext cx="7054552" cy="4536504"/>
          </a:xfrm>
          <a:prstGeom prst="rect">
            <a:avLst/>
          </a:prstGeom>
          <a:noFill/>
          <a:ln w="9525">
            <a:noFill/>
            <a:miter lim="800000"/>
            <a:headEnd/>
            <a:tailEnd/>
          </a:ln>
        </p:spPr>
      </p:pic>
      <p:sp>
        <p:nvSpPr>
          <p:cNvPr id="52227" name="Rectangle 4"/>
          <p:cNvSpPr>
            <a:spLocks noGrp="1" noChangeArrowheads="1"/>
          </p:cNvSpPr>
          <p:nvPr>
            <p:ph type="ctrTitle"/>
          </p:nvPr>
        </p:nvSpPr>
        <p:spPr>
          <a:xfrm>
            <a:off x="584200" y="3356992"/>
            <a:ext cx="7772400" cy="1470025"/>
          </a:xfrm>
        </p:spPr>
        <p:txBody>
          <a:bodyPr>
            <a:noAutofit/>
          </a:bodyPr>
          <a:lstStyle/>
          <a:p>
            <a:pPr algn="just"/>
            <a:r>
              <a:rPr lang="es-CO" sz="1600" dirty="0"/>
              <a:t>A finales del siglo VIII, hubo una primera tentativa de resurgimiento de la cultura occidental. Carlomagno había conseguido reunir gran parte de Europa bajo su dominio. Para unificar y fortalecer su imperio, decidió ejecutar una reforma en la educación. El monje inglés Alcuino elaboró un proyecto de desarrollo escolar que buscó revivir el saber clásico estableciendo los programas de estudio a partir de las siete artes liberales: el </a:t>
            </a:r>
            <a:r>
              <a:rPr lang="es-CO" sz="1600" i="1" dirty="0" err="1"/>
              <a:t>trivium</a:t>
            </a:r>
            <a:r>
              <a:rPr lang="es-CO" sz="1600" dirty="0"/>
              <a:t>, o enseñanza literaria (gramática, retórica y dialéctica) y el </a:t>
            </a:r>
            <a:r>
              <a:rPr lang="es-CO" sz="1600" i="1" dirty="0"/>
              <a:t>quadrivium</a:t>
            </a:r>
            <a:r>
              <a:rPr lang="es-CO" sz="1600" dirty="0"/>
              <a:t>, o enseñanza científica (aritmética, geometría, astronomía y música). A partir del año 787, se promulgaron decretos que recomendaban, en todo el imperio, la restauración de las antiguas escuelas y la fundación de otras nuevas. Institucionalmente, esas nuevas escuelas podían ser </a:t>
            </a:r>
            <a:r>
              <a:rPr lang="es-CO" sz="1600" i="1" dirty="0"/>
              <a:t>monacales</a:t>
            </a:r>
            <a:r>
              <a:rPr lang="es-CO" sz="1600" dirty="0"/>
              <a:t>, bajo la responsabilidad de los monasterios; </a:t>
            </a:r>
            <a:r>
              <a:rPr lang="es-CO" sz="1600" i="1" dirty="0"/>
              <a:t>catedralicias</a:t>
            </a:r>
            <a:r>
              <a:rPr lang="es-CO" sz="1600" dirty="0"/>
              <a:t>, junto a la sede de los obispados; y </a:t>
            </a:r>
            <a:r>
              <a:rPr lang="es-CO" sz="1600" i="1" dirty="0"/>
              <a:t>palatinas</a:t>
            </a:r>
            <a:r>
              <a:rPr lang="es-CO" sz="1600" dirty="0"/>
              <a:t>, junto a las cortes.</a:t>
            </a:r>
            <a:br>
              <a:rPr lang="es-CO" sz="1600" dirty="0"/>
            </a:br>
            <a:r>
              <a:rPr lang="es-CO" sz="1600" dirty="0"/>
              <a:t>Esas medidas tendrían sus efectos más significativos sólo algunos siglos más tarde. La enseñanza de la dialéctica (o lógica) fue haciendo renacer el interés por la indagación especulativa; de esa semilla surgiría la filosofía cristiana de la Escolástica. Además de eso, en los siglos XII y XIII, muchas de las escuelas que habían sido estructuradas por Carlomagno, especialmente las </a:t>
            </a:r>
            <a:r>
              <a:rPr lang="es-CO" sz="1600" i="1" dirty="0"/>
              <a:t>escuelas catedralicias</a:t>
            </a:r>
            <a:r>
              <a:rPr lang="es-CO" sz="1600" dirty="0"/>
              <a:t>, pasaron a ser Universidades.</a:t>
            </a:r>
            <a:br>
              <a:rPr lang="es-CO" sz="1600" dirty="0"/>
            </a:br>
            <a:r>
              <a:rPr lang="es-CO" sz="1600" dirty="0"/>
              <a:t>En el siglo X, </a:t>
            </a:r>
            <a:r>
              <a:rPr lang="es-CO" sz="1600" dirty="0" err="1"/>
              <a:t>Gerberto</a:t>
            </a:r>
            <a:r>
              <a:rPr lang="es-CO" sz="1600" dirty="0"/>
              <a:t> de </a:t>
            </a:r>
            <a:r>
              <a:rPr lang="es-CO" sz="1600" dirty="0" err="1"/>
              <a:t>Aurillac</a:t>
            </a:r>
            <a:r>
              <a:rPr lang="es-CO" sz="1600" dirty="0"/>
              <a:t> (papa Silvestre II) introdujo en Francia el sistema decimal y el cero que se utilizaban desde que Al-</a:t>
            </a:r>
            <a:r>
              <a:rPr lang="es-CO" sz="1600" dirty="0" err="1"/>
              <a:t>Juarismi</a:t>
            </a:r>
            <a:r>
              <a:rPr lang="es-CO" sz="1600" dirty="0"/>
              <a:t> los trajera de la India y los difundiera en Europa a través de Al-Ándalus y la Marca Hispánica. También difundió el astrolabio, de origen bizantino.</a:t>
            </a:r>
            <a:br>
              <a:rPr lang="es-CO" sz="1600" dirty="0"/>
            </a:br>
            <a:endParaRPr lang="es-ES" sz="16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89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685801" y="1628800"/>
            <a:ext cx="7054552" cy="4536504"/>
          </a:xfrm>
          <a:prstGeom prst="rect">
            <a:avLst/>
          </a:prstGeom>
          <a:noFill/>
          <a:ln w="9525">
            <a:noFill/>
            <a:miter lim="800000"/>
            <a:headEnd/>
            <a:tailEnd/>
          </a:ln>
        </p:spPr>
      </p:pic>
      <p:pic>
        <p:nvPicPr>
          <p:cNvPr id="2" name="Imagen 1"/>
          <p:cNvPicPr>
            <a:picLocks noChangeAspect="1"/>
          </p:cNvPicPr>
          <p:nvPr/>
        </p:nvPicPr>
        <p:blipFill>
          <a:blip r:embed="rId3"/>
          <a:stretch>
            <a:fillRect/>
          </a:stretch>
        </p:blipFill>
        <p:spPr>
          <a:xfrm>
            <a:off x="584200" y="2204863"/>
            <a:ext cx="7948240" cy="2952329"/>
          </a:xfrm>
          <a:prstGeom prst="rect">
            <a:avLst/>
          </a:prstGeom>
        </p:spPr>
      </p:pic>
      <p:sp>
        <p:nvSpPr>
          <p:cNvPr id="52227" name="Rectangle 4"/>
          <p:cNvSpPr>
            <a:spLocks noGrp="1" noChangeArrowheads="1"/>
          </p:cNvSpPr>
          <p:nvPr>
            <p:ph type="ctrTitle"/>
          </p:nvPr>
        </p:nvSpPr>
        <p:spPr>
          <a:xfrm>
            <a:off x="584200" y="1545097"/>
            <a:ext cx="7936693" cy="4536504"/>
          </a:xfrm>
        </p:spPr>
        <p:txBody>
          <a:bodyPr>
            <a:normAutofit fontScale="90000"/>
          </a:bodyPr>
          <a:lstStyle/>
          <a:p>
            <a:r>
              <a:rPr lang="es-ES" sz="3100" b="1" dirty="0" smtClean="0">
                <a:solidFill>
                  <a:schemeClr val="tx2">
                    <a:lumMod val="75000"/>
                  </a:schemeClr>
                </a:solidFill>
              </a:rPr>
              <a:t>EDAD MEDIA CLÁSICA</a:t>
            </a:r>
            <a:br>
              <a:rPr lang="es-ES" sz="3100" b="1" dirty="0" smtClean="0">
                <a:solidFill>
                  <a:schemeClr val="tx2">
                    <a:lumMod val="75000"/>
                  </a:schemeClr>
                </a:solidFill>
              </a:rPr>
            </a:br>
            <a:r>
              <a:rPr lang="es-ES" sz="2000" b="1" dirty="0">
                <a:solidFill>
                  <a:schemeClr val="tx2">
                    <a:lumMod val="75000"/>
                  </a:schemeClr>
                </a:solidFill>
              </a:rPr>
              <a:t/>
            </a:r>
            <a:br>
              <a:rPr lang="es-ES" sz="2000" b="1" dirty="0">
                <a:solidFill>
                  <a:schemeClr val="tx2">
                    <a:lumMod val="75000"/>
                  </a:schemeClr>
                </a:solidFill>
              </a:rPr>
            </a:br>
            <a:r>
              <a:rPr lang="es-ES" sz="2000" b="1" dirty="0" smtClean="0">
                <a:solidFill>
                  <a:schemeClr val="tx2">
                    <a:lumMod val="75000"/>
                  </a:schemeClr>
                </a:solidFill>
              </a:rPr>
              <a:t/>
            </a:r>
            <a:br>
              <a:rPr lang="es-ES" sz="2000" b="1" dirty="0" smtClean="0">
                <a:solidFill>
                  <a:schemeClr val="tx2">
                    <a:lumMod val="75000"/>
                  </a:schemeClr>
                </a:solidFill>
              </a:rPr>
            </a:br>
            <a:r>
              <a:rPr lang="es-ES" sz="2000" b="1" dirty="0" smtClean="0">
                <a:solidFill>
                  <a:schemeClr val="tx2">
                    <a:lumMod val="75000"/>
                  </a:schemeClr>
                </a:solidFill>
              </a:rPr>
              <a:t/>
            </a:r>
            <a:br>
              <a:rPr lang="es-ES" sz="2000" b="1" dirty="0" smtClean="0">
                <a:solidFill>
                  <a:schemeClr val="tx2">
                    <a:lumMod val="75000"/>
                  </a:schemeClr>
                </a:solidFill>
              </a:rPr>
            </a:br>
            <a:r>
              <a:rPr lang="es-ES" sz="2000" b="1" dirty="0">
                <a:solidFill>
                  <a:schemeClr val="tx2">
                    <a:lumMod val="75000"/>
                  </a:schemeClr>
                </a:solidFill>
              </a:rPr>
              <a:t/>
            </a:r>
            <a:br>
              <a:rPr lang="es-ES" sz="2000" b="1" dirty="0">
                <a:solidFill>
                  <a:schemeClr val="tx2">
                    <a:lumMod val="75000"/>
                  </a:schemeClr>
                </a:solidFill>
              </a:rPr>
            </a:br>
            <a:r>
              <a:rPr lang="es-ES" sz="2000" b="1" dirty="0" smtClean="0">
                <a:solidFill>
                  <a:schemeClr val="tx2">
                    <a:lumMod val="75000"/>
                  </a:schemeClr>
                </a:solidFill>
              </a:rPr>
              <a:t/>
            </a:r>
            <a:br>
              <a:rPr lang="es-ES" sz="2000" b="1" dirty="0" smtClean="0">
                <a:solidFill>
                  <a:schemeClr val="tx2">
                    <a:lumMod val="75000"/>
                  </a:schemeClr>
                </a:solidFill>
              </a:rPr>
            </a:br>
            <a:r>
              <a:rPr lang="es-ES" sz="2000" b="1" dirty="0">
                <a:solidFill>
                  <a:schemeClr val="tx2">
                    <a:lumMod val="75000"/>
                  </a:schemeClr>
                </a:solidFill>
              </a:rPr>
              <a:t/>
            </a:r>
            <a:br>
              <a:rPr lang="es-ES" sz="2000" b="1" dirty="0">
                <a:solidFill>
                  <a:schemeClr val="tx2">
                    <a:lumMod val="75000"/>
                  </a:schemeClr>
                </a:solidFill>
              </a:rPr>
            </a:br>
            <a:r>
              <a:rPr lang="es-ES" sz="2000" b="1" dirty="0" smtClean="0">
                <a:solidFill>
                  <a:schemeClr val="tx2">
                    <a:lumMod val="75000"/>
                  </a:schemeClr>
                </a:solidFill>
              </a:rPr>
              <a:t/>
            </a:r>
            <a:br>
              <a:rPr lang="es-ES" sz="2000" b="1" dirty="0" smtClean="0">
                <a:solidFill>
                  <a:schemeClr val="tx2">
                    <a:lumMod val="75000"/>
                  </a:schemeClr>
                </a:solidFill>
              </a:rPr>
            </a:br>
            <a:r>
              <a:rPr lang="es-ES" sz="2000" b="1" dirty="0">
                <a:solidFill>
                  <a:schemeClr val="tx2">
                    <a:lumMod val="75000"/>
                  </a:schemeClr>
                </a:solidFill>
              </a:rPr>
              <a:t/>
            </a:r>
            <a:br>
              <a:rPr lang="es-ES" sz="2000" b="1" dirty="0">
                <a:solidFill>
                  <a:schemeClr val="tx2">
                    <a:lumMod val="75000"/>
                  </a:schemeClr>
                </a:solidFill>
              </a:rPr>
            </a:br>
            <a:r>
              <a:rPr lang="es-ES" sz="2000" b="1" dirty="0" smtClean="0">
                <a:solidFill>
                  <a:schemeClr val="tx2">
                    <a:lumMod val="75000"/>
                  </a:schemeClr>
                </a:solidFill>
              </a:rPr>
              <a:t/>
            </a:r>
            <a:br>
              <a:rPr lang="es-ES" sz="2000" b="1" dirty="0" smtClean="0">
                <a:solidFill>
                  <a:schemeClr val="tx2">
                    <a:lumMod val="75000"/>
                  </a:schemeClr>
                </a:solidFill>
              </a:rPr>
            </a:br>
            <a:r>
              <a:rPr lang="es-ES" sz="2000" b="1" dirty="0">
                <a:solidFill>
                  <a:schemeClr val="tx2">
                    <a:lumMod val="75000"/>
                  </a:schemeClr>
                </a:solidFill>
              </a:rPr>
              <a:t/>
            </a:r>
            <a:br>
              <a:rPr lang="es-ES" sz="2000" b="1" dirty="0">
                <a:solidFill>
                  <a:schemeClr val="tx2">
                    <a:lumMod val="75000"/>
                  </a:schemeClr>
                </a:solidFill>
              </a:rPr>
            </a:br>
            <a:r>
              <a:rPr lang="es-ES" sz="2000" b="1" dirty="0" smtClean="0">
                <a:solidFill>
                  <a:schemeClr val="tx2">
                    <a:lumMod val="75000"/>
                  </a:schemeClr>
                </a:solidFill>
              </a:rPr>
              <a:t/>
            </a:r>
            <a:br>
              <a:rPr lang="es-ES" sz="2000" b="1" dirty="0" smtClean="0">
                <a:solidFill>
                  <a:schemeClr val="tx2">
                    <a:lumMod val="75000"/>
                  </a:schemeClr>
                </a:solidFill>
              </a:rPr>
            </a:br>
            <a:r>
              <a:rPr lang="es-ES" sz="2000" b="1" dirty="0">
                <a:solidFill>
                  <a:schemeClr val="tx2">
                    <a:lumMod val="75000"/>
                  </a:schemeClr>
                </a:solidFill>
              </a:rPr>
              <a:t/>
            </a:r>
            <a:br>
              <a:rPr lang="es-ES" sz="2000" b="1" dirty="0">
                <a:solidFill>
                  <a:schemeClr val="tx2">
                    <a:lumMod val="75000"/>
                  </a:schemeClr>
                </a:solidFill>
              </a:rPr>
            </a:br>
            <a:r>
              <a:rPr lang="es-CO" sz="2700" dirty="0" smtClean="0"/>
              <a:t>El </a:t>
            </a:r>
            <a:r>
              <a:rPr lang="es-CO" sz="2700" dirty="0"/>
              <a:t>movimiento de traducción de los textos griegos marca el fortalecimiento de la intelectualidad europea.</a:t>
            </a:r>
            <a:endParaRPr lang="es-ES" sz="27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55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81891" y="3140968"/>
            <a:ext cx="7772400" cy="1470025"/>
          </a:xfrm>
        </p:spPr>
        <p:txBody>
          <a:bodyPr>
            <a:noAutofit/>
          </a:bodyPr>
          <a:lstStyle/>
          <a:p>
            <a:pPr algn="just"/>
            <a:r>
              <a:rPr lang="es-CO" sz="1800" dirty="0" smtClean="0"/>
              <a:t>1) Después </a:t>
            </a:r>
            <a:r>
              <a:rPr lang="es-CO" sz="1800" dirty="0"/>
              <a:t>de la contención de las últimas oleadas de invasiones extranjeras el siglo X, siguió una época de relativa tranquilidad en relación a las amenazas externas, que también coincidió con un periodo de condiciones climáticas más benignas. </a:t>
            </a:r>
            <a:r>
              <a:rPr lang="es-CO" sz="1800" dirty="0" smtClean="0"/>
              <a:t/>
            </a:r>
            <a:br>
              <a:rPr lang="es-CO" sz="1800" dirty="0" smtClean="0"/>
            </a:br>
            <a:r>
              <a:rPr lang="es-CO" sz="1800" dirty="0" smtClean="0"/>
              <a:t>2) Europa </a:t>
            </a:r>
            <a:r>
              <a:rPr lang="es-CO" sz="1800" dirty="0"/>
              <a:t>Occidental pasa entonces por cambios sociales, políticos y económicos, que van a generar el llamado Renacimiento del siglo XII. </a:t>
            </a:r>
            <a:r>
              <a:rPr lang="es-CO" sz="1800" dirty="0" smtClean="0"/>
              <a:t/>
            </a:r>
            <a:br>
              <a:rPr lang="es-CO" sz="1800" dirty="0" smtClean="0"/>
            </a:br>
            <a:r>
              <a:rPr lang="es-CO" sz="1800" dirty="0" smtClean="0"/>
              <a:t>3) Los </a:t>
            </a:r>
            <a:r>
              <a:rPr lang="es-CO" sz="1800" dirty="0"/>
              <a:t>avances tecnológicos posibilitan el cultivo de nuevas tierras y el aumento de la diversidad de los productos agrícolas, que sostienen una población que pasa a crecer rápidamente. </a:t>
            </a:r>
            <a:r>
              <a:rPr lang="es-CO" sz="1800" dirty="0" smtClean="0"/>
              <a:t/>
            </a:r>
            <a:br>
              <a:rPr lang="es-CO" sz="1800" dirty="0" smtClean="0"/>
            </a:br>
            <a:r>
              <a:rPr lang="es-CO" sz="1800" dirty="0" smtClean="0"/>
              <a:t>4) El </a:t>
            </a:r>
            <a:r>
              <a:rPr lang="es-CO" sz="1800" dirty="0"/>
              <a:t>comercio está en franca expansión, ocurre el desarrollo de rutas entre los diversos pueblos que reducen las distancias, facilitando no sólo el comercio de bienes físicos, sino también el cambio de ideas y corrientes entre los países. </a:t>
            </a:r>
            <a:r>
              <a:rPr lang="es-CO" sz="1800" dirty="0" smtClean="0"/>
              <a:t/>
            </a:r>
            <a:br>
              <a:rPr lang="es-CO" sz="1800" dirty="0" smtClean="0"/>
            </a:br>
            <a:r>
              <a:rPr lang="es-CO" sz="1800" dirty="0" smtClean="0"/>
              <a:t>5) Las </a:t>
            </a:r>
            <a:r>
              <a:rPr lang="es-CO" sz="1800" dirty="0"/>
              <a:t>ciudades también van abandonando su dependencia agraria, creciendo en torno a los castillos y monasterios. </a:t>
            </a:r>
            <a:r>
              <a:rPr lang="es-CO" sz="1800" dirty="0" smtClean="0"/>
              <a:t/>
            </a:r>
            <a:br>
              <a:rPr lang="es-CO" sz="1800" dirty="0" smtClean="0"/>
            </a:br>
            <a:r>
              <a:rPr lang="es-CO" sz="1800" dirty="0" smtClean="0"/>
              <a:t>6) En </a:t>
            </a:r>
            <a:r>
              <a:rPr lang="es-CO" sz="1800" dirty="0"/>
              <a:t>ese ambiente receptivo, comienzan a abrirse nuevas escuelas a lo largo de todo el continente, incluso en ciudades y villas menores.</a:t>
            </a: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946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584200" y="1768783"/>
            <a:ext cx="7943776" cy="4536504"/>
          </a:xfrm>
          <a:prstGeom prst="rect">
            <a:avLst/>
          </a:prstGeom>
          <a:noFill/>
          <a:ln w="9525">
            <a:noFill/>
            <a:miter lim="800000"/>
            <a:headEnd/>
            <a:tailEnd/>
          </a:ln>
        </p:spPr>
      </p:pic>
      <p:sp>
        <p:nvSpPr>
          <p:cNvPr id="52227" name="Rectangle 4"/>
          <p:cNvSpPr>
            <a:spLocks noGrp="1" noChangeArrowheads="1"/>
          </p:cNvSpPr>
          <p:nvPr>
            <p:ph type="ctrTitle"/>
          </p:nvPr>
        </p:nvSpPr>
        <p:spPr>
          <a:xfrm>
            <a:off x="584200" y="2924944"/>
            <a:ext cx="7943776" cy="1470025"/>
          </a:xfrm>
        </p:spPr>
        <p:txBody>
          <a:bodyPr>
            <a:noAutofit/>
          </a:bodyPr>
          <a:lstStyle/>
          <a:p>
            <a:pPr algn="just"/>
            <a:r>
              <a:rPr lang="es-CO" sz="1800" dirty="0"/>
              <a:t>En el campo intelectual, los cambios son también fruto del contacto con el mundo oriental y árabe a través de las Cruzadas y del movimiento de Reconquista de la Península Ibérica. </a:t>
            </a:r>
            <a:r>
              <a:rPr lang="es-CO" sz="1800" dirty="0" smtClean="0"/>
              <a:t/>
            </a:r>
            <a:br>
              <a:rPr lang="es-CO" sz="1800" dirty="0" smtClean="0"/>
            </a:br>
            <a:r>
              <a:rPr lang="es-CO" sz="1800" dirty="0" smtClean="0"/>
              <a:t>Por </a:t>
            </a:r>
            <a:r>
              <a:rPr lang="es-CO" sz="1800" dirty="0"/>
              <a:t>aquel entonces, el mundo islámico se encontraba bastante avanzado en términos intelectuales y científicos. </a:t>
            </a:r>
            <a:r>
              <a:rPr lang="es-CO" sz="1800" dirty="0" smtClean="0"/>
              <a:t/>
            </a:r>
            <a:br>
              <a:rPr lang="es-CO" sz="1800" dirty="0" smtClean="0"/>
            </a:br>
            <a:r>
              <a:rPr lang="es-CO" sz="1800" dirty="0" smtClean="0"/>
              <a:t>Los </a:t>
            </a:r>
            <a:r>
              <a:rPr lang="es-CO" sz="1800" dirty="0"/>
              <a:t>autores árabes habían mantenido durante mucho tiempo un contacto regular con las obras clásicas griegas (Aristóteles, por ejemplo), habiendo hecho un trabajo de traducción que sería muy valioso para los pueblos occidentales, ya que por este medio volvieron a entrar en contacto con sus raíces eruditas "olvidadas". </a:t>
            </a:r>
            <a:r>
              <a:rPr lang="es-CO" sz="1800" dirty="0" smtClean="0"/>
              <a:t/>
            </a:r>
            <a:br>
              <a:rPr lang="es-CO" sz="1800" dirty="0" smtClean="0"/>
            </a:br>
            <a:r>
              <a:rPr lang="es-CO" sz="1800" dirty="0" smtClean="0"/>
              <a:t/>
            </a:r>
            <a:br>
              <a:rPr lang="es-CO" sz="1800" dirty="0" smtClean="0"/>
            </a:br>
            <a:r>
              <a:rPr lang="es-CO" sz="1800" dirty="0" smtClean="0"/>
              <a:t>De </a:t>
            </a:r>
            <a:r>
              <a:rPr lang="es-CO" sz="1800" dirty="0"/>
              <a:t>hecho, ya sea en España (Escuela de traductores de Toledo), ya sea en el sur de Italia, los traductores europeos van a producir un espolio considerable de traducciones que permitieron avances importantes en conocimientos como la astronomía, la matemática, la biología y la medicina, y que serían el caldo de cultivo de la evolución intelectual europea de los siglos posteriores.</a:t>
            </a: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2874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685801" y="1628800"/>
            <a:ext cx="7054552" cy="4536504"/>
          </a:xfrm>
          <a:prstGeom prst="rect">
            <a:avLst/>
          </a:prstGeom>
          <a:noFill/>
          <a:ln w="9525">
            <a:noFill/>
            <a:miter lim="800000"/>
            <a:headEnd/>
            <a:tailEnd/>
          </a:ln>
        </p:spPr>
      </p:pic>
      <p:pic>
        <p:nvPicPr>
          <p:cNvPr id="2" name="Imagen 1"/>
          <p:cNvPicPr>
            <a:picLocks noChangeAspect="1"/>
          </p:cNvPicPr>
          <p:nvPr/>
        </p:nvPicPr>
        <p:blipFill>
          <a:blip r:embed="rId3"/>
          <a:stretch>
            <a:fillRect/>
          </a:stretch>
        </p:blipFill>
        <p:spPr>
          <a:xfrm>
            <a:off x="584201" y="1556792"/>
            <a:ext cx="7932944" cy="3672408"/>
          </a:xfrm>
          <a:prstGeom prst="rect">
            <a:avLst/>
          </a:prstGeom>
        </p:spPr>
      </p:pic>
      <p:sp>
        <p:nvSpPr>
          <p:cNvPr id="52227" name="Rectangle 4"/>
          <p:cNvSpPr>
            <a:spLocks noGrp="1" noChangeArrowheads="1"/>
          </p:cNvSpPr>
          <p:nvPr>
            <p:ph type="ctrTitle"/>
          </p:nvPr>
        </p:nvSpPr>
        <p:spPr>
          <a:xfrm>
            <a:off x="584200" y="5229200"/>
            <a:ext cx="7932945" cy="1080120"/>
          </a:xfrm>
        </p:spPr>
        <p:txBody>
          <a:bodyPr>
            <a:normAutofit/>
          </a:bodyPr>
          <a:lstStyle/>
          <a:p>
            <a:r>
              <a:rPr lang="es-CO" sz="1800" i="1" dirty="0"/>
              <a:t>Mapa de las universidades medievales.</a:t>
            </a:r>
            <a:r>
              <a:rPr lang="es-CO" sz="1800" dirty="0"/>
              <a:t> Las universidades y las nuevas órdenes religiosas proporcionaron infraestructuras para la formación de comunidades científicas.</a:t>
            </a: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6075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2461418" y="1654556"/>
            <a:ext cx="5039519" cy="6858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r>
              <a:rPr lang="es-ES_tradnl" sz="3600" b="1" dirty="0" smtClean="0"/>
              <a:t>Algunos datos de interés:</a:t>
            </a:r>
          </a:p>
        </p:txBody>
      </p:sp>
      <p:sp>
        <p:nvSpPr>
          <p:cNvPr id="1029" name="Rectangle 3"/>
          <p:cNvSpPr>
            <a:spLocks noChangeArrowheads="1"/>
          </p:cNvSpPr>
          <p:nvPr/>
        </p:nvSpPr>
        <p:spPr bwMode="auto">
          <a:xfrm>
            <a:off x="2415300" y="2352781"/>
            <a:ext cx="4429125" cy="459100"/>
          </a:xfrm>
          <a:prstGeom prst="rect">
            <a:avLst/>
          </a:prstGeom>
          <a:noFill/>
          <a:ln w="12700">
            <a:noFill/>
            <a:miter lim="800000"/>
            <a:headEnd/>
            <a:tailEnd/>
          </a:ln>
        </p:spPr>
        <p:txBody>
          <a:bodyPr lIns="90488" tIns="44450" rIns="90488" bIns="44450">
            <a:spAutoFit/>
          </a:bodyPr>
          <a:lstStyle/>
          <a:p>
            <a:pPr algn="l" eaLnBrk="0" hangingPunct="0">
              <a:spcBef>
                <a:spcPct val="50000"/>
              </a:spcBef>
            </a:pPr>
            <a:r>
              <a:rPr lang="es-ES_tradnl" sz="2400" u="none" dirty="0">
                <a:solidFill>
                  <a:srgbClr val="1F4300"/>
                </a:solidFill>
              </a:rPr>
              <a:t>Empezamos a las </a:t>
            </a:r>
            <a:r>
              <a:rPr lang="es-ES_tradnl" sz="2400" u="none" dirty="0" smtClean="0">
                <a:solidFill>
                  <a:srgbClr val="1F4300"/>
                </a:solidFill>
              </a:rPr>
              <a:t>8:00 A.M. </a:t>
            </a:r>
            <a:endParaRPr lang="es-ES_tradnl" sz="2400" u="none" dirty="0">
              <a:solidFill>
                <a:srgbClr val="1F4300"/>
              </a:solidFill>
            </a:endParaRPr>
          </a:p>
        </p:txBody>
      </p:sp>
      <p:sp>
        <p:nvSpPr>
          <p:cNvPr id="1030" name="Rectangle 4"/>
          <p:cNvSpPr>
            <a:spLocks noChangeArrowheads="1"/>
          </p:cNvSpPr>
          <p:nvPr/>
        </p:nvSpPr>
        <p:spPr bwMode="auto">
          <a:xfrm>
            <a:off x="1434190" y="3167781"/>
            <a:ext cx="5962997" cy="459100"/>
          </a:xfrm>
          <a:prstGeom prst="rect">
            <a:avLst/>
          </a:prstGeom>
          <a:noFill/>
          <a:ln w="12700">
            <a:noFill/>
            <a:miter lim="800000"/>
            <a:headEnd/>
            <a:tailEnd/>
          </a:ln>
        </p:spPr>
        <p:txBody>
          <a:bodyPr wrap="square" lIns="90488" tIns="44450" rIns="90488" bIns="44450">
            <a:spAutoFit/>
          </a:bodyPr>
          <a:lstStyle/>
          <a:p>
            <a:pPr algn="l" eaLnBrk="0" hangingPunct="0">
              <a:spcBef>
                <a:spcPct val="50000"/>
              </a:spcBef>
            </a:pPr>
            <a:r>
              <a:rPr lang="es-ES_tradnl" sz="2400" dirty="0" smtClean="0">
                <a:solidFill>
                  <a:srgbClr val="7B00E4"/>
                </a:solidFill>
              </a:rPr>
              <a:t>D</a:t>
            </a:r>
            <a:r>
              <a:rPr lang="es-ES_tradnl" sz="2400" u="none" dirty="0" smtClean="0">
                <a:solidFill>
                  <a:srgbClr val="7B00E4"/>
                </a:solidFill>
              </a:rPr>
              <a:t>escanso de 15 minutos a </a:t>
            </a:r>
            <a:r>
              <a:rPr lang="es-ES_tradnl" sz="2400" u="none" dirty="0">
                <a:solidFill>
                  <a:srgbClr val="7B00E4"/>
                </a:solidFill>
              </a:rPr>
              <a:t>las </a:t>
            </a:r>
            <a:r>
              <a:rPr lang="es-ES_tradnl" sz="2400" u="none" dirty="0" smtClean="0">
                <a:solidFill>
                  <a:srgbClr val="7B00E4"/>
                </a:solidFill>
              </a:rPr>
              <a:t>10:00 A.M. </a:t>
            </a:r>
            <a:endParaRPr lang="es-ES_tradnl" sz="2400" u="none" dirty="0">
              <a:solidFill>
                <a:srgbClr val="7B00E4"/>
              </a:solidFill>
            </a:endParaRPr>
          </a:p>
        </p:txBody>
      </p:sp>
      <p:sp>
        <p:nvSpPr>
          <p:cNvPr id="1031" name="Rectangle 5"/>
          <p:cNvSpPr>
            <a:spLocks noChangeArrowheads="1"/>
          </p:cNvSpPr>
          <p:nvPr/>
        </p:nvSpPr>
        <p:spPr bwMode="auto">
          <a:xfrm>
            <a:off x="3020202" y="4934125"/>
            <a:ext cx="4208565" cy="459100"/>
          </a:xfrm>
          <a:prstGeom prst="rect">
            <a:avLst/>
          </a:prstGeom>
          <a:noFill/>
          <a:ln w="12700">
            <a:noFill/>
            <a:miter lim="800000"/>
            <a:headEnd/>
            <a:tailEnd/>
          </a:ln>
        </p:spPr>
        <p:txBody>
          <a:bodyPr wrap="square" lIns="90488" tIns="44450" rIns="90488" bIns="44450">
            <a:spAutoFit/>
          </a:bodyPr>
          <a:lstStyle/>
          <a:p>
            <a:pPr algn="l" eaLnBrk="0" hangingPunct="0">
              <a:spcBef>
                <a:spcPct val="50000"/>
              </a:spcBef>
            </a:pPr>
            <a:r>
              <a:rPr lang="es-ES_tradnl" sz="2400" u="none" dirty="0">
                <a:solidFill>
                  <a:srgbClr val="438E00"/>
                </a:solidFill>
              </a:rPr>
              <a:t>Terminamos a las </a:t>
            </a:r>
            <a:r>
              <a:rPr lang="es-ES_tradnl" sz="2400" u="none" dirty="0" smtClean="0">
                <a:solidFill>
                  <a:srgbClr val="438E00"/>
                </a:solidFill>
              </a:rPr>
              <a:t> 5:00 P.M. </a:t>
            </a:r>
            <a:endParaRPr lang="es-ES_tradnl" sz="2400" u="none" dirty="0">
              <a:solidFill>
                <a:srgbClr val="438E00"/>
              </a:solidFill>
            </a:endParaRPr>
          </a:p>
        </p:txBody>
      </p:sp>
      <p:sp>
        <p:nvSpPr>
          <p:cNvPr id="1032" name="Rectangle 6"/>
          <p:cNvSpPr>
            <a:spLocks noChangeArrowheads="1"/>
          </p:cNvSpPr>
          <p:nvPr/>
        </p:nvSpPr>
        <p:spPr bwMode="auto">
          <a:xfrm>
            <a:off x="1143000" y="5516563"/>
            <a:ext cx="8382000" cy="454025"/>
          </a:xfrm>
          <a:prstGeom prst="rect">
            <a:avLst/>
          </a:prstGeom>
          <a:noFill/>
          <a:ln w="12700">
            <a:noFill/>
            <a:miter lim="800000"/>
            <a:headEnd/>
            <a:tailEnd/>
          </a:ln>
        </p:spPr>
        <p:txBody>
          <a:bodyPr lIns="90488" tIns="44450" rIns="90488" bIns="44450">
            <a:spAutoFit/>
          </a:bodyPr>
          <a:lstStyle/>
          <a:p>
            <a:pPr algn="l" eaLnBrk="0" hangingPunct="0">
              <a:spcBef>
                <a:spcPct val="50000"/>
              </a:spcBef>
            </a:pPr>
            <a:r>
              <a:rPr lang="es-ES_tradnl" sz="2400" u="none" dirty="0">
                <a:solidFill>
                  <a:srgbClr val="CF0E30"/>
                </a:solidFill>
              </a:rPr>
              <a:t>LA PUNTUALIDAD ES FUNDAMENTAL</a:t>
            </a:r>
          </a:p>
        </p:txBody>
      </p:sp>
      <p:graphicFrame>
        <p:nvGraphicFramePr>
          <p:cNvPr id="1026" name="Object 7">
            <a:hlinkClick r:id="" action="ppaction://ole?verb=0"/>
          </p:cNvPr>
          <p:cNvGraphicFramePr>
            <a:graphicFrameLocks/>
          </p:cNvGraphicFramePr>
          <p:nvPr>
            <p:extLst>
              <p:ext uri="{D42A27DB-BD31-4B8C-83A1-F6EECF244321}">
                <p14:modId xmlns:p14="http://schemas.microsoft.com/office/powerpoint/2010/main" val="2475605994"/>
              </p:ext>
            </p:extLst>
          </p:nvPr>
        </p:nvGraphicFramePr>
        <p:xfrm>
          <a:off x="7270750" y="2153412"/>
          <a:ext cx="1187450" cy="1335088"/>
        </p:xfrm>
        <a:graphic>
          <a:graphicData uri="http://schemas.openxmlformats.org/presentationml/2006/ole">
            <mc:AlternateContent xmlns:mc="http://schemas.openxmlformats.org/markup-compatibility/2006">
              <mc:Choice xmlns:v="urn:schemas-microsoft-com:vml" Requires="v">
                <p:oleObj spid="_x0000_s1382" name="Imagen" r:id="rId4" imgW="2835275" imgH="3695700" progId="">
                  <p:embed/>
                </p:oleObj>
              </mc:Choice>
              <mc:Fallback>
                <p:oleObj name="Imagen" r:id="rId4" imgW="2835275" imgH="3695700" progId="">
                  <p:embed/>
                  <p:pic>
                    <p:nvPicPr>
                      <p:cNvPr id="0" name="Picture 23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0750" y="2153412"/>
                        <a:ext cx="1187450"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3" name="Picture 8"/>
          <p:cNvPicPr>
            <a:picLocks noChangeArrowheads="1"/>
          </p:cNvPicPr>
          <p:nvPr/>
        </p:nvPicPr>
        <p:blipFill>
          <a:blip r:embed="rId6" cstate="print"/>
          <a:srcRect/>
          <a:stretch>
            <a:fillRect/>
          </a:stretch>
        </p:blipFill>
        <p:spPr bwMode="auto">
          <a:xfrm>
            <a:off x="925836" y="3722202"/>
            <a:ext cx="1177925" cy="1628775"/>
          </a:xfrm>
          <a:prstGeom prst="rect">
            <a:avLst/>
          </a:prstGeom>
          <a:noFill/>
          <a:ln w="12700">
            <a:noFill/>
            <a:miter lim="800000"/>
            <a:headEnd/>
            <a:tailEnd/>
          </a:ln>
        </p:spPr>
      </p:pic>
      <p:grpSp>
        <p:nvGrpSpPr>
          <p:cNvPr id="2" name="Group 9"/>
          <p:cNvGrpSpPr>
            <a:grpSpLocks/>
          </p:cNvGrpSpPr>
          <p:nvPr/>
        </p:nvGrpSpPr>
        <p:grpSpPr bwMode="auto">
          <a:xfrm>
            <a:off x="802480" y="1635648"/>
            <a:ext cx="1481138" cy="1600200"/>
            <a:chOff x="1048" y="672"/>
            <a:chExt cx="933" cy="1008"/>
          </a:xfrm>
        </p:grpSpPr>
        <p:pic>
          <p:nvPicPr>
            <p:cNvPr id="1038" name="Picture 10"/>
            <p:cNvPicPr>
              <a:picLocks noChangeArrowheads="1"/>
            </p:cNvPicPr>
            <p:nvPr/>
          </p:nvPicPr>
          <p:blipFill>
            <a:blip r:embed="rId7" cstate="print"/>
            <a:srcRect/>
            <a:stretch>
              <a:fillRect/>
            </a:stretch>
          </p:blipFill>
          <p:spPr bwMode="auto">
            <a:xfrm>
              <a:off x="1051" y="672"/>
              <a:ext cx="930" cy="1008"/>
            </a:xfrm>
            <a:prstGeom prst="rect">
              <a:avLst/>
            </a:prstGeom>
            <a:noFill/>
            <a:ln w="12700">
              <a:noFill/>
              <a:miter lim="800000"/>
              <a:headEnd/>
              <a:tailEnd/>
            </a:ln>
          </p:spPr>
        </p:pic>
        <p:graphicFrame>
          <p:nvGraphicFramePr>
            <p:cNvPr id="1027" name="Object 11">
              <a:hlinkClick r:id="" action="ppaction://ole?verb=0"/>
            </p:cNvPr>
            <p:cNvGraphicFramePr>
              <a:graphicFrameLocks/>
            </p:cNvGraphicFramePr>
            <p:nvPr/>
          </p:nvGraphicFramePr>
          <p:xfrm>
            <a:off x="1048" y="1022"/>
            <a:ext cx="390" cy="436"/>
          </p:xfrm>
          <a:graphic>
            <a:graphicData uri="http://schemas.openxmlformats.org/presentationml/2006/ole">
              <mc:AlternateContent xmlns:mc="http://schemas.openxmlformats.org/markup-compatibility/2006">
                <mc:Choice xmlns:v="urn:schemas-microsoft-com:vml" Requires="v">
                  <p:oleObj spid="_x0000_s1383" name="Imagen" r:id="rId8" imgW="1689583" imgH="1987001" progId="">
                    <p:embed/>
                  </p:oleObj>
                </mc:Choice>
                <mc:Fallback>
                  <p:oleObj name="Imagen" r:id="rId8" imgW="1689583" imgH="1987001" progId="">
                    <p:embed/>
                    <p:pic>
                      <p:nvPicPr>
                        <p:cNvPr id="0" name="Picture 23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8" y="1022"/>
                          <a:ext cx="390" cy="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035" name="Picture 12"/>
          <p:cNvPicPr>
            <a:picLocks noChangeArrowheads="1"/>
          </p:cNvPicPr>
          <p:nvPr/>
        </p:nvPicPr>
        <p:blipFill>
          <a:blip r:embed="rId10" cstate="print"/>
          <a:srcRect/>
          <a:stretch>
            <a:fillRect/>
          </a:stretch>
        </p:blipFill>
        <p:spPr bwMode="auto">
          <a:xfrm>
            <a:off x="7020272" y="4110831"/>
            <a:ext cx="1568450" cy="1992313"/>
          </a:xfrm>
          <a:prstGeom prst="rect">
            <a:avLst/>
          </a:prstGeom>
          <a:noFill/>
          <a:ln w="12700">
            <a:noFill/>
            <a:miter lim="800000"/>
            <a:headEnd/>
            <a:tailEnd/>
          </a:ln>
        </p:spPr>
      </p:pic>
      <p:sp>
        <p:nvSpPr>
          <p:cNvPr id="1036" name="Rectangle 13"/>
          <p:cNvSpPr>
            <a:spLocks noChangeArrowheads="1"/>
          </p:cNvSpPr>
          <p:nvPr/>
        </p:nvSpPr>
        <p:spPr bwMode="auto">
          <a:xfrm>
            <a:off x="2056525" y="3817156"/>
            <a:ext cx="4787900" cy="828432"/>
          </a:xfrm>
          <a:prstGeom prst="rect">
            <a:avLst/>
          </a:prstGeom>
          <a:noFill/>
          <a:ln w="12700">
            <a:noFill/>
            <a:miter lim="800000"/>
            <a:headEnd/>
            <a:tailEnd/>
          </a:ln>
        </p:spPr>
        <p:txBody>
          <a:bodyPr wrap="square" lIns="90488" tIns="44450" rIns="90488" bIns="44450">
            <a:spAutoFit/>
          </a:bodyPr>
          <a:lstStyle/>
          <a:p>
            <a:pPr algn="l" eaLnBrk="0" hangingPunct="0">
              <a:spcBef>
                <a:spcPct val="50000"/>
              </a:spcBef>
            </a:pPr>
            <a:r>
              <a:rPr lang="es-ES_tradnl" sz="2400" u="none" dirty="0">
                <a:solidFill>
                  <a:srgbClr val="00B0F0"/>
                </a:solidFill>
              </a:rPr>
              <a:t>Almorzamos a las </a:t>
            </a:r>
            <a:r>
              <a:rPr lang="es-ES_tradnl" sz="2400" u="none" dirty="0" smtClean="0">
                <a:solidFill>
                  <a:srgbClr val="00B0F0"/>
                </a:solidFill>
              </a:rPr>
              <a:t>12:30 M. </a:t>
            </a:r>
            <a:r>
              <a:rPr lang="es-ES_tradnl" sz="2400" dirty="0" smtClean="0">
                <a:solidFill>
                  <a:srgbClr val="00B0F0"/>
                </a:solidFill>
              </a:rPr>
              <a:t>regresando a las 2:00 P.M.</a:t>
            </a:r>
            <a:endParaRPr lang="es-ES_tradnl" sz="2400" u="none" dirty="0">
              <a:solidFill>
                <a:srgbClr val="00B0F0"/>
              </a:solidFill>
            </a:endParaRPr>
          </a:p>
        </p:txBody>
      </p:sp>
      <p:pic>
        <p:nvPicPr>
          <p:cNvPr id="16" name="Imagen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2 Subtítulo"/>
          <p:cNvSpPr txBox="1">
            <a:spLocks/>
          </p:cNvSpPr>
          <p:nvPr/>
        </p:nvSpPr>
        <p:spPr bwMode="auto">
          <a:xfrm>
            <a:off x="5351034" y="546101"/>
            <a:ext cx="280268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1000" fill="hold"/>
                                        <p:tgtEl>
                                          <p:spTgt spid="1026"/>
                                        </p:tgtEl>
                                        <p:attrNameLst>
                                          <p:attrName>ppt_w</p:attrName>
                                        </p:attrNameLst>
                                      </p:cBhvr>
                                      <p:tavLst>
                                        <p:tav tm="0">
                                          <p:val>
                                            <p:fltVal val="0"/>
                                          </p:val>
                                        </p:tav>
                                        <p:tav tm="100000">
                                          <p:val>
                                            <p:strVal val="#ppt_w"/>
                                          </p:val>
                                        </p:tav>
                                      </p:tavLst>
                                    </p:anim>
                                    <p:anim calcmode="lin" valueType="num">
                                      <p:cBhvr>
                                        <p:cTn id="16" dur="1000" fill="hold"/>
                                        <p:tgtEl>
                                          <p:spTgt spid="1026"/>
                                        </p:tgtEl>
                                        <p:attrNameLst>
                                          <p:attrName>ppt_h</p:attrName>
                                        </p:attrNameLst>
                                      </p:cBhvr>
                                      <p:tavLst>
                                        <p:tav tm="0">
                                          <p:val>
                                            <p:fltVal val="0"/>
                                          </p:val>
                                        </p:tav>
                                        <p:tav tm="100000">
                                          <p:val>
                                            <p:strVal val="#ppt_h"/>
                                          </p:val>
                                        </p:tav>
                                      </p:tavLst>
                                    </p:anim>
                                    <p:anim calcmode="lin" valueType="num">
                                      <p:cBhvr>
                                        <p:cTn id="17" dur="1000" fill="hold"/>
                                        <p:tgtEl>
                                          <p:spTgt spid="1026"/>
                                        </p:tgtEl>
                                        <p:attrNameLst>
                                          <p:attrName>style.rotation</p:attrName>
                                        </p:attrNameLst>
                                      </p:cBhvr>
                                      <p:tavLst>
                                        <p:tav tm="0">
                                          <p:val>
                                            <p:fltVal val="90"/>
                                          </p:val>
                                        </p:tav>
                                        <p:tav tm="100000">
                                          <p:val>
                                            <p:fltVal val="0"/>
                                          </p:val>
                                        </p:tav>
                                      </p:tavLst>
                                    </p:anim>
                                    <p:animEffect transition="in" filter="fade">
                                      <p:cBhvr>
                                        <p:cTn id="18" dur="1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33"/>
                                        </p:tgtEl>
                                        <p:attrNameLst>
                                          <p:attrName>style.visibility</p:attrName>
                                        </p:attrNameLst>
                                      </p:cBhvr>
                                      <p:to>
                                        <p:strVal val="visible"/>
                                      </p:to>
                                    </p:set>
                                    <p:animEffect transition="in" filter="wipe(down)">
                                      <p:cBhvr>
                                        <p:cTn id="23" dur="500"/>
                                        <p:tgtEl>
                                          <p:spTgt spid="103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35"/>
                                        </p:tgtEl>
                                        <p:attrNameLst>
                                          <p:attrName>style.visibility</p:attrName>
                                        </p:attrNameLst>
                                      </p:cBhvr>
                                      <p:to>
                                        <p:strVal val="visible"/>
                                      </p:to>
                                    </p:set>
                                    <p:animEffect transition="in" filter="circle(in)">
                                      <p:cBhvr>
                                        <p:cTn id="28" dur="2000"/>
                                        <p:tgtEl>
                                          <p:spTgt spid="103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additive="base">
                                        <p:cTn id="33" dur="500" fill="hold"/>
                                        <p:tgtEl>
                                          <p:spTgt spid="1028"/>
                                        </p:tgtEl>
                                        <p:attrNameLst>
                                          <p:attrName>ppt_x</p:attrName>
                                        </p:attrNameLst>
                                      </p:cBhvr>
                                      <p:tavLst>
                                        <p:tav tm="0">
                                          <p:val>
                                            <p:strVal val="#ppt_x"/>
                                          </p:val>
                                        </p:tav>
                                        <p:tav tm="100000">
                                          <p:val>
                                            <p:strVal val="#ppt_x"/>
                                          </p:val>
                                        </p:tav>
                                      </p:tavLst>
                                    </p:anim>
                                    <p:anim calcmode="lin" valueType="num">
                                      <p:cBhvr additive="base">
                                        <p:cTn id="3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29"/>
                                        </p:tgtEl>
                                        <p:attrNameLst>
                                          <p:attrName>style.visibility</p:attrName>
                                        </p:attrNameLst>
                                      </p:cBhvr>
                                      <p:to>
                                        <p:strVal val="visible"/>
                                      </p:to>
                                    </p:set>
                                    <p:anim calcmode="lin" valueType="num">
                                      <p:cBhvr additive="base">
                                        <p:cTn id="39" dur="500" fill="hold"/>
                                        <p:tgtEl>
                                          <p:spTgt spid="1029"/>
                                        </p:tgtEl>
                                        <p:attrNameLst>
                                          <p:attrName>ppt_x</p:attrName>
                                        </p:attrNameLst>
                                      </p:cBhvr>
                                      <p:tavLst>
                                        <p:tav tm="0">
                                          <p:val>
                                            <p:strVal val="#ppt_x"/>
                                          </p:val>
                                        </p:tav>
                                        <p:tav tm="100000">
                                          <p:val>
                                            <p:strVal val="#ppt_x"/>
                                          </p:val>
                                        </p:tav>
                                      </p:tavLst>
                                    </p:anim>
                                    <p:anim calcmode="lin" valueType="num">
                                      <p:cBhvr additive="base">
                                        <p:cTn id="40"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30"/>
                                        </p:tgtEl>
                                        <p:attrNameLst>
                                          <p:attrName>style.visibility</p:attrName>
                                        </p:attrNameLst>
                                      </p:cBhvr>
                                      <p:to>
                                        <p:strVal val="visible"/>
                                      </p:to>
                                    </p:set>
                                    <p:anim calcmode="lin" valueType="num">
                                      <p:cBhvr additive="base">
                                        <p:cTn id="45" dur="500" fill="hold"/>
                                        <p:tgtEl>
                                          <p:spTgt spid="1030"/>
                                        </p:tgtEl>
                                        <p:attrNameLst>
                                          <p:attrName>ppt_x</p:attrName>
                                        </p:attrNameLst>
                                      </p:cBhvr>
                                      <p:tavLst>
                                        <p:tav tm="0">
                                          <p:val>
                                            <p:strVal val="#ppt_x"/>
                                          </p:val>
                                        </p:tav>
                                        <p:tav tm="100000">
                                          <p:val>
                                            <p:strVal val="#ppt_x"/>
                                          </p:val>
                                        </p:tav>
                                      </p:tavLst>
                                    </p:anim>
                                    <p:anim calcmode="lin" valueType="num">
                                      <p:cBhvr additive="base">
                                        <p:cTn id="4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36"/>
                                        </p:tgtEl>
                                        <p:attrNameLst>
                                          <p:attrName>style.visibility</p:attrName>
                                        </p:attrNameLst>
                                      </p:cBhvr>
                                      <p:to>
                                        <p:strVal val="visible"/>
                                      </p:to>
                                    </p:set>
                                    <p:anim calcmode="lin" valueType="num">
                                      <p:cBhvr additive="base">
                                        <p:cTn id="51" dur="500" fill="hold"/>
                                        <p:tgtEl>
                                          <p:spTgt spid="1036"/>
                                        </p:tgtEl>
                                        <p:attrNameLst>
                                          <p:attrName>ppt_x</p:attrName>
                                        </p:attrNameLst>
                                      </p:cBhvr>
                                      <p:tavLst>
                                        <p:tav tm="0">
                                          <p:val>
                                            <p:strVal val="#ppt_x"/>
                                          </p:val>
                                        </p:tav>
                                        <p:tav tm="100000">
                                          <p:val>
                                            <p:strVal val="#ppt_x"/>
                                          </p:val>
                                        </p:tav>
                                      </p:tavLst>
                                    </p:anim>
                                    <p:anim calcmode="lin" valueType="num">
                                      <p:cBhvr additive="base">
                                        <p:cTn id="52"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031"/>
                                        </p:tgtEl>
                                        <p:attrNameLst>
                                          <p:attrName>style.visibility</p:attrName>
                                        </p:attrNameLst>
                                      </p:cBhvr>
                                      <p:to>
                                        <p:strVal val="visible"/>
                                      </p:to>
                                    </p:set>
                                    <p:animEffect transition="in" filter="fade">
                                      <p:cBhvr>
                                        <p:cTn id="57" dur="1000"/>
                                        <p:tgtEl>
                                          <p:spTgt spid="1031"/>
                                        </p:tgtEl>
                                      </p:cBhvr>
                                    </p:animEffect>
                                    <p:anim calcmode="lin" valueType="num">
                                      <p:cBhvr>
                                        <p:cTn id="58" dur="1000" fill="hold"/>
                                        <p:tgtEl>
                                          <p:spTgt spid="1031"/>
                                        </p:tgtEl>
                                        <p:attrNameLst>
                                          <p:attrName>ppt_x</p:attrName>
                                        </p:attrNameLst>
                                      </p:cBhvr>
                                      <p:tavLst>
                                        <p:tav tm="0">
                                          <p:val>
                                            <p:strVal val="#ppt_x"/>
                                          </p:val>
                                        </p:tav>
                                        <p:tav tm="100000">
                                          <p:val>
                                            <p:strVal val="#ppt_x"/>
                                          </p:val>
                                        </p:tav>
                                      </p:tavLst>
                                    </p:anim>
                                    <p:anim calcmode="lin" valueType="num">
                                      <p:cBhvr>
                                        <p:cTn id="59"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animBg="1"/>
      <p:bldP spid="1029" grpId="0"/>
      <p:bldP spid="1030" grpId="0"/>
      <p:bldP spid="1031" grpId="0"/>
      <p:bldP spid="1032" grpId="0"/>
      <p:bldP spid="10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685801" y="1628800"/>
            <a:ext cx="7054552" cy="4536504"/>
          </a:xfrm>
          <a:prstGeom prst="rect">
            <a:avLst/>
          </a:prstGeom>
          <a:noFill/>
          <a:ln w="9525">
            <a:noFill/>
            <a:miter lim="800000"/>
            <a:headEnd/>
            <a:tailEnd/>
          </a:ln>
        </p:spPr>
      </p:pic>
      <p:sp>
        <p:nvSpPr>
          <p:cNvPr id="52227" name="Rectangle 4"/>
          <p:cNvSpPr>
            <a:spLocks noGrp="1" noChangeArrowheads="1"/>
          </p:cNvSpPr>
          <p:nvPr>
            <p:ph type="ctrTitle"/>
          </p:nvPr>
        </p:nvSpPr>
        <p:spPr>
          <a:xfrm>
            <a:off x="584200" y="3356992"/>
            <a:ext cx="7823200" cy="1470025"/>
          </a:xfrm>
        </p:spPr>
        <p:txBody>
          <a:bodyPr>
            <a:normAutofit fontScale="90000"/>
          </a:bodyPr>
          <a:lstStyle/>
          <a:p>
            <a:pPr algn="just"/>
            <a:r>
              <a:rPr lang="es-CO" sz="1600" dirty="0" smtClean="0"/>
              <a:t>1) Alrededor </a:t>
            </a:r>
            <a:r>
              <a:rPr lang="es-CO" sz="1600" dirty="0"/>
              <a:t>de 1150 se fundan las primeras universidades </a:t>
            </a:r>
            <a:r>
              <a:rPr lang="es-CO" sz="1600" dirty="0" smtClean="0"/>
              <a:t>medievales: </a:t>
            </a:r>
            <a:r>
              <a:rPr lang="es-CO" sz="1600" dirty="0"/>
              <a:t>Bolonia (1088), París (1150) y Oxford (1167) — en 1500 ya serían más de setenta. </a:t>
            </a:r>
            <a:r>
              <a:rPr lang="es-CO" sz="1600" dirty="0" smtClean="0"/>
              <a:t/>
            </a:r>
            <a:br>
              <a:rPr lang="es-CO" sz="1600" dirty="0" smtClean="0"/>
            </a:br>
            <a:r>
              <a:rPr lang="es-CO" sz="1600" dirty="0" smtClean="0"/>
              <a:t>Ése </a:t>
            </a:r>
            <a:r>
              <a:rPr lang="es-CO" sz="1600" dirty="0"/>
              <a:t>fue efectivamente el punto de partida para el modelo actual de universidad. </a:t>
            </a:r>
            <a:r>
              <a:rPr lang="es-CO" sz="1600" dirty="0" smtClean="0"/>
              <a:t/>
            </a:r>
            <a:br>
              <a:rPr lang="es-CO" sz="1600" dirty="0" smtClean="0"/>
            </a:br>
            <a:r>
              <a:rPr lang="es-CO" sz="1600" dirty="0" smtClean="0"/>
              <a:t>Algunas </a:t>
            </a:r>
            <a:r>
              <a:rPr lang="es-CO" sz="1600" dirty="0"/>
              <a:t>de esas instituciones recibían de la Iglesia o de Reyes el título de </a:t>
            </a:r>
            <a:r>
              <a:rPr lang="es-CO" sz="1600" i="1" dirty="0"/>
              <a:t>Studium Generale</a:t>
            </a:r>
            <a:r>
              <a:rPr lang="es-CO" sz="1600" dirty="0"/>
              <a:t>; y eran consideradas los locales de enseñanza más prestigiosos de Europa, sus académicos eran animados a compartir documentos y dar cursos en otros institutos por todo el continente.</a:t>
            </a:r>
            <a:br>
              <a:rPr lang="es-CO" sz="1600" dirty="0"/>
            </a:br>
            <a:r>
              <a:rPr lang="es-CO" sz="1600" dirty="0" smtClean="0"/>
              <a:t>2) Tratándose </a:t>
            </a:r>
            <a:r>
              <a:rPr lang="es-CO" sz="1600" dirty="0"/>
              <a:t>no sólo de instituciones de enseñanza, las universidades medievales eran también locales de investigación y producción del saber, además de focos de vigorosos debates y muchas polémicas. </a:t>
            </a:r>
            <a:r>
              <a:rPr lang="es-CO" sz="1600" dirty="0" smtClean="0"/>
              <a:t/>
            </a:r>
            <a:br>
              <a:rPr lang="es-CO" sz="1600" dirty="0" smtClean="0"/>
            </a:br>
            <a:r>
              <a:rPr lang="es-CO" sz="1600" dirty="0" smtClean="0"/>
              <a:t>3) Eso </a:t>
            </a:r>
            <a:r>
              <a:rPr lang="es-CO" sz="1600" dirty="0"/>
              <a:t>también se refleja en las crisis en que estuvieron envueltas estas instituciones y por las intervenciones que sufrieron del poder real y eclesiástico. </a:t>
            </a:r>
            <a:r>
              <a:rPr lang="es-CO" sz="1600" dirty="0" smtClean="0"/>
              <a:t/>
            </a:r>
            <a:br>
              <a:rPr lang="es-CO" sz="1600" dirty="0" smtClean="0"/>
            </a:br>
            <a:r>
              <a:rPr lang="es-CO" sz="1600" dirty="0" smtClean="0"/>
              <a:t>4) La </a:t>
            </a:r>
            <a:r>
              <a:rPr lang="es-CO" sz="1600" dirty="0"/>
              <a:t>filosofía natural estudiada en las </a:t>
            </a:r>
            <a:r>
              <a:rPr lang="es-CO" sz="1600" i="1" dirty="0"/>
              <a:t>facultades de Arte</a:t>
            </a:r>
            <a:r>
              <a:rPr lang="es-CO" sz="1600" dirty="0"/>
              <a:t> de esas instituciones trataba del estudio objetivo de la naturaleza y del universo físico. Ése era un campo independiente y separado de la teología; entendido como un área de estudio esencial en sí misma, así como un fundamento para la obtención de otros saberes.</a:t>
            </a:r>
            <a:br>
              <a:rPr lang="es-CO" sz="1600" dirty="0"/>
            </a:br>
            <a:r>
              <a:rPr lang="es-CO" sz="1600" dirty="0" smtClean="0"/>
              <a:t>5) Otro </a:t>
            </a:r>
            <a:r>
              <a:rPr lang="es-CO" sz="1600" dirty="0"/>
              <a:t>factor importante que influyó en el florecimiento intelectual del periodo fue la actividad cultural de las nuevas órdenes mendicantes: especialmente los Dominicos y los </a:t>
            </a:r>
            <a:r>
              <a:rPr lang="es-CO" sz="1600" dirty="0" smtClean="0"/>
              <a:t>Franciscanos.</a:t>
            </a:r>
            <a:r>
              <a:rPr lang="es-CO" sz="1600" baseline="30000" dirty="0"/>
              <a:t> </a:t>
            </a:r>
            <a:r>
              <a:rPr lang="es-CO" sz="1600" dirty="0" smtClean="0"/>
              <a:t>Al </a:t>
            </a:r>
            <a:r>
              <a:rPr lang="es-CO" sz="1600" dirty="0"/>
              <a:t>contrario de las órdenes monásticas, volcadas hacia la vida contemplativa en los monasterios, estas nuevas órdenes estaban dedicadas a la convivencia en el mundo laico y buscaban defender la fe cristiana por la predicación y por el uso de la razón. </a:t>
            </a:r>
            <a:r>
              <a:rPr lang="es-CO" sz="1600" dirty="0" smtClean="0"/>
              <a:t/>
            </a:r>
            <a:br>
              <a:rPr lang="es-CO" sz="1600" dirty="0" smtClean="0"/>
            </a:br>
            <a:r>
              <a:rPr lang="es-CO" sz="1600" dirty="0" smtClean="0"/>
              <a:t>6) La </a:t>
            </a:r>
            <a:r>
              <a:rPr lang="es-CO" sz="1600" dirty="0"/>
              <a:t>integración de esas órdenes en las universidades medievales proporcionaba la infraestructura necesaria para la existencia de comunidades científicas y generaría muchos frutos para el estudio de la naturaleza, especialmente con la renombrada Escuela Franciscana de Oxford.</a:t>
            </a:r>
            <a:br>
              <a:rPr lang="es-CO" sz="1600" dirty="0"/>
            </a:br>
            <a:endParaRPr lang="es-ES" sz="16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018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584200" y="1628800"/>
            <a:ext cx="7156153" cy="4536504"/>
          </a:xfrm>
          <a:prstGeom prst="rect">
            <a:avLst/>
          </a:prstGeom>
          <a:noFill/>
          <a:ln w="9525">
            <a:noFill/>
            <a:miter lim="800000"/>
            <a:headEnd/>
            <a:tailEnd/>
          </a:ln>
        </p:spPr>
      </p:pic>
      <p:sp>
        <p:nvSpPr>
          <p:cNvPr id="52227" name="Rectangle 4"/>
          <p:cNvSpPr>
            <a:spLocks noGrp="1" noChangeArrowheads="1"/>
          </p:cNvSpPr>
          <p:nvPr>
            <p:ph type="ctrTitle"/>
          </p:nvPr>
        </p:nvSpPr>
        <p:spPr>
          <a:xfrm>
            <a:off x="582246" y="3162039"/>
            <a:ext cx="3699768" cy="1470025"/>
          </a:xfrm>
        </p:spPr>
        <p:txBody>
          <a:bodyPr>
            <a:noAutofit/>
          </a:bodyPr>
          <a:lstStyle/>
          <a:p>
            <a:pPr algn="just"/>
            <a:r>
              <a:rPr lang="es-CO" sz="1500" dirty="0"/>
              <a:t>El influjo de los textos griegos, las órdenes mendicantes y la multiplicación de las universidades irían a actuar conjuntamente en ese nuevo mundo que se alimentaba del torbellino de las ciudades en crecimiento. En 1200 ya había traducciones latinas razonablemente precisas de los principales trabajos de los autores antiguos más cruciales para la filosofía: Aristóteles, Platón, Euclides, Ptolomeo, Arquímedes y Galeno. </a:t>
            </a:r>
            <a:r>
              <a:rPr lang="es-CO" sz="1500" dirty="0" smtClean="0"/>
              <a:t/>
            </a:r>
            <a:br>
              <a:rPr lang="es-CO" sz="1500" dirty="0" smtClean="0"/>
            </a:br>
            <a:r>
              <a:rPr lang="es-CO" sz="1500" dirty="0"/>
              <a:t/>
            </a:r>
            <a:br>
              <a:rPr lang="es-CO" sz="1500" dirty="0"/>
            </a:br>
            <a:r>
              <a:rPr lang="es-CO" sz="1500" dirty="0" smtClean="0"/>
              <a:t>A </a:t>
            </a:r>
            <a:r>
              <a:rPr lang="es-CO" sz="1500" dirty="0"/>
              <a:t>esa altura, la </a:t>
            </a:r>
            <a:r>
              <a:rPr lang="es-CO" sz="1500" i="1" dirty="0"/>
              <a:t>filosofía natural</a:t>
            </a:r>
            <a:r>
              <a:rPr lang="es-CO" sz="1500" dirty="0"/>
              <a:t> (</a:t>
            </a:r>
            <a:r>
              <a:rPr lang="es-CO" sz="1500" dirty="0" err="1"/>
              <a:t>e.g</a:t>
            </a:r>
            <a:r>
              <a:rPr lang="es-CO" sz="1500" dirty="0"/>
              <a:t>. ciencia) contenida en esos textos comenzó a ser trabajada y desarrollada por escolásticos notables como Robert </a:t>
            </a:r>
            <a:r>
              <a:rPr lang="es-CO" sz="1500" dirty="0" err="1"/>
              <a:t>Grosseteste</a:t>
            </a:r>
            <a:r>
              <a:rPr lang="es-CO" sz="1500" dirty="0"/>
              <a:t>, Roger Bacon, Alberto Magno y </a:t>
            </a:r>
            <a:r>
              <a:rPr lang="es-CO" sz="1500" dirty="0" err="1">
                <a:hlinkClick r:id="rId3" tooltip="Duns Scoto"/>
              </a:rPr>
              <a:t>Duns</a:t>
            </a:r>
            <a:r>
              <a:rPr lang="es-CO" sz="1500" dirty="0">
                <a:hlinkClick r:id="rId3" tooltip="Duns Scoto"/>
              </a:rPr>
              <a:t> </a:t>
            </a:r>
            <a:r>
              <a:rPr lang="es-CO" sz="1500" dirty="0" err="1">
                <a:hlinkClick r:id="rId3" tooltip="Duns Scoto"/>
              </a:rPr>
              <a:t>Scoto</a:t>
            </a:r>
            <a:r>
              <a:rPr lang="es-CO" sz="1500" dirty="0"/>
              <a:t>, que traerían nuevas tendencias para un abordaje más concreto y empírico, representando un preludio del pensamiento moderno.</a:t>
            </a:r>
            <a:endParaRPr lang="es-ES" sz="15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6"/>
          <a:stretch>
            <a:fillRect/>
          </a:stretch>
        </p:blipFill>
        <p:spPr>
          <a:xfrm>
            <a:off x="4385569" y="1556792"/>
            <a:ext cx="4218879" cy="4752528"/>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467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685801" y="1628800"/>
            <a:ext cx="7054552" cy="4536504"/>
          </a:xfrm>
          <a:prstGeom prst="rect">
            <a:avLst/>
          </a:prstGeom>
          <a:noFill/>
          <a:ln w="9525">
            <a:noFill/>
            <a:miter lim="800000"/>
            <a:headEnd/>
            <a:tailEnd/>
          </a:ln>
        </p:spPr>
      </p:pic>
      <p:sp>
        <p:nvSpPr>
          <p:cNvPr id="52227" name="Rectangle 4"/>
          <p:cNvSpPr>
            <a:spLocks noGrp="1" noChangeArrowheads="1"/>
          </p:cNvSpPr>
          <p:nvPr>
            <p:ph type="ctrTitle"/>
          </p:nvPr>
        </p:nvSpPr>
        <p:spPr>
          <a:xfrm>
            <a:off x="551544" y="3356992"/>
            <a:ext cx="7772400" cy="1470025"/>
          </a:xfrm>
        </p:spPr>
        <p:txBody>
          <a:bodyPr>
            <a:noAutofit/>
          </a:bodyPr>
          <a:lstStyle/>
          <a:p>
            <a:r>
              <a:rPr lang="es-CO" sz="1800" dirty="0" err="1" smtClean="0"/>
              <a:t>Grosseteste</a:t>
            </a:r>
            <a:r>
              <a:rPr lang="es-CO" sz="1800" dirty="0"/>
              <a:t>, el fundador de la </a:t>
            </a:r>
            <a:r>
              <a:rPr lang="es-CO" sz="1800" dirty="0">
                <a:hlinkClick r:id="rId3" tooltip="Escuela Franciscana de Oxford"/>
              </a:rPr>
              <a:t>escuela Franciscana de Oxford</a:t>
            </a:r>
            <a:r>
              <a:rPr lang="es-CO" sz="1800" dirty="0"/>
              <a:t>, fue el primer escolástico en entender plenamente la visión aristotélica del doble camino para el pensamiento científico: </a:t>
            </a:r>
            <a:r>
              <a:rPr lang="es-CO" sz="1800" i="1" dirty="0"/>
              <a:t>generalizar de observaciones particulares a una ley universal</a:t>
            </a:r>
            <a:r>
              <a:rPr lang="es-CO" sz="1800" dirty="0"/>
              <a:t>; y después hacer el camino inverso: </a:t>
            </a:r>
            <a:r>
              <a:rPr lang="es-CO" sz="1800" i="1" dirty="0"/>
              <a:t>deducir de leyes universales a la previsión de situaciones particulares</a:t>
            </a:r>
            <a:r>
              <a:rPr lang="es-CO" sz="1800" dirty="0"/>
              <a:t>. Además de eso, afirmó que estos dos caminos deberían ser verificados —o invalidados— a través de </a:t>
            </a:r>
            <a:r>
              <a:rPr lang="es-CO" sz="1800" dirty="0">
                <a:hlinkClick r:id="rId4" tooltip="Experimento"/>
              </a:rPr>
              <a:t>experimentos</a:t>
            </a:r>
            <a:r>
              <a:rPr lang="es-CO" sz="1800" dirty="0"/>
              <a:t> que probaran sus principios. </a:t>
            </a:r>
            <a:r>
              <a:rPr lang="es-CO" sz="1800" dirty="0" err="1"/>
              <a:t>Grosseteste</a:t>
            </a:r>
            <a:r>
              <a:rPr lang="es-CO" sz="1800" dirty="0"/>
              <a:t> daba gran énfasis a la </a:t>
            </a:r>
            <a:r>
              <a:rPr lang="es-CO" sz="1800" dirty="0">
                <a:hlinkClick r:id="rId5" tooltip="Matemática"/>
              </a:rPr>
              <a:t>matemática</a:t>
            </a:r>
            <a:r>
              <a:rPr lang="es-CO" sz="1800" dirty="0"/>
              <a:t> como un medio de entender la naturaleza y su método de investigación contenía la base esencial de la ciencia experimental.</a:t>
            </a:r>
            <a:br>
              <a:rPr lang="es-CO" sz="1800" dirty="0"/>
            </a:br>
            <a:r>
              <a:rPr lang="es-CO" sz="1800" dirty="0"/>
              <a:t>Roger Bacon, alumno de </a:t>
            </a:r>
            <a:r>
              <a:rPr lang="es-CO" sz="1800" dirty="0" err="1"/>
              <a:t>Grosseteste</a:t>
            </a:r>
            <a:r>
              <a:rPr lang="es-CO" sz="1800" dirty="0"/>
              <a:t>, da una especial atención a la importancia de la experimentación para aumentar el número de hechos conocidos acerca del mundo. Describe el </a:t>
            </a:r>
            <a:r>
              <a:rPr lang="es-CO" sz="1800" dirty="0">
                <a:hlinkClick r:id="rId6" tooltip="Método científico"/>
              </a:rPr>
              <a:t>método científico</a:t>
            </a:r>
            <a:r>
              <a:rPr lang="es-CO" sz="1800" dirty="0"/>
              <a:t> como un ciclo repetido de </a:t>
            </a:r>
            <a:r>
              <a:rPr lang="es-CO" sz="1800" dirty="0">
                <a:hlinkClick r:id="rId7" tooltip="Observación"/>
              </a:rPr>
              <a:t>observación</a:t>
            </a:r>
            <a:r>
              <a:rPr lang="es-CO" sz="1800" dirty="0"/>
              <a:t>, </a:t>
            </a:r>
            <a:r>
              <a:rPr lang="es-CO" sz="1800" dirty="0">
                <a:hlinkClick r:id="rId8" tooltip="Hipótesis (método científico)"/>
              </a:rPr>
              <a:t>hipótesis</a:t>
            </a:r>
            <a:r>
              <a:rPr lang="es-CO" sz="1800" dirty="0"/>
              <a:t>, </a:t>
            </a:r>
            <a:r>
              <a:rPr lang="es-CO" sz="1800" dirty="0">
                <a:hlinkClick r:id="rId9" tooltip="Experimentación"/>
              </a:rPr>
              <a:t>experimentación</a:t>
            </a:r>
            <a:r>
              <a:rPr lang="es-CO" sz="1800" dirty="0"/>
              <a:t> y necesidad de </a:t>
            </a:r>
            <a:r>
              <a:rPr lang="es-CO" sz="1800" dirty="0">
                <a:hlinkClick r:id="rId10" tooltip="Verificación"/>
              </a:rPr>
              <a:t>verificación</a:t>
            </a:r>
            <a:r>
              <a:rPr lang="es-CO" sz="1800" dirty="0"/>
              <a:t> independiente. Bacon registraba la forma en que llevaba a cabo sus experimentos dando detalles precisos, a fin de que otros pudieran reproducir sus experimentos y probar los resultados —esa posibilidad de verificación independiente es parte fundamental del método científico contemporáneo.</a:t>
            </a:r>
            <a:br>
              <a:rPr lang="es-CO" sz="1800" dirty="0"/>
            </a:b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211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685801" y="1628800"/>
            <a:ext cx="7054552" cy="4536504"/>
          </a:xfrm>
          <a:prstGeom prst="rect">
            <a:avLst/>
          </a:prstGeom>
          <a:noFill/>
          <a:ln w="9525">
            <a:noFill/>
            <a:miter lim="800000"/>
            <a:headEnd/>
            <a:tailEnd/>
          </a:ln>
        </p:spPr>
      </p:pic>
      <p:sp>
        <p:nvSpPr>
          <p:cNvPr id="52227" name="Rectangle 4"/>
          <p:cNvSpPr>
            <a:spLocks noGrp="1" noChangeArrowheads="1"/>
          </p:cNvSpPr>
          <p:nvPr>
            <p:ph type="ctrTitle"/>
          </p:nvPr>
        </p:nvSpPr>
        <p:spPr>
          <a:xfrm>
            <a:off x="584200" y="3162039"/>
            <a:ext cx="7857673" cy="1470025"/>
          </a:xfrm>
        </p:spPr>
        <p:txBody>
          <a:bodyPr>
            <a:normAutofit fontScale="90000"/>
          </a:bodyPr>
          <a:lstStyle/>
          <a:p>
            <a:r>
              <a:rPr lang="es-ES" sz="2700" b="1" dirty="0" smtClean="0">
                <a:solidFill>
                  <a:schemeClr val="tx2">
                    <a:lumMod val="75000"/>
                  </a:schemeClr>
                </a:solidFill>
              </a:rPr>
              <a:t>EDAD MEDIA TARDÍA</a:t>
            </a:r>
            <a:br>
              <a:rPr lang="es-ES" sz="2700" b="1" dirty="0" smtClean="0">
                <a:solidFill>
                  <a:schemeClr val="tx2">
                    <a:lumMod val="75000"/>
                  </a:schemeClr>
                </a:solidFill>
              </a:rPr>
            </a:br>
            <a:r>
              <a:rPr lang="es-ES" sz="2400" b="1" dirty="0" smtClean="0">
                <a:solidFill>
                  <a:schemeClr val="tx2">
                    <a:lumMod val="75000"/>
                  </a:schemeClr>
                </a:solidFill>
              </a:rPr>
              <a:t/>
            </a:r>
            <a:br>
              <a:rPr lang="es-ES" sz="2400" b="1" dirty="0" smtClean="0">
                <a:solidFill>
                  <a:schemeClr val="tx2">
                    <a:lumMod val="75000"/>
                  </a:schemeClr>
                </a:solidFill>
              </a:rPr>
            </a:br>
            <a:r>
              <a:rPr lang="es-ES" sz="2400" b="1" dirty="0">
                <a:solidFill>
                  <a:schemeClr val="tx2">
                    <a:lumMod val="75000"/>
                  </a:schemeClr>
                </a:solidFill>
              </a:rPr>
              <a:t/>
            </a:r>
            <a:br>
              <a:rPr lang="es-ES" sz="2400" b="1" dirty="0">
                <a:solidFill>
                  <a:schemeClr val="tx2">
                    <a:lumMod val="75000"/>
                  </a:schemeClr>
                </a:solidFill>
              </a:rPr>
            </a:br>
            <a:r>
              <a:rPr lang="es-ES" sz="2400" b="1" dirty="0" smtClean="0">
                <a:solidFill>
                  <a:schemeClr val="tx2">
                    <a:lumMod val="75000"/>
                  </a:schemeClr>
                </a:solidFill>
              </a:rPr>
              <a:t/>
            </a:r>
            <a:br>
              <a:rPr lang="es-ES" sz="2400" b="1" dirty="0" smtClean="0">
                <a:solidFill>
                  <a:schemeClr val="tx2">
                    <a:lumMod val="75000"/>
                  </a:schemeClr>
                </a:solidFill>
              </a:rPr>
            </a:br>
            <a:r>
              <a:rPr lang="es-ES" sz="2400" b="1" dirty="0">
                <a:solidFill>
                  <a:schemeClr val="tx2">
                    <a:lumMod val="75000"/>
                  </a:schemeClr>
                </a:solidFill>
              </a:rPr>
              <a:t/>
            </a:r>
            <a:br>
              <a:rPr lang="es-ES" sz="2400" b="1" dirty="0">
                <a:solidFill>
                  <a:schemeClr val="tx2">
                    <a:lumMod val="75000"/>
                  </a:schemeClr>
                </a:solidFill>
              </a:rPr>
            </a:br>
            <a:r>
              <a:rPr lang="es-ES" sz="2400" b="1" dirty="0" smtClean="0">
                <a:solidFill>
                  <a:schemeClr val="tx2">
                    <a:lumMod val="75000"/>
                  </a:schemeClr>
                </a:solidFill>
              </a:rPr>
              <a:t/>
            </a:r>
            <a:br>
              <a:rPr lang="es-ES" sz="2400" b="1" dirty="0" smtClean="0">
                <a:solidFill>
                  <a:schemeClr val="tx2">
                    <a:lumMod val="75000"/>
                  </a:schemeClr>
                </a:solidFill>
              </a:rPr>
            </a:br>
            <a:r>
              <a:rPr lang="es-ES" sz="2400" b="1" dirty="0">
                <a:solidFill>
                  <a:schemeClr val="tx2">
                    <a:lumMod val="75000"/>
                  </a:schemeClr>
                </a:solidFill>
              </a:rPr>
              <a:t/>
            </a:r>
            <a:br>
              <a:rPr lang="es-ES" sz="2400" b="1" dirty="0">
                <a:solidFill>
                  <a:schemeClr val="tx2">
                    <a:lumMod val="75000"/>
                  </a:schemeClr>
                </a:solidFill>
              </a:rPr>
            </a:br>
            <a:r>
              <a:rPr lang="es-ES" sz="2400" b="1" dirty="0" smtClean="0">
                <a:solidFill>
                  <a:schemeClr val="tx2">
                    <a:lumMod val="75000"/>
                  </a:schemeClr>
                </a:solidFill>
              </a:rPr>
              <a:t/>
            </a:r>
            <a:br>
              <a:rPr lang="es-ES" sz="2400" b="1" dirty="0" smtClean="0">
                <a:solidFill>
                  <a:schemeClr val="tx2">
                    <a:lumMod val="75000"/>
                  </a:schemeClr>
                </a:solidFill>
              </a:rPr>
            </a:br>
            <a:r>
              <a:rPr lang="es-ES" sz="2400" b="1" dirty="0" smtClean="0">
                <a:solidFill>
                  <a:schemeClr val="tx2">
                    <a:lumMod val="75000"/>
                  </a:schemeClr>
                </a:solidFill>
              </a:rPr>
              <a:t/>
            </a:r>
            <a:br>
              <a:rPr lang="es-ES" sz="2400" b="1" dirty="0" smtClean="0">
                <a:solidFill>
                  <a:schemeClr val="tx2">
                    <a:lumMod val="75000"/>
                  </a:schemeClr>
                </a:solidFill>
              </a:rPr>
            </a:br>
            <a:r>
              <a:rPr lang="es-ES" sz="2400" b="1" dirty="0">
                <a:solidFill>
                  <a:schemeClr val="tx2">
                    <a:lumMod val="75000"/>
                  </a:schemeClr>
                </a:solidFill>
              </a:rPr>
              <a:t/>
            </a:r>
            <a:br>
              <a:rPr lang="es-ES" sz="2400" b="1" dirty="0">
                <a:solidFill>
                  <a:schemeClr val="tx2">
                    <a:lumMod val="75000"/>
                  </a:schemeClr>
                </a:solidFill>
              </a:rPr>
            </a:br>
            <a:r>
              <a:rPr lang="es-ES" sz="2400" b="1" dirty="0">
                <a:solidFill>
                  <a:schemeClr val="tx2">
                    <a:lumMod val="75000"/>
                  </a:schemeClr>
                </a:solidFill>
              </a:rPr>
              <a:t/>
            </a:r>
            <a:br>
              <a:rPr lang="es-ES" sz="2400" b="1" dirty="0">
                <a:solidFill>
                  <a:schemeClr val="tx2">
                    <a:lumMod val="75000"/>
                  </a:schemeClr>
                </a:solidFill>
              </a:rPr>
            </a:br>
            <a:r>
              <a:rPr lang="es-CO" sz="2400" dirty="0"/>
              <a:t>Demostración de Galileo sobre el movimiento acelerado. La base de la famosa "</a:t>
            </a:r>
            <a:r>
              <a:rPr lang="es-CO" sz="2400" i="1" dirty="0"/>
              <a:t>Ley de la caída de los cuerpos</a:t>
            </a:r>
            <a:r>
              <a:rPr lang="es-CO" sz="2400" dirty="0"/>
              <a:t>" fue el teorema de la velocidad media.</a:t>
            </a:r>
            <a:endParaRPr lang="es-ES" sz="24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5"/>
          <a:stretch>
            <a:fillRect/>
          </a:stretch>
        </p:blipFill>
        <p:spPr>
          <a:xfrm>
            <a:off x="584201" y="1927226"/>
            <a:ext cx="7874000" cy="3301974"/>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224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933585" y="1628800"/>
            <a:ext cx="7054552" cy="4536504"/>
          </a:xfrm>
          <a:prstGeom prst="rect">
            <a:avLst/>
          </a:prstGeom>
          <a:noFill/>
          <a:ln w="9525">
            <a:noFill/>
            <a:miter lim="800000"/>
            <a:headEnd/>
            <a:tailEnd/>
          </a:ln>
        </p:spPr>
      </p:pic>
      <p:sp>
        <p:nvSpPr>
          <p:cNvPr id="52227" name="Rectangle 4"/>
          <p:cNvSpPr>
            <a:spLocks noGrp="1" noChangeArrowheads="1"/>
          </p:cNvSpPr>
          <p:nvPr>
            <p:ph type="ctrTitle"/>
          </p:nvPr>
        </p:nvSpPr>
        <p:spPr>
          <a:xfrm>
            <a:off x="574295" y="3356992"/>
            <a:ext cx="7943776" cy="1470025"/>
          </a:xfrm>
        </p:spPr>
        <p:txBody>
          <a:bodyPr>
            <a:noAutofit/>
          </a:bodyPr>
          <a:lstStyle/>
          <a:p>
            <a:pPr algn="just"/>
            <a:r>
              <a:rPr lang="es-CO" sz="1800" dirty="0"/>
              <a:t>La primera mitad del siglo XIV vio el trabajo científico de grandes pensadores. </a:t>
            </a:r>
            <a:r>
              <a:rPr lang="es-CO" sz="1800" dirty="0" smtClean="0"/>
              <a:t/>
            </a:r>
            <a:br>
              <a:rPr lang="es-CO" sz="1800" dirty="0" smtClean="0"/>
            </a:br>
            <a:r>
              <a:rPr lang="es-CO" sz="1800" dirty="0" smtClean="0"/>
              <a:t>Inspirado </a:t>
            </a:r>
            <a:r>
              <a:rPr lang="es-CO" sz="1800" dirty="0"/>
              <a:t>en </a:t>
            </a:r>
            <a:r>
              <a:rPr lang="es-CO" sz="1800" dirty="0" err="1">
                <a:hlinkClick r:id="rId3" tooltip="Duns Scoto"/>
              </a:rPr>
              <a:t>Duns</a:t>
            </a:r>
            <a:r>
              <a:rPr lang="es-CO" sz="1800" dirty="0">
                <a:hlinkClick r:id="rId3" tooltip="Duns Scoto"/>
              </a:rPr>
              <a:t> </a:t>
            </a:r>
            <a:r>
              <a:rPr lang="es-CO" sz="1800" dirty="0" err="1">
                <a:hlinkClick r:id="rId3" tooltip="Duns Scoto"/>
              </a:rPr>
              <a:t>Scoto</a:t>
            </a:r>
            <a:r>
              <a:rPr lang="es-CO" sz="1800" dirty="0"/>
              <a:t>, </a:t>
            </a:r>
            <a:r>
              <a:rPr lang="es-CO" sz="1800" dirty="0">
                <a:hlinkClick r:id="rId4" tooltip="Guillermo de Ockham"/>
              </a:rPr>
              <a:t>Guillermo de </a:t>
            </a:r>
            <a:r>
              <a:rPr lang="es-CO" sz="1800" dirty="0" err="1">
                <a:hlinkClick r:id="rId4" tooltip="Guillermo de Ockham"/>
              </a:rPr>
              <a:t>Ockham</a:t>
            </a:r>
            <a:r>
              <a:rPr lang="es-CO" sz="1800" dirty="0"/>
              <a:t> entendía que la filosofía sólo debía tratar de temas sobre los cuales ella pudiera obtener un conocimiento real. Sus estudios en lógica lo llevaron a defender el principio hoy llamado </a:t>
            </a:r>
            <a:r>
              <a:rPr lang="es-CO" sz="1800" dirty="0">
                <a:hlinkClick r:id="rId5" tooltip="Navaja de Ockham"/>
              </a:rPr>
              <a:t>Navaja de </a:t>
            </a:r>
            <a:r>
              <a:rPr lang="es-CO" sz="1800" dirty="0" err="1">
                <a:hlinkClick r:id="rId5" tooltip="Navaja de Ockham"/>
              </a:rPr>
              <a:t>Ockham</a:t>
            </a:r>
            <a:r>
              <a:rPr lang="es-CO" sz="1800" dirty="0"/>
              <a:t>: </a:t>
            </a:r>
            <a:r>
              <a:rPr lang="es-CO" sz="1800" i="1" dirty="0"/>
              <a:t>si hay varias explicaciones igualmente válidas para un hecho, entonces debemos escoger la más simple</a:t>
            </a:r>
            <a:r>
              <a:rPr lang="es-CO" sz="1800" dirty="0"/>
              <a:t>. </a:t>
            </a:r>
            <a:r>
              <a:rPr lang="es-CO" sz="1800" dirty="0" smtClean="0"/>
              <a:t/>
            </a:r>
            <a:br>
              <a:rPr lang="es-CO" sz="1800" dirty="0" smtClean="0"/>
            </a:br>
            <a:r>
              <a:rPr lang="es-CO" sz="1800" dirty="0" smtClean="0"/>
              <a:t/>
            </a:r>
            <a:br>
              <a:rPr lang="es-CO" sz="1800" dirty="0" smtClean="0"/>
            </a:br>
            <a:r>
              <a:rPr lang="es-CO" sz="1800" dirty="0" smtClean="0"/>
              <a:t>Ello </a:t>
            </a:r>
            <a:r>
              <a:rPr lang="es-CO" sz="1800" dirty="0"/>
              <a:t>debería llevar a un declive en debates estériles y mover la filosofía natural en dirección a lo que hoy se considera ciencia</a:t>
            </a:r>
            <a:r>
              <a:rPr lang="es-CO" sz="1800" dirty="0" smtClean="0"/>
              <a:t>.</a:t>
            </a:r>
            <a:br>
              <a:rPr lang="es-CO" sz="1800" dirty="0" smtClean="0"/>
            </a:br>
            <a:r>
              <a:rPr lang="es-CO" sz="1800" dirty="0" smtClean="0"/>
              <a:t/>
            </a:r>
            <a:br>
              <a:rPr lang="es-CO" sz="1800" dirty="0" smtClean="0"/>
            </a:br>
            <a:r>
              <a:rPr lang="es-CO" sz="1800" dirty="0" smtClean="0"/>
              <a:t>En </a:t>
            </a:r>
            <a:r>
              <a:rPr lang="es-CO" sz="1800" dirty="0"/>
              <a:t>aquel tiempo, académicos como Jean </a:t>
            </a:r>
            <a:r>
              <a:rPr lang="es-CO" sz="1800" dirty="0" err="1"/>
              <a:t>Buridan</a:t>
            </a:r>
            <a:r>
              <a:rPr lang="es-CO" sz="1800" dirty="0"/>
              <a:t> y Nicolás </a:t>
            </a:r>
            <a:r>
              <a:rPr lang="es-CO" sz="1800" dirty="0" err="1"/>
              <a:t>Oresme</a:t>
            </a:r>
            <a:r>
              <a:rPr lang="es-CO" sz="1800" dirty="0"/>
              <a:t> comenzaron a cuestionar aspectos de la mecánica aristotélica. </a:t>
            </a:r>
            <a:r>
              <a:rPr lang="es-CO" sz="1800" dirty="0" smtClean="0"/>
              <a:t/>
            </a:r>
            <a:br>
              <a:rPr lang="es-CO" sz="1800" dirty="0" smtClean="0"/>
            </a:br>
            <a:r>
              <a:rPr lang="es-CO" sz="1800" dirty="0"/>
              <a:t/>
            </a:r>
            <a:br>
              <a:rPr lang="es-CO" sz="1800" dirty="0"/>
            </a:br>
            <a:r>
              <a:rPr lang="es-CO" sz="1800" dirty="0" smtClean="0"/>
              <a:t>En </a:t>
            </a:r>
            <a:r>
              <a:rPr lang="es-CO" sz="1800" dirty="0"/>
              <a:t>particular, </a:t>
            </a:r>
            <a:r>
              <a:rPr lang="es-CO" sz="1800" dirty="0" err="1"/>
              <a:t>Buridan</a:t>
            </a:r>
            <a:r>
              <a:rPr lang="es-CO" sz="1800" dirty="0"/>
              <a:t> desarrolló la </a:t>
            </a:r>
            <a:r>
              <a:rPr lang="es-CO" sz="1800" i="1" dirty="0"/>
              <a:t>teoría del ímpetu</a:t>
            </a:r>
            <a:r>
              <a:rPr lang="es-CO" sz="1800" dirty="0"/>
              <a:t>, que explicaba el movimiento de proyectiles y fue el primer paso en dirección al concepto moderno de inercia.</a:t>
            </a:r>
            <a:r>
              <a:rPr lang="es-CO" sz="1800" dirty="0" smtClean="0"/>
              <a:t/>
            </a:r>
            <a:br>
              <a:rPr lang="es-CO" sz="1800" dirty="0" smtClean="0"/>
            </a:b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3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708214" y="2996952"/>
            <a:ext cx="7772400" cy="1470025"/>
          </a:xfrm>
        </p:spPr>
        <p:txBody>
          <a:bodyPr>
            <a:noAutofit/>
          </a:bodyPr>
          <a:lstStyle/>
          <a:p>
            <a:r>
              <a:rPr lang="es-CO" sz="2400" dirty="0" err="1"/>
              <a:t>Buridan</a:t>
            </a:r>
            <a:r>
              <a:rPr lang="es-CO" sz="2400" dirty="0"/>
              <a:t> se anticipó a Isaac Newton cuando escribió</a:t>
            </a:r>
            <a:r>
              <a:rPr lang="es-CO" sz="2400" dirty="0" smtClean="0"/>
              <a:t>:</a:t>
            </a:r>
            <a:br>
              <a:rPr lang="es-CO" sz="2400" dirty="0" smtClean="0"/>
            </a:br>
            <a:r>
              <a:rPr lang="es-CO" sz="2400" dirty="0"/>
              <a:t/>
            </a:r>
            <a:br>
              <a:rPr lang="es-CO" sz="2400" dirty="0"/>
            </a:br>
            <a:r>
              <a:rPr lang="es-CO" sz="2400" b="1" i="1" dirty="0"/>
              <a:t>... Después de dejar el brazo del lanzador, el proyectil sería movido por un ímpetu suministrado por el lanzador y continuaría moviéndose siempre y cuando ese ímpetu permaneciese más fuerte que la resistencia. Ese movimiento sería de duración infinita en caso de que no fuera disminuido y corrompido por una fuerza contraria resistente a él, o por algo que desvíe al objeto a un movimiento contrario</a:t>
            </a:r>
            <a:r>
              <a:rPr lang="es-CO" sz="2400" i="1" dirty="0"/>
              <a:t>.</a:t>
            </a:r>
            <a:endParaRPr lang="es-ES" sz="24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9400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685801" y="1628800"/>
            <a:ext cx="7054552" cy="4536504"/>
          </a:xfrm>
          <a:prstGeom prst="rect">
            <a:avLst/>
          </a:prstGeom>
          <a:noFill/>
          <a:ln w="9525">
            <a:noFill/>
            <a:miter lim="800000"/>
            <a:headEnd/>
            <a:tailEnd/>
          </a:ln>
        </p:spPr>
      </p:pic>
      <p:sp>
        <p:nvSpPr>
          <p:cNvPr id="52227" name="Rectangle 4"/>
          <p:cNvSpPr>
            <a:spLocks noGrp="1" noChangeArrowheads="1"/>
          </p:cNvSpPr>
          <p:nvPr>
            <p:ph type="ctrTitle"/>
          </p:nvPr>
        </p:nvSpPr>
        <p:spPr>
          <a:xfrm>
            <a:off x="616858" y="3162039"/>
            <a:ext cx="7772400" cy="1470025"/>
          </a:xfrm>
        </p:spPr>
        <p:txBody>
          <a:bodyPr>
            <a:noAutofit/>
          </a:bodyPr>
          <a:lstStyle/>
          <a:p>
            <a:r>
              <a:rPr lang="es-CO" sz="1500" dirty="0"/>
              <a:t>En esa misma época, los denominados </a:t>
            </a:r>
            <a:r>
              <a:rPr lang="es-CO" sz="1500" dirty="0" err="1">
                <a:hlinkClick r:id="rId3" tooltip="Calculatores de Merton College"/>
              </a:rPr>
              <a:t>Calculatores</a:t>
            </a:r>
            <a:r>
              <a:rPr lang="es-CO" sz="1500" dirty="0">
                <a:hlinkClick r:id="rId3" tooltip="Calculatores de Merton College"/>
              </a:rPr>
              <a:t> de </a:t>
            </a:r>
            <a:r>
              <a:rPr lang="es-CO" sz="1500" dirty="0" err="1">
                <a:hlinkClick r:id="rId3" tooltip="Calculatores de Merton College"/>
              </a:rPr>
              <a:t>Merton</a:t>
            </a:r>
            <a:r>
              <a:rPr lang="es-CO" sz="1500" dirty="0">
                <a:hlinkClick r:id="rId3" tooltip="Calculatores de Merton College"/>
              </a:rPr>
              <a:t> </a:t>
            </a:r>
            <a:r>
              <a:rPr lang="es-CO" sz="1500" dirty="0" err="1">
                <a:hlinkClick r:id="rId3" tooltip="Calculatores de Merton College"/>
              </a:rPr>
              <a:t>College</a:t>
            </a:r>
            <a:r>
              <a:rPr lang="es-CO" sz="1500" dirty="0"/>
              <a:t>, de Oxford, elaboraron el Teorema de la velocidad media. Usando un lenguaje simplificado, este teorema establece que </a:t>
            </a:r>
            <a:r>
              <a:rPr lang="es-CO" sz="1500" i="1" dirty="0"/>
              <a:t>un cuerpo en movimiento uniformemente acelerado recorre, en un determinado intervalo de tiempo, el mismo espacio que sería recorrido por un cuerpo que se desplazara con velocidad constante e igual a la velocidad media del primero.</a:t>
            </a:r>
            <a:r>
              <a:rPr lang="es-CO" sz="1500" dirty="0"/>
              <a:t> Más tarde, ese teorema sería la base de la "Ley de la caída de los cuerpos", de Galileo. Hoy sabemos que las principales propiedades cinemáticas del </a:t>
            </a:r>
            <a:r>
              <a:rPr lang="es-CO" sz="1500" i="1" dirty="0"/>
              <a:t>movimiento rectilíneo uniformemente variado</a:t>
            </a:r>
            <a:r>
              <a:rPr lang="es-CO" sz="1500" dirty="0"/>
              <a:t> (MRUV), que aún se le atribuyen a Galileo por los textos de física, fueron descubiertas y probadas por esos académicos.</a:t>
            </a:r>
            <a:br>
              <a:rPr lang="es-CO" sz="1500" dirty="0"/>
            </a:br>
            <a:r>
              <a:rPr lang="es-CO" sz="1500" dirty="0"/>
              <a:t>Nicolás </a:t>
            </a:r>
            <a:r>
              <a:rPr lang="es-CO" sz="1500" dirty="0" err="1"/>
              <a:t>Oresme</a:t>
            </a:r>
            <a:r>
              <a:rPr lang="es-CO" sz="1500" dirty="0"/>
              <a:t>, por su parte, demostró que las razones propuestas por la física aristotélica contra el movimiento del planeta Tierra no eran válidas e invocó el argumento de la simplicidad (de la navaja de </a:t>
            </a:r>
            <a:r>
              <a:rPr lang="es-CO" sz="1500" dirty="0" err="1"/>
              <a:t>Ockham</a:t>
            </a:r>
            <a:r>
              <a:rPr lang="es-CO" sz="1500" dirty="0"/>
              <a:t>) en favor de la teoría de que es la Tierra la que se mueve, y no los cuerpos celestes. En general, el argumento de </a:t>
            </a:r>
            <a:r>
              <a:rPr lang="es-CO" sz="1500" dirty="0" err="1"/>
              <a:t>Oresme</a:t>
            </a:r>
            <a:r>
              <a:rPr lang="es-CO" sz="1500" dirty="0"/>
              <a:t> a favor del movimiento terrestre es más explícito y más claro que el que fue dado siglos después por Copérnico. Entre otras proezas, </a:t>
            </a:r>
            <a:r>
              <a:rPr lang="es-CO" sz="1500" dirty="0" err="1"/>
              <a:t>Oresme</a:t>
            </a:r>
            <a:r>
              <a:rPr lang="es-CO" sz="1500" dirty="0"/>
              <a:t> fue el descubridor del cambio de dirección de la luz a través de la refracción atmosférica; aunque, hasta hoy, ese descubrimiento se le atribuye a Robert Hooke.</a:t>
            </a:r>
            <a:br>
              <a:rPr lang="es-CO" sz="1500" dirty="0"/>
            </a:br>
            <a:r>
              <a:rPr lang="es-CO" sz="1500" dirty="0"/>
              <a:t>En 1348, la Peste Negra llevó este periodo de intenso desarrollo científico a un fin repentino. La plaga mató un tercio de la población europea. Durante casi un siglo, nuevos focos de la plaga y otros desastres causaron un continuo decrecimiento demográfico. Las áreas urbanas, generalmente el motor de las innovaciones intelectuales, fueron especialmente afectadas.</a:t>
            </a:r>
            <a:br>
              <a:rPr lang="es-CO" sz="1500" dirty="0"/>
            </a:br>
            <a:endParaRPr lang="es-ES" sz="15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303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65225" y="1556792"/>
            <a:ext cx="8039223" cy="2952328"/>
          </a:xfrm>
        </p:spPr>
        <p:txBody>
          <a:bodyPr>
            <a:normAutofit/>
          </a:bodyPr>
          <a:lstStyle/>
          <a:p>
            <a:r>
              <a:rPr lang="es-CO" sz="2800" b="1" dirty="0"/>
              <a:t>Línea del tiempo:</a:t>
            </a:r>
            <a:r>
              <a:rPr lang="es-CO" sz="2800" dirty="0"/>
              <a:t> </a:t>
            </a:r>
            <a:r>
              <a:rPr lang="es-CO" sz="2800" i="1" dirty="0"/>
              <a:t>Datos demográficos de Europa y la presencia de innovadores en los campos de la física y de la metodología científica</a:t>
            </a:r>
            <a:r>
              <a:rPr lang="es-CO" sz="2800" i="1" dirty="0" smtClean="0"/>
              <a:t>.</a:t>
            </a:r>
            <a:br>
              <a:rPr lang="es-CO" sz="2800" i="1" dirty="0" smtClean="0"/>
            </a:br>
            <a:r>
              <a:rPr lang="es-CO" sz="2800" i="1" dirty="0"/>
              <a:t/>
            </a:r>
            <a:br>
              <a:rPr lang="es-CO" sz="2800" i="1" dirty="0"/>
            </a:br>
            <a:r>
              <a:rPr lang="es-CO" sz="2800" dirty="0"/>
              <a:t/>
            </a:r>
            <a:br>
              <a:rPr lang="es-CO" sz="2800" dirty="0"/>
            </a:br>
            <a:endParaRPr lang="es-ES" sz="2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4"/>
          <a:stretch>
            <a:fillRect/>
          </a:stretch>
        </p:blipFill>
        <p:spPr>
          <a:xfrm>
            <a:off x="584200" y="3068960"/>
            <a:ext cx="8020248" cy="3240360"/>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550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99516" y="1484784"/>
            <a:ext cx="2676340" cy="2448272"/>
          </a:xfrm>
          <a:prstGeom prst="rect">
            <a:avLst/>
          </a:prstGeom>
        </p:spPr>
      </p:pic>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Imagen 2"/>
          <p:cNvPicPr>
            <a:picLocks noChangeAspect="1"/>
          </p:cNvPicPr>
          <p:nvPr/>
        </p:nvPicPr>
        <p:blipFill>
          <a:blip r:embed="rId5"/>
          <a:stretch>
            <a:fillRect/>
          </a:stretch>
        </p:blipFill>
        <p:spPr>
          <a:xfrm>
            <a:off x="3275856" y="1484785"/>
            <a:ext cx="2444407" cy="2448272"/>
          </a:xfrm>
          <a:prstGeom prst="rect">
            <a:avLst/>
          </a:prstGeom>
        </p:spPr>
      </p:pic>
      <p:pic>
        <p:nvPicPr>
          <p:cNvPr id="9" name="Imagen 8"/>
          <p:cNvPicPr>
            <a:picLocks noChangeAspect="1"/>
          </p:cNvPicPr>
          <p:nvPr/>
        </p:nvPicPr>
        <p:blipFill>
          <a:blip r:embed="rId6"/>
          <a:stretch>
            <a:fillRect/>
          </a:stretch>
        </p:blipFill>
        <p:spPr>
          <a:xfrm>
            <a:off x="5756983" y="1556792"/>
            <a:ext cx="2775457" cy="2367922"/>
          </a:xfrm>
          <a:prstGeom prst="rect">
            <a:avLst/>
          </a:prstGeom>
        </p:spPr>
      </p:pic>
      <p:pic>
        <p:nvPicPr>
          <p:cNvPr id="10" name="Imagen 9"/>
          <p:cNvPicPr>
            <a:picLocks noChangeAspect="1"/>
          </p:cNvPicPr>
          <p:nvPr/>
        </p:nvPicPr>
        <p:blipFill>
          <a:blip r:embed="rId7"/>
          <a:stretch>
            <a:fillRect/>
          </a:stretch>
        </p:blipFill>
        <p:spPr>
          <a:xfrm>
            <a:off x="584200" y="3933057"/>
            <a:ext cx="2366905" cy="2376264"/>
          </a:xfrm>
          <a:prstGeom prst="rect">
            <a:avLst/>
          </a:prstGeom>
        </p:spPr>
      </p:pic>
      <p:pic>
        <p:nvPicPr>
          <p:cNvPr id="11" name="Imagen 10"/>
          <p:cNvPicPr>
            <a:picLocks noChangeAspect="1"/>
          </p:cNvPicPr>
          <p:nvPr/>
        </p:nvPicPr>
        <p:blipFill>
          <a:blip r:embed="rId8"/>
          <a:stretch>
            <a:fillRect/>
          </a:stretch>
        </p:blipFill>
        <p:spPr>
          <a:xfrm>
            <a:off x="3108343" y="3957252"/>
            <a:ext cx="1584176" cy="2232248"/>
          </a:xfrm>
          <a:prstGeom prst="rect">
            <a:avLst/>
          </a:prstGeom>
        </p:spPr>
      </p:pic>
      <p:pic>
        <p:nvPicPr>
          <p:cNvPr id="12" name="Imagen 11"/>
          <p:cNvPicPr>
            <a:picLocks noChangeAspect="1"/>
          </p:cNvPicPr>
          <p:nvPr/>
        </p:nvPicPr>
        <p:blipFill>
          <a:blip r:embed="rId9"/>
          <a:stretch>
            <a:fillRect/>
          </a:stretch>
        </p:blipFill>
        <p:spPr>
          <a:xfrm>
            <a:off x="4849757" y="3933056"/>
            <a:ext cx="1954492" cy="2376264"/>
          </a:xfrm>
          <a:prstGeom prst="rect">
            <a:avLst/>
          </a:prstGeom>
        </p:spPr>
      </p:pic>
      <p:pic>
        <p:nvPicPr>
          <p:cNvPr id="13" name="Imagen 12"/>
          <p:cNvPicPr>
            <a:picLocks noChangeAspect="1"/>
          </p:cNvPicPr>
          <p:nvPr/>
        </p:nvPicPr>
        <p:blipFill>
          <a:blip r:embed="rId10"/>
          <a:stretch>
            <a:fillRect/>
          </a:stretch>
        </p:blipFill>
        <p:spPr>
          <a:xfrm>
            <a:off x="6752375" y="3933054"/>
            <a:ext cx="1780065" cy="2376265"/>
          </a:xfrm>
          <a:prstGeom prst="rect">
            <a:avLst/>
          </a:prstGeom>
        </p:spPr>
      </p:pic>
      <p:pic>
        <p:nvPicPr>
          <p:cNvPr id="14" name="Imagen 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42522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4"/>
          <a:stretch>
            <a:fillRect/>
          </a:stretch>
        </p:blipFill>
        <p:spPr>
          <a:xfrm>
            <a:off x="3654300" y="2054027"/>
            <a:ext cx="4528879" cy="4276629"/>
          </a:xfrm>
          <a:prstGeom prst="rect">
            <a:avLst/>
          </a:prstGeom>
        </p:spPr>
      </p:pic>
      <p:sp>
        <p:nvSpPr>
          <p:cNvPr id="3" name="CuadroTexto 2"/>
          <p:cNvSpPr txBox="1"/>
          <p:nvPr/>
        </p:nvSpPr>
        <p:spPr>
          <a:xfrm>
            <a:off x="3264246" y="1581479"/>
            <a:ext cx="2951385" cy="523220"/>
          </a:xfrm>
          <a:prstGeom prst="rect">
            <a:avLst/>
          </a:prstGeom>
          <a:noFill/>
        </p:spPr>
        <p:txBody>
          <a:bodyPr wrap="none" rtlCol="0">
            <a:spAutoFit/>
          </a:bodyPr>
          <a:lstStyle/>
          <a:p>
            <a:r>
              <a:rPr lang="es-CO" sz="2800" b="1" dirty="0" smtClean="0"/>
              <a:t>RENACIMIENTO</a:t>
            </a:r>
            <a:endParaRPr lang="es-CO" sz="2800" b="1" dirty="0"/>
          </a:p>
        </p:txBody>
      </p:sp>
      <p:sp>
        <p:nvSpPr>
          <p:cNvPr id="9" name="CuadroTexto 8"/>
          <p:cNvSpPr txBox="1"/>
          <p:nvPr/>
        </p:nvSpPr>
        <p:spPr>
          <a:xfrm>
            <a:off x="933585" y="3176678"/>
            <a:ext cx="2259608" cy="2031325"/>
          </a:xfrm>
          <a:prstGeom prst="rect">
            <a:avLst/>
          </a:prstGeom>
          <a:noFill/>
        </p:spPr>
        <p:txBody>
          <a:bodyPr wrap="square" rtlCol="0">
            <a:spAutoFit/>
          </a:bodyPr>
          <a:lstStyle/>
          <a:p>
            <a:pPr algn="just"/>
            <a:r>
              <a:rPr lang="es-CO" dirty="0"/>
              <a:t>El </a:t>
            </a:r>
            <a:r>
              <a:rPr lang="es-CO" i="1" dirty="0"/>
              <a:t>Hombre de </a:t>
            </a:r>
            <a:r>
              <a:rPr lang="es-CO" i="1" dirty="0" err="1"/>
              <a:t>Vitruvio</a:t>
            </a:r>
            <a:r>
              <a:rPr lang="es-CO" dirty="0"/>
              <a:t> de Leonardo da Vinci, un ejemplo de la mezcla de arte y ciencia típica del Renacimiento.</a:t>
            </a: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42643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2" name="Rectangle 2"/>
          <p:cNvSpPr>
            <a:spLocks noGrp="1" noChangeArrowheads="1"/>
          </p:cNvSpPr>
          <p:nvPr>
            <p:ph type="title"/>
          </p:nvPr>
        </p:nvSpPr>
        <p:spPr bwMode="auto">
          <a:xfrm>
            <a:off x="467544" y="1412776"/>
            <a:ext cx="8228107" cy="508918"/>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s-ES_tradnl" b="1" i="1" dirty="0" smtClean="0">
                <a:effectLst>
                  <a:outerShdw blurRad="38100" dist="38100" dir="2700000" algn="tl">
                    <a:srgbClr val="C0C0C0"/>
                  </a:outerShdw>
                </a:effectLst>
              </a:rPr>
              <a:t>Sugerencias importantes</a:t>
            </a:r>
          </a:p>
        </p:txBody>
      </p:sp>
      <p:sp>
        <p:nvSpPr>
          <p:cNvPr id="17411" name="Rectangle 3"/>
          <p:cNvSpPr>
            <a:spLocks noGrp="1" noChangeArrowheads="1"/>
          </p:cNvSpPr>
          <p:nvPr>
            <p:ph sz="half" idx="2"/>
          </p:nvPr>
        </p:nvSpPr>
        <p:spPr bwMode="auto">
          <a:xfrm>
            <a:off x="669722" y="2132856"/>
            <a:ext cx="4406334" cy="3993307"/>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buClr>
                <a:srgbClr val="000000"/>
              </a:buClr>
              <a:buSzPct val="60000"/>
              <a:buFont typeface="Wingdings" pitchFamily="2" charset="2"/>
              <a:buChar char="§"/>
            </a:pPr>
            <a:r>
              <a:rPr lang="es-ES_tradnl" sz="2900" dirty="0" smtClean="0">
                <a:solidFill>
                  <a:srgbClr val="4F33F7"/>
                </a:solidFill>
                <a:latin typeface="Arial Narrow" pitchFamily="34" charset="0"/>
              </a:rPr>
              <a:t>No recibir llamadas telefónicas mientras se desarrolla el seminario</a:t>
            </a:r>
          </a:p>
          <a:p>
            <a:pPr eaLnBrk="1" hangingPunct="1">
              <a:buClr>
                <a:srgbClr val="000000"/>
              </a:buClr>
              <a:buSzPct val="60000"/>
              <a:buFont typeface="Wingdings" pitchFamily="2" charset="2"/>
              <a:buChar char="§"/>
            </a:pPr>
            <a:r>
              <a:rPr lang="es-ES_tradnl" sz="2900" dirty="0" smtClean="0">
                <a:solidFill>
                  <a:srgbClr val="FF0000"/>
                </a:solidFill>
                <a:latin typeface="Arial Narrow" pitchFamily="34" charset="0"/>
              </a:rPr>
              <a:t>Apagar celulares, o ponerlos en modo silencioso </a:t>
            </a:r>
          </a:p>
          <a:p>
            <a:pPr eaLnBrk="1" hangingPunct="1">
              <a:buClr>
                <a:srgbClr val="000000"/>
              </a:buClr>
              <a:buSzPct val="60000"/>
              <a:buFont typeface="Wingdings" pitchFamily="2" charset="2"/>
              <a:buChar char="§"/>
            </a:pPr>
            <a:r>
              <a:rPr lang="es-ES_tradnl" sz="2900" dirty="0" smtClean="0">
                <a:solidFill>
                  <a:srgbClr val="FFC000"/>
                </a:solidFill>
                <a:latin typeface="Arial Narrow" pitchFamily="34" charset="0"/>
              </a:rPr>
              <a:t>Contar con su participación durante el tiempo programado (no abandonar el sitio de la capacitación) </a:t>
            </a:r>
            <a:r>
              <a:rPr lang="es-ES_tradnl" sz="2900" dirty="0" smtClean="0">
                <a:solidFill>
                  <a:srgbClr val="000000"/>
                </a:solidFill>
                <a:latin typeface="Arial Narrow" pitchFamily="34" charset="0"/>
              </a:rPr>
              <a:t> </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71303">
            <a:off x="5118665" y="2653195"/>
            <a:ext cx="3399979" cy="3126681"/>
          </a:xfrm>
          <a:prstGeom prst="rect">
            <a:avLst/>
          </a:prstGeom>
        </p:spPr>
      </p:pic>
      <p:grpSp>
        <p:nvGrpSpPr>
          <p:cNvPr id="9" name="Group 8"/>
          <p:cNvGrpSpPr>
            <a:grpSpLocks/>
          </p:cNvGrpSpPr>
          <p:nvPr/>
        </p:nvGrpSpPr>
        <p:grpSpPr bwMode="auto">
          <a:xfrm>
            <a:off x="3616259" y="546101"/>
            <a:ext cx="4791140" cy="700088"/>
            <a:chOff x="2381" y="344"/>
            <a:chExt cx="3154" cy="441"/>
          </a:xfrm>
        </p:grpSpPr>
        <p:sp>
          <p:nvSpPr>
            <p:cNvPr id="11"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2"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Imagen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411">
                                            <p:bg/>
                                          </p:spTgt>
                                        </p:tgtEl>
                                        <p:attrNameLst>
                                          <p:attrName>style.visibility</p:attrName>
                                        </p:attrNameLst>
                                      </p:cBhvr>
                                      <p:to>
                                        <p:strVal val="visible"/>
                                      </p:to>
                                    </p:set>
                                    <p:animEffect transition="in" filter="barn(inVertical)">
                                      <p:cBhvr>
                                        <p:cTn id="15" dur="500"/>
                                        <p:tgtEl>
                                          <p:spTgt spid="17411">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411">
                                            <p:txEl>
                                              <p:pRg st="0" end="0"/>
                                            </p:txEl>
                                          </p:spTgt>
                                        </p:tgtEl>
                                        <p:attrNameLst>
                                          <p:attrName>style.visibility</p:attrName>
                                        </p:attrNameLst>
                                      </p:cBhvr>
                                      <p:to>
                                        <p:strVal val="visible"/>
                                      </p:to>
                                    </p:set>
                                    <p:animEffect transition="in" filter="barn(inVertical)">
                                      <p:cBhvr>
                                        <p:cTn id="20" dur="500"/>
                                        <p:tgtEl>
                                          <p:spTgt spid="174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411">
                                            <p:txEl>
                                              <p:pRg st="1" end="1"/>
                                            </p:txEl>
                                          </p:spTgt>
                                        </p:tgtEl>
                                        <p:attrNameLst>
                                          <p:attrName>style.visibility</p:attrName>
                                        </p:attrNameLst>
                                      </p:cBhvr>
                                      <p:to>
                                        <p:strVal val="visible"/>
                                      </p:to>
                                    </p:set>
                                    <p:animEffect transition="in" filter="barn(inVertical)">
                                      <p:cBhvr>
                                        <p:cTn id="25" dur="500"/>
                                        <p:tgtEl>
                                          <p:spTgt spid="174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411">
                                            <p:txEl>
                                              <p:pRg st="2" end="2"/>
                                            </p:txEl>
                                          </p:spTgt>
                                        </p:tgtEl>
                                        <p:attrNameLst>
                                          <p:attrName>style.visibility</p:attrName>
                                        </p:attrNameLst>
                                      </p:cBhvr>
                                      <p:to>
                                        <p:strVal val="visible"/>
                                      </p:to>
                                    </p:set>
                                    <p:animEffect transition="in" filter="barn(inVertical)">
                                      <p:cBhvr>
                                        <p:cTn id="30" dur="500"/>
                                        <p:tgtEl>
                                          <p:spTgt spid="17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64243" y="3429000"/>
            <a:ext cx="7772400" cy="1470025"/>
          </a:xfrm>
        </p:spPr>
        <p:txBody>
          <a:bodyPr>
            <a:noAutofit/>
          </a:bodyPr>
          <a:lstStyle/>
          <a:p>
            <a:pPr algn="just"/>
            <a:r>
              <a:rPr lang="es-CO" sz="2000" dirty="0"/>
              <a:t>Además de estancar el proceso de innovación, la peste negra fue uno de los factores que pusieron en jaque todo el modelo de sociedad que había encontrado su apogeo los siglos anteriores. El siglo XV presenció el inicio del florecimiento artístico y cultural del Renacimiento.</a:t>
            </a:r>
            <a:br>
              <a:rPr lang="es-CO" sz="2000" dirty="0"/>
            </a:br>
            <a:r>
              <a:rPr lang="es-CO" sz="2000" dirty="0" smtClean="0"/>
              <a:t/>
            </a:r>
            <a:br>
              <a:rPr lang="es-CO" sz="2000" dirty="0" smtClean="0"/>
            </a:br>
            <a:r>
              <a:rPr lang="es-CO" sz="2000" dirty="0" smtClean="0"/>
              <a:t>El </a:t>
            </a:r>
            <a:r>
              <a:rPr lang="es-CO" sz="2000" dirty="0"/>
              <a:t>redescubrimiento de textos antiguos se aceleró después de la Caída de Constantinopla, a mediados del siglo XV, cuando muchos eruditos bizantinos tuvieron que ir a buscar refugio en Occidente, especialmente en Italia. </a:t>
            </a:r>
            <a:r>
              <a:rPr lang="es-CO" sz="2000" dirty="0" smtClean="0"/>
              <a:t/>
            </a:r>
            <a:br>
              <a:rPr lang="es-CO" sz="2000" dirty="0" smtClean="0"/>
            </a:br>
            <a:r>
              <a:rPr lang="es-CO" sz="2000" dirty="0" smtClean="0"/>
              <a:t>Este </a:t>
            </a:r>
            <a:r>
              <a:rPr lang="es-CO" sz="2000" dirty="0"/>
              <a:t>nuevo influjo alimentó el creciente interés de los académicos europeos por los textos clásicos de periodos anteriores al triunfo del cristianismo en la cultura europea. En el siglo XVI ya comienza a existir, paralelo al interés por la civilización clásica, un menosprecio por la Edad Media, que pasó a ser cada vez más asociada a expresiones como "barbarismo", "ignorancia", "oscuridad", "gótico", "noche de mil años" o "sombrío".</a:t>
            </a:r>
            <a:br>
              <a:rPr lang="es-CO" sz="2000" dirty="0"/>
            </a:b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501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77776" y="3140968"/>
            <a:ext cx="7772400" cy="1470025"/>
          </a:xfrm>
        </p:spPr>
        <p:txBody>
          <a:bodyPr>
            <a:noAutofit/>
          </a:bodyPr>
          <a:lstStyle/>
          <a:p>
            <a:pPr algn="just"/>
            <a:r>
              <a:rPr lang="es-CO" sz="1800" dirty="0"/>
              <a:t>El humanismo renacentista rompe con la visión teocéntrica y con la concepción filosófico-teológica medieval. </a:t>
            </a:r>
            <a:r>
              <a:rPr lang="es-CO" sz="1800" dirty="0" smtClean="0"/>
              <a:t/>
            </a:r>
            <a:br>
              <a:rPr lang="es-CO" sz="1800" dirty="0" smtClean="0"/>
            </a:br>
            <a:r>
              <a:rPr lang="es-CO" sz="1800" dirty="0"/>
              <a:t>C</a:t>
            </a:r>
            <a:r>
              <a:rPr lang="es-CO" sz="1800" dirty="0" smtClean="0"/>
              <a:t>onceptos </a:t>
            </a:r>
            <a:r>
              <a:rPr lang="es-CO" sz="1800" dirty="0"/>
              <a:t>como la dignidad del ser humano pasan a estar en primer plano. Por otro lado, ese humanismo representa también una ruptura con la importancia que le venía siendo dada a las ciencias naturales desde el (re-) descubrimiento de Aristóteles, en el siglo XII.</a:t>
            </a:r>
            <a:br>
              <a:rPr lang="es-CO" sz="1800" dirty="0"/>
            </a:br>
            <a:r>
              <a:rPr lang="es-CO" sz="1800" dirty="0"/>
              <a:t>A pesar del florecimiento artístico, el periodo inicial del Renacimiento es generalmente visto como un momento de estancamiento en las ciencias. </a:t>
            </a:r>
            <a:r>
              <a:rPr lang="es-CO" sz="1800" dirty="0" smtClean="0"/>
              <a:t/>
            </a:r>
            <a:br>
              <a:rPr lang="es-CO" sz="1800" dirty="0" smtClean="0"/>
            </a:br>
            <a:r>
              <a:rPr lang="es-CO" sz="1800" dirty="0" smtClean="0"/>
              <a:t>Hay </a:t>
            </a:r>
            <a:r>
              <a:rPr lang="es-CO" sz="1800" dirty="0"/>
              <a:t>poco desarrollo de disciplinas como la física y astronomía. </a:t>
            </a:r>
            <a:r>
              <a:rPr lang="es-CO" sz="1800" dirty="0" smtClean="0"/>
              <a:t/>
            </a:r>
            <a:br>
              <a:rPr lang="es-CO" sz="1800" dirty="0" smtClean="0"/>
            </a:br>
            <a:r>
              <a:rPr lang="es-CO" sz="1800" dirty="0" smtClean="0"/>
              <a:t>El </a:t>
            </a:r>
            <a:r>
              <a:rPr lang="es-CO" sz="1800" dirty="0"/>
              <a:t>apego a los escritos antiguos enraízan aún más las visiones ptolemaica y aristotélica del universo. En contraste con la escolástica, que suponía un orden racional de la naturaleza en el cual podría penetrar el intelecto, el llamado naturalismo renacentista pasaba a ver el universo como una creación espiritual opaca a la racionalidad y que sólo podría ser comprendida por la experiencia directa. </a:t>
            </a:r>
            <a:r>
              <a:rPr lang="es-CO" sz="1800" dirty="0" smtClean="0"/>
              <a:t/>
            </a:r>
            <a:br>
              <a:rPr lang="es-CO" sz="1800" dirty="0" smtClean="0"/>
            </a:br>
            <a:r>
              <a:rPr lang="es-CO" sz="1800" dirty="0" smtClean="0"/>
              <a:t>Al </a:t>
            </a:r>
            <a:r>
              <a:rPr lang="es-CO" sz="1800" dirty="0"/>
              <a:t>mismo tiempo, la filosofía perdió mucho de su rigor cuando las reglas de la lógica pasaron a considerarse como secundarias ante la intuición o la emoción.</a:t>
            </a:r>
            <a:br>
              <a:rPr lang="es-CO" sz="1800" dirty="0"/>
            </a:br>
            <a:endParaRPr lang="es-ES" sz="1800" b="1" dirty="0" smtClean="0">
              <a:solidFill>
                <a:schemeClr val="tx2">
                  <a:lumMod val="75000"/>
                </a:schemeClr>
              </a:solidFill>
            </a:endParaRPr>
          </a:p>
        </p:txBody>
      </p:sp>
      <p:grpSp>
        <p:nvGrpSpPr>
          <p:cNvPr id="4" name="Group 8"/>
          <p:cNvGrpSpPr>
            <a:grpSpLocks/>
          </p:cNvGrpSpPr>
          <p:nvPr/>
        </p:nvGrpSpPr>
        <p:grpSpPr bwMode="auto">
          <a:xfrm>
            <a:off x="584200" y="404813"/>
            <a:ext cx="7823200" cy="925513"/>
            <a:chOff x="385" y="255"/>
            <a:chExt cx="5150" cy="583"/>
          </a:xfrm>
        </p:grpSpPr>
        <p:pic>
          <p:nvPicPr>
            <p:cNvPr id="5" name="3 Imagen" descr="logo csj 200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 y="255"/>
              <a:ext cx="46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940378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84200" y="4814715"/>
            <a:ext cx="7772400" cy="1470025"/>
          </a:xfrm>
        </p:spPr>
        <p:txBody>
          <a:bodyPr>
            <a:normAutofit fontScale="90000"/>
          </a:bodyPr>
          <a:lstStyle/>
          <a:p>
            <a:r>
              <a:rPr lang="es-CO" sz="1800" dirty="0"/>
              <a:t>Por otro lado, la invención de la imprenta, que ocurrió simultáneamente a la Caída de Constantinopla, tendría gran efecto en la sociedad europea. La difusión más fácil de la palabra escrita democratizó el aprendizaje y permitió la propagación más rápida de nuevas ideas. Entre esas ideas estaba el álgebra, que había sido introducida en Europa por Fibonacci en el siglo XIII, pero sólo se popularizó al ser divulgada en forma impresa.</a:t>
            </a: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2" name="Picture 2" descr="https://upload.wikimedia.org/wikipedia/commons/thumb/a/af/Buchdruck-15-jahrhundert_1.jpg/220px-Buchdruck-15-jahrhundert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600199"/>
            <a:ext cx="4536504" cy="326420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294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84200" y="3140968"/>
            <a:ext cx="7772400" cy="1470025"/>
          </a:xfrm>
        </p:spPr>
        <p:txBody>
          <a:bodyPr>
            <a:noAutofit/>
          </a:bodyPr>
          <a:lstStyle/>
          <a:p>
            <a:pPr algn="just"/>
            <a:r>
              <a:rPr lang="es-CO" sz="2000" dirty="0"/>
              <a:t>Por otro lado, la invención de la imprenta, que ocurrió simultáneamente a la Caída de Constantinopla, tendría gran efecto en la sociedad europea. La difusión más fácil de la palabra escrita democratizó el aprendizaje y permitió la propagación más rápida de nuevas ideas. Entre esas ideas estaba el álgebra, que había sido introducida en Europa por Fibonacci en el siglo XIII, pero sólo se popularizó al ser divulgada en forma impresa.</a:t>
            </a:r>
            <a:br>
              <a:rPr lang="es-CO" sz="2000" dirty="0"/>
            </a:br>
            <a:r>
              <a:rPr lang="es-CO" sz="2000" dirty="0"/>
              <a:t>Estas transformaciones facilitaron el camino para la Revolución científica, pero eso sólo ocurriría después de haber llegado el movimiento renacentista al norte de Europa, con figuras como Copérnico, Francis Bacon y Descartes. Fueron estas figuras las que llevaron adelante los avances ensayados por los sabios de la Edad Media, pero estos personajes ya son descritos a menudo como pensadores pre-iluministas, en lugar de que sean vistos como parte del Renacimiento tardío.</a:t>
            </a:r>
            <a:br>
              <a:rPr lang="es-CO" sz="2000" dirty="0"/>
            </a:b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874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00110" y="3284984"/>
            <a:ext cx="7932330" cy="1470025"/>
          </a:xfrm>
        </p:spPr>
        <p:txBody>
          <a:bodyPr>
            <a:normAutofit fontScale="90000"/>
          </a:bodyPr>
          <a:lstStyle/>
          <a:p>
            <a:pPr algn="just"/>
            <a:r>
              <a:rPr lang="es-CO" sz="1600" dirty="0"/>
              <a:t>La </a:t>
            </a:r>
            <a:r>
              <a:rPr lang="es-CO" sz="1600" b="1" dirty="0"/>
              <a:t>Revolución científica</a:t>
            </a:r>
            <a:r>
              <a:rPr lang="es-CO" sz="1600" dirty="0"/>
              <a:t> es un concepto usado para explicar el surgimiento de la ciencia moderna durante la Edad moderna temprana, asociada principalmente con los siglos XVI y XVII, en que nuevas ideas y conocimientos en física, astronomía, biología (incluyendo anatomía humana) y química transformaron las visiones antiguas y medievales sobre la naturaleza y sentaron las bases de la ciencia </a:t>
            </a:r>
            <a:r>
              <a:rPr lang="es-CO" sz="1600" dirty="0" smtClean="0"/>
              <a:t>moderna.</a:t>
            </a:r>
            <a:r>
              <a:rPr lang="es-CO" sz="1600" baseline="30000" dirty="0"/>
              <a:t/>
            </a:r>
            <a:br>
              <a:rPr lang="es-CO" sz="1600" baseline="30000" dirty="0"/>
            </a:br>
            <a:r>
              <a:rPr lang="es-CO" sz="1600" dirty="0" smtClean="0"/>
              <a:t>De </a:t>
            </a:r>
            <a:r>
              <a:rPr lang="es-CO" sz="1600" dirty="0"/>
              <a:t>acuerdo a la mayoría de versiones, la revolución científica se inició en Europa hacia el final de la época del Renacimiento y continuó a través del siglo XVIII, influyendo en el movimiento social intelectual conocido como la Ilustración. Si bien sus fechas son discutidas, por lo general se cita a la publicación en 1543 de </a:t>
            </a:r>
            <a:r>
              <a:rPr lang="es-CO" sz="1600" i="1" dirty="0" err="1">
                <a:hlinkClick r:id="rId2" tooltip="De revolutionibus orbium coelestium"/>
              </a:rPr>
              <a:t>De</a:t>
            </a:r>
            <a:r>
              <a:rPr lang="es-CO" sz="1600" i="1" dirty="0">
                <a:hlinkClick r:id="rId2" tooltip="De revolutionibus orbium coelestium"/>
              </a:rPr>
              <a:t> </a:t>
            </a:r>
            <a:r>
              <a:rPr lang="es-CO" sz="1600" i="1" dirty="0" err="1">
                <a:hlinkClick r:id="rId2" tooltip="De revolutionibus orbium coelestium"/>
              </a:rPr>
              <a:t>revolutionibus</a:t>
            </a:r>
            <a:r>
              <a:rPr lang="es-CO" sz="1600" i="1" dirty="0">
                <a:hlinkClick r:id="rId2" tooltip="De revolutionibus orbium coelestium"/>
              </a:rPr>
              <a:t> </a:t>
            </a:r>
            <a:r>
              <a:rPr lang="es-CO" sz="1600" i="1" dirty="0" err="1">
                <a:hlinkClick r:id="rId2" tooltip="De revolutionibus orbium coelestium"/>
              </a:rPr>
              <a:t>orbium</a:t>
            </a:r>
            <a:r>
              <a:rPr lang="es-CO" sz="1600" i="1" dirty="0">
                <a:hlinkClick r:id="rId2" tooltip="De revolutionibus orbium coelestium"/>
              </a:rPr>
              <a:t> </a:t>
            </a:r>
            <a:r>
              <a:rPr lang="es-CO" sz="1600" i="1" dirty="0" err="1">
                <a:hlinkClick r:id="rId2" tooltip="De revolutionibus orbium coelestium"/>
              </a:rPr>
              <a:t>coelestium</a:t>
            </a:r>
            <a:r>
              <a:rPr lang="es-CO" sz="1600" dirty="0"/>
              <a:t> (</a:t>
            </a:r>
            <a:r>
              <a:rPr lang="es-CO" sz="1600" i="1" dirty="0"/>
              <a:t>Sobre los giros de los orbes celestes</a:t>
            </a:r>
            <a:r>
              <a:rPr lang="es-CO" sz="1600" dirty="0"/>
              <a:t>) de Nicolás Copérnico como el comienzo de la revolución científica.</a:t>
            </a:r>
            <a:br>
              <a:rPr lang="es-CO" sz="1600" dirty="0"/>
            </a:br>
            <a:r>
              <a:rPr lang="es-CO" sz="1600" dirty="0"/>
              <a:t>Una primera fase de la revolución científica, enfocada a la recuperación del conocimiento de los antiguos, puede describirse como el </a:t>
            </a:r>
            <a:r>
              <a:rPr lang="es-CO" sz="1600" i="1" dirty="0"/>
              <a:t>Renacimiento Científico</a:t>
            </a:r>
            <a:r>
              <a:rPr lang="es-CO" sz="1600" dirty="0"/>
              <a:t> y se considera que culminó en 1632 con la publicación del ensayo de Galileo </a:t>
            </a:r>
            <a:r>
              <a:rPr lang="es-CO" sz="1600" i="1" dirty="0"/>
              <a:t>Diálogos sobre los dos máximos sistemas del mundo</a:t>
            </a:r>
            <a:r>
              <a:rPr lang="es-CO" sz="1600" dirty="0"/>
              <a:t>. </a:t>
            </a:r>
            <a:r>
              <a:rPr lang="es-CO" sz="1600" dirty="0" smtClean="0"/>
              <a:t/>
            </a:r>
            <a:br>
              <a:rPr lang="es-CO" sz="1600" dirty="0" smtClean="0"/>
            </a:br>
            <a:r>
              <a:rPr lang="es-CO" sz="1600" dirty="0" smtClean="0"/>
              <a:t>La </a:t>
            </a:r>
            <a:r>
              <a:rPr lang="es-CO" sz="1600" dirty="0"/>
              <a:t>finalización de la revolución científica se atribuye a la "gran síntesis" de 1687 de </a:t>
            </a:r>
            <a:r>
              <a:rPr lang="es-CO" sz="1600" i="1" dirty="0"/>
              <a:t>Principia</a:t>
            </a:r>
            <a:r>
              <a:rPr lang="es-CO" sz="1600" dirty="0"/>
              <a:t> de Isaac Newton, que formuló las leyes de movimiento y de la gravitación universal y completó la síntesis de una nueva cosmología</a:t>
            </a:r>
            <a:r>
              <a:rPr lang="es-CO" sz="1600" dirty="0" smtClean="0"/>
              <a:t>. </a:t>
            </a:r>
            <a:br>
              <a:rPr lang="es-CO" sz="1600" dirty="0" smtClean="0"/>
            </a:br>
            <a:r>
              <a:rPr lang="es-CO" sz="1600" dirty="0" smtClean="0"/>
              <a:t>A </a:t>
            </a:r>
            <a:r>
              <a:rPr lang="es-CO" sz="1600" dirty="0"/>
              <a:t>finales del siglo XVIII, la revolución científica había dado paso a la "Era de la Reflexión</a:t>
            </a:r>
            <a:r>
              <a:rPr lang="es-CO" sz="1600" dirty="0" smtClean="0"/>
              <a:t>".</a:t>
            </a:r>
            <a:r>
              <a:rPr lang="es-CO" sz="1600" dirty="0"/>
              <a:t/>
            </a:r>
            <a:br>
              <a:rPr lang="es-CO" sz="1600" dirty="0"/>
            </a:br>
            <a:r>
              <a:rPr lang="es-CO" sz="1600" dirty="0"/>
              <a:t>El concepto de revolución científica que tuvo lugar durante un período prolongado surgió en el siglo XVIII con la obra de </a:t>
            </a:r>
            <a:r>
              <a:rPr lang="es-CO" sz="1600" dirty="0">
                <a:hlinkClick r:id="rId3" tooltip="Jean Sylvain Bailly"/>
              </a:rPr>
              <a:t>Jean </a:t>
            </a:r>
            <a:r>
              <a:rPr lang="es-CO" sz="1600" dirty="0" err="1">
                <a:hlinkClick r:id="rId3" tooltip="Jean Sylvain Bailly"/>
              </a:rPr>
              <a:t>Sylvain</a:t>
            </a:r>
            <a:r>
              <a:rPr lang="es-CO" sz="1600" dirty="0">
                <a:hlinkClick r:id="rId3" tooltip="Jean Sylvain Bailly"/>
              </a:rPr>
              <a:t> </a:t>
            </a:r>
            <a:r>
              <a:rPr lang="es-CO" sz="1600" dirty="0" err="1">
                <a:hlinkClick r:id="rId3" tooltip="Jean Sylvain Bailly"/>
              </a:rPr>
              <a:t>Bailly</a:t>
            </a:r>
            <a:r>
              <a:rPr lang="es-CO" sz="1600" dirty="0"/>
              <a:t>, que vio un proceso en dos etapas de quitar lo viejo y establecer lo nuevo</a:t>
            </a:r>
            <a:r>
              <a:rPr lang="es-CO" sz="1600" dirty="0" smtClean="0"/>
              <a:t>.</a:t>
            </a:r>
            <a:r>
              <a:rPr lang="es-CO" sz="1600" dirty="0"/>
              <a:t/>
            </a:r>
            <a:br>
              <a:rPr lang="es-CO" sz="1600" dirty="0"/>
            </a:br>
            <a:r>
              <a:rPr lang="es-CO" sz="1600" dirty="0"/>
              <a:t>El filósofo e historiador </a:t>
            </a:r>
            <a:r>
              <a:rPr lang="es-CO" sz="1600" dirty="0">
                <a:hlinkClick r:id="rId4" tooltip="Alexandre Koyré"/>
              </a:rPr>
              <a:t>Alexandre </a:t>
            </a:r>
            <a:r>
              <a:rPr lang="es-CO" sz="1600" dirty="0" err="1">
                <a:hlinkClick r:id="rId4" tooltip="Alexandre Koyré"/>
              </a:rPr>
              <a:t>Koyré</a:t>
            </a:r>
            <a:r>
              <a:rPr lang="es-CO" sz="1600" dirty="0"/>
              <a:t> acuñó el término </a:t>
            </a:r>
            <a:r>
              <a:rPr lang="es-CO" sz="1600" i="1" dirty="0"/>
              <a:t>revolución científica</a:t>
            </a:r>
            <a:r>
              <a:rPr lang="es-CO" sz="1600" dirty="0"/>
              <a:t> en 1939 para describir esta época.</a:t>
            </a:r>
            <a:r>
              <a:rPr lang="es-CO" sz="1800" dirty="0"/>
              <a:t/>
            </a:r>
            <a:br>
              <a:rPr lang="es-CO" sz="1800" dirty="0"/>
            </a:b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7920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84200" y="1927226"/>
            <a:ext cx="7948241" cy="4382094"/>
          </a:xfrm>
          <a:prstGeom prst="rect">
            <a:avLst/>
          </a:prstGeom>
        </p:spPr>
      </p:pic>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1979712" y="1504621"/>
            <a:ext cx="5575029" cy="369332"/>
          </a:xfrm>
          <a:prstGeom prst="rect">
            <a:avLst/>
          </a:prstGeom>
        </p:spPr>
        <p:txBody>
          <a:bodyPr wrap="square">
            <a:spAutoFit/>
          </a:bodyPr>
          <a:lstStyle/>
          <a:p>
            <a:r>
              <a:rPr lang="es-CO" b="1" dirty="0"/>
              <a:t>El cristianismo y el estudio de la naturaleza</a:t>
            </a:r>
          </a:p>
        </p:txBody>
      </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52073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35000" y="3140968"/>
            <a:ext cx="7772400" cy="1470025"/>
          </a:xfrm>
        </p:spPr>
        <p:txBody>
          <a:bodyPr>
            <a:noAutofit/>
          </a:bodyPr>
          <a:lstStyle/>
          <a:p>
            <a:pPr algn="just"/>
            <a:r>
              <a:rPr lang="es-CO" sz="1400" dirty="0"/>
              <a:t>El pensamiento de San Agustín fue de vacilar al orientar la visión del hombre medieval sobre la relación entre la fe cristiana y el estudio de la naturaleza. Él reconocía la importancia del conocimiento, pero entendía que la fe en Cristo venía a restaurar la condición decaída de la razón humana, siendo, por lo tanto, más importante. Agustín afirmaba que la interpretación de las escrituras debía hacerse de acuerdo con los conocimientos disponibles, en cada época, sobre el mundo natural. </a:t>
            </a:r>
            <a:r>
              <a:rPr lang="es-CO" sz="1400" dirty="0" smtClean="0"/>
              <a:t/>
            </a:r>
            <a:br>
              <a:rPr lang="es-CO" sz="1400" dirty="0" smtClean="0"/>
            </a:br>
            <a:r>
              <a:rPr lang="es-CO" sz="1400" dirty="0" smtClean="0"/>
              <a:t>Escritos </a:t>
            </a:r>
            <a:r>
              <a:rPr lang="es-CO" sz="1400" dirty="0"/>
              <a:t>como su interpretación "alegórica" del libro bíblico del Génesis van a influir fuertemente en la Iglesia medieval, que tendrá una visión más interpretativa y menos literal de los textos sagrados</a:t>
            </a:r>
            <a:r>
              <a:rPr lang="es-CO" sz="1400" dirty="0" smtClean="0"/>
              <a:t>.</a:t>
            </a:r>
            <a:br>
              <a:rPr lang="es-CO" sz="1400" dirty="0" smtClean="0"/>
            </a:br>
            <a:r>
              <a:rPr lang="es-CO" sz="1400" dirty="0"/>
              <a:t>Durante los tiempos confusos de la disolución del Imperio romano de Occidente y de los primeros siglos de la Edad Media, mucha de la cultura clásica se perdió, pero el declive cultural habría sido mucho más intenso si no fuera por el </a:t>
            </a:r>
            <a:r>
              <a:rPr lang="es-CO" sz="1400" dirty="0" err="1">
                <a:hlinkClick r:id="rId2" tooltip="Monasticismo"/>
              </a:rPr>
              <a:t>monasticismo</a:t>
            </a:r>
            <a:r>
              <a:rPr lang="es-CO" sz="1400" dirty="0"/>
              <a:t>, más específicamente por la acción de los monjes copistas. </a:t>
            </a:r>
            <a:r>
              <a:rPr lang="es-CO" sz="1400" dirty="0" smtClean="0"/>
              <a:t/>
            </a:r>
            <a:br>
              <a:rPr lang="es-CO" sz="1400" dirty="0" smtClean="0"/>
            </a:br>
            <a:r>
              <a:rPr lang="es-CO" sz="1400" dirty="0" smtClean="0"/>
              <a:t>Es </a:t>
            </a:r>
            <a:r>
              <a:rPr lang="es-CO" sz="1400" dirty="0"/>
              <a:t>cierto que los textos en griego ya no estaban más accesibles por el olvido del idioma y que los escritos que pasaban por el trabajoso proceso de copia manual eran seleccionados de acuerdo con la importancia que les daban los religiosos.</a:t>
            </a:r>
            <a:br>
              <a:rPr lang="es-CO" sz="1400" dirty="0"/>
            </a:br>
            <a:r>
              <a:rPr lang="es-CO" sz="1400" dirty="0"/>
              <a:t>La Iglesia también estuvo al cargo de la estructura educativa, o, por lo menos, supervisando la misma. Cuando Carlomagno llamó al monje Alcuino para elaborar una reforma en la educación europea, la Iglesia quedó al cargo de las </a:t>
            </a:r>
            <a:r>
              <a:rPr lang="es-CO" sz="1400" i="1" dirty="0"/>
              <a:t>escuelas monacales</a:t>
            </a:r>
            <a:r>
              <a:rPr lang="es-CO" sz="1400" dirty="0"/>
              <a:t> y de las </a:t>
            </a:r>
            <a:r>
              <a:rPr lang="es-CO" sz="1400" i="1" dirty="0"/>
              <a:t>escuelas catedralicias</a:t>
            </a:r>
            <a:r>
              <a:rPr lang="es-CO" sz="1400" dirty="0"/>
              <a:t>. La mayoría de las universidades en los siglos XII y XIII surgieron precisamente de escuelas ligadas a las catedrales y funcionaban bajo la protección de jurisdicción eclesiástica.</a:t>
            </a:r>
            <a:endParaRPr lang="es-ES" sz="14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882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66306" y="1184982"/>
            <a:ext cx="7848872" cy="1470025"/>
          </a:xfrm>
        </p:spPr>
        <p:txBody>
          <a:bodyPr>
            <a:normAutofit/>
          </a:bodyPr>
          <a:lstStyle/>
          <a:p>
            <a:r>
              <a:rPr lang="es-ES" sz="2000" b="1" dirty="0" smtClean="0">
                <a:solidFill>
                  <a:schemeClr val="tx2">
                    <a:lumMod val="75000"/>
                  </a:schemeClr>
                </a:solidFill>
              </a:rPr>
              <a:t>PRIMERA GUERRA MUNDIAL</a:t>
            </a:r>
            <a:r>
              <a:rPr lang="es-ES" sz="1800" b="1" dirty="0" smtClean="0">
                <a:solidFill>
                  <a:schemeClr val="tx2">
                    <a:lumMod val="75000"/>
                  </a:schemeClr>
                </a:solidFill>
              </a:rPr>
              <a:t/>
            </a:r>
            <a:br>
              <a:rPr lang="es-ES" sz="1800" b="1" dirty="0" smtClean="0">
                <a:solidFill>
                  <a:schemeClr val="tx2">
                    <a:lumMod val="75000"/>
                  </a:schemeClr>
                </a:solidFill>
              </a:rPr>
            </a:b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4"/>
          <a:stretch>
            <a:fillRect/>
          </a:stretch>
        </p:blipFill>
        <p:spPr>
          <a:xfrm>
            <a:off x="584200" y="2276872"/>
            <a:ext cx="8020248" cy="4032448"/>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585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80571" y="3284984"/>
            <a:ext cx="7628384" cy="1470025"/>
          </a:xfrm>
        </p:spPr>
        <p:txBody>
          <a:bodyPr>
            <a:noAutofit/>
          </a:bodyPr>
          <a:lstStyle/>
          <a:p>
            <a:pPr algn="just"/>
            <a:r>
              <a:rPr lang="es-CO" sz="2000" dirty="0"/>
              <a:t>La </a:t>
            </a:r>
            <a:r>
              <a:rPr lang="es-CO" sz="2000" b="1" dirty="0"/>
              <a:t>Primera Guerra Mundial</a:t>
            </a:r>
            <a:r>
              <a:rPr lang="es-CO" sz="2000" dirty="0"/>
              <a:t>, también conocida como </a:t>
            </a:r>
            <a:r>
              <a:rPr lang="es-CO" sz="2000" b="1" dirty="0"/>
              <a:t>Gran Guerra</a:t>
            </a:r>
            <a:r>
              <a:rPr lang="es-CO" sz="2000" dirty="0" smtClean="0"/>
              <a:t>, </a:t>
            </a:r>
            <a:r>
              <a:rPr lang="es-CO" sz="2000" dirty="0"/>
              <a:t>fue una guerra desarrollada principalmente en Europa, que dio comienzo el 28 de julio de 1914 y finalizó el 11 de noviembre de 1918, cuando Alemania aceptó las condiciones del armisticio. </a:t>
            </a:r>
            <a:r>
              <a:rPr lang="es-CO" sz="2000" dirty="0" smtClean="0"/>
              <a:t/>
            </a:r>
            <a:br>
              <a:rPr lang="es-CO" sz="2000" dirty="0" smtClean="0"/>
            </a:br>
            <a:r>
              <a:rPr lang="es-CO" sz="2000" dirty="0" smtClean="0"/>
              <a:t>Tras </a:t>
            </a:r>
            <a:r>
              <a:rPr lang="es-CO" sz="2000" dirty="0"/>
              <a:t>seis meses de negociaciones en la Conferencia de Paz de París, el 28 de junio de 1919 los países aliados firmaron el Tratado de Versalles con Alemania, y otros a lo largo del siguiente año con cada una de las potencias derrotadas. </a:t>
            </a:r>
            <a:r>
              <a:rPr lang="es-CO" sz="2000" dirty="0" smtClean="0"/>
              <a:t/>
            </a:r>
            <a:br>
              <a:rPr lang="es-CO" sz="2000" dirty="0" smtClean="0"/>
            </a:br>
            <a:r>
              <a:rPr lang="es-CO" sz="2000" dirty="0" smtClean="0"/>
              <a:t>Más </a:t>
            </a:r>
            <a:r>
              <a:rPr lang="es-CO" sz="2000" dirty="0"/>
              <a:t>de nueve millones de combatientes perdieron la vida, una cifra extraordinariamente elevada, dada la sofisticación tecnológica e industrial de los beligerantes. </a:t>
            </a:r>
            <a:r>
              <a:rPr lang="es-CO" sz="2000" dirty="0" smtClean="0"/>
              <a:t/>
            </a:r>
            <a:br>
              <a:rPr lang="es-CO" sz="2000" dirty="0" smtClean="0"/>
            </a:br>
            <a:r>
              <a:rPr lang="es-CO" sz="2000" dirty="0" smtClean="0"/>
              <a:t>Está </a:t>
            </a:r>
            <a:r>
              <a:rPr lang="es-CO" sz="2000" dirty="0"/>
              <a:t>considerado el quinto conflicto más mortífero de la historia de la Humanidad</a:t>
            </a:r>
            <a:r>
              <a:rPr lang="es-CO" sz="2000" dirty="0" smtClean="0"/>
              <a:t>. </a:t>
            </a:r>
            <a:r>
              <a:rPr lang="es-CO" sz="2000" dirty="0"/>
              <a:t>Tal fue la convulsión que provocó la guerra, que allanó el camino a grandes cambios políticos, incluyendo numerosas revoluciones con un carácter nunca antes visto en varias de las naciones involucradas.</a:t>
            </a: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04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82386" y="3140968"/>
            <a:ext cx="7772400" cy="1470025"/>
          </a:xfrm>
        </p:spPr>
        <p:txBody>
          <a:bodyPr>
            <a:normAutofit fontScale="90000"/>
          </a:bodyPr>
          <a:lstStyle/>
          <a:p>
            <a:pPr algn="just"/>
            <a:r>
              <a:rPr lang="es-CO" sz="1800" dirty="0"/>
              <a:t>Recibió el calificativo de mundial, porque en ella se vieron involucradas todas las grandes potencias industriales y militares de la época,</a:t>
            </a:r>
            <a:r>
              <a:rPr lang="es-CO" sz="1800" baseline="30000" dirty="0">
                <a:hlinkClick r:id="rId2"/>
              </a:rPr>
              <a:t>7</a:t>
            </a:r>
            <a:r>
              <a:rPr lang="es-CO" sz="1800" dirty="0"/>
              <a:t> divididas en dos alianzas opuestas. Por un lado se encontraba la Triple Alianza, formada por las Potencias Centrales: el Imperio alemán y Austria-Hungría. Italia, que había sido miembro de la Triple Alianza junto a Alemania y Austria-Hungría, no se unió a las Potencias Centrales, pues Austria, en contra de los términos pactados, fue la nación agresora que desencadenó el conflicto.</a:t>
            </a:r>
            <a:r>
              <a:rPr lang="es-CO" sz="1800" baseline="30000" dirty="0">
                <a:hlinkClick r:id="rId3"/>
              </a:rPr>
              <a:t>8</a:t>
            </a:r>
            <a:r>
              <a:rPr lang="es-CO" sz="1800" dirty="0"/>
              <a:t> Por otro lado se encontraba la Triple Entente, formada por el Reino Unido, Francia y el Imperio ruso. Ambas alianzas sufrieron cambios y fueron varias las naciones que acabarían ingresando en las filas de uno u otro bando según avanzaba la guerra: Italia, Japón y Estados Unidos se unieron a la Triple Entente, mientras el Imperio otomano y Bulgaria se unieron a las Potencias Centrales. En total, más de 70 millones de militares, incluyendo 60 millones de europeos, se movilizaron y combatieron en la guerra más grande de la historia hasta ese momento.</a:t>
            </a:r>
            <a:r>
              <a:rPr lang="es-CO" sz="1800" baseline="30000" dirty="0">
                <a:hlinkClick r:id="rId4"/>
              </a:rPr>
              <a:t>9</a:t>
            </a:r>
            <a:r>
              <a:rPr lang="es-CO" sz="1800" dirty="0"/>
              <a:t> </a:t>
            </a:r>
            <a:r>
              <a:rPr lang="es-CO" sz="1800" baseline="30000" dirty="0">
                <a:hlinkClick r:id="rId5"/>
              </a:rPr>
              <a:t>10</a:t>
            </a:r>
            <a:r>
              <a:rPr lang="es-CO" sz="1800" dirty="0"/>
              <a:t> Hasta el comienzo de la Segunda Guerra Mundial, esta guerra era llamada Gran Guerra o simplemente Guerra </a:t>
            </a:r>
            <a:r>
              <a:rPr lang="es-CO" sz="1800" dirty="0" smtClean="0"/>
              <a:t>Mundial, </a:t>
            </a:r>
            <a:r>
              <a:rPr lang="es-CO" sz="1800" dirty="0"/>
              <a:t>expresión esta última que en Alemania comenzó a utilizarse desde su comienzo (</a:t>
            </a:r>
            <a:r>
              <a:rPr lang="es-CO" sz="1800" i="1" dirty="0" err="1"/>
              <a:t>Weltkrieg</a:t>
            </a:r>
            <a:r>
              <a:rPr lang="es-CO" sz="1800" dirty="0"/>
              <a:t>), aunque solo se generalizó en Francia (</a:t>
            </a:r>
            <a:r>
              <a:rPr lang="es-CO" sz="1800" i="1" dirty="0" err="1"/>
              <a:t>Guerre</a:t>
            </a:r>
            <a:r>
              <a:rPr lang="es-CO" sz="1800" i="1" dirty="0"/>
              <a:t> </a:t>
            </a:r>
            <a:r>
              <a:rPr lang="es-CO" sz="1800" i="1" dirty="0" err="1"/>
              <a:t>Mondiale</a:t>
            </a:r>
            <a:r>
              <a:rPr lang="es-CO" sz="1800" dirty="0"/>
              <a:t>) y en el Reino Unido (</a:t>
            </a:r>
            <a:r>
              <a:rPr lang="es-CO" sz="1800" i="1" dirty="0" err="1"/>
              <a:t>World</a:t>
            </a:r>
            <a:r>
              <a:rPr lang="es-CO" sz="1800" i="1" dirty="0"/>
              <a:t> </a:t>
            </a:r>
            <a:r>
              <a:rPr lang="es-CO" sz="1800" i="1" dirty="0" err="1"/>
              <a:t>War</a:t>
            </a:r>
            <a:r>
              <a:rPr lang="es-CO" sz="1800" dirty="0"/>
              <a:t>) en la década de 1930, mientras que en Estados Unidos la denominación se impuso a partir del momento de su intervención,</a:t>
            </a:r>
            <a:r>
              <a:rPr lang="es-CO" sz="1800" baseline="30000" dirty="0">
                <a:hlinkClick r:id="rId6"/>
              </a:rPr>
              <a:t>14</a:t>
            </a:r>
            <a:r>
              <a:rPr lang="es-CO" sz="1800" dirty="0"/>
              <a:t> ya que allí originalmente se la conoció como la Guerra Europea</a:t>
            </a: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864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755576" y="1569740"/>
            <a:ext cx="7451725" cy="8382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r>
              <a:rPr lang="es-ES_tradnl" i="1" dirty="0" smtClean="0">
                <a:latin typeface="Comic Sans MS" pitchFamily="66" charset="0"/>
              </a:rPr>
              <a:t>Presentación personal</a:t>
            </a:r>
          </a:p>
        </p:txBody>
      </p:sp>
      <p:sp>
        <p:nvSpPr>
          <p:cNvPr id="16387" name="Rectangle 3"/>
          <p:cNvSpPr>
            <a:spLocks noGrp="1" noChangeArrowheads="1"/>
          </p:cNvSpPr>
          <p:nvPr>
            <p:ph type="body" idx="4294967295"/>
          </p:nvPr>
        </p:nvSpPr>
        <p:spPr bwMode="auto">
          <a:xfrm>
            <a:off x="2771800" y="2813611"/>
            <a:ext cx="5638800" cy="3505200"/>
          </a:xfrm>
          <a:prstGeom prst="rect">
            <a:avLst/>
          </a:prstGeom>
          <a:solidFill>
            <a:srgbClr val="FFFFFF"/>
          </a:solidFill>
          <a:ln>
            <a:miter lim="800000"/>
            <a:headEnd/>
            <a:tailEnd/>
          </a:ln>
        </p:spPr>
        <p:txBody>
          <a:bodyPr/>
          <a:lstStyle/>
          <a:p>
            <a:pPr eaLnBrk="1" hangingPunct="1">
              <a:lnSpc>
                <a:spcPct val="90000"/>
              </a:lnSpc>
            </a:pPr>
            <a:r>
              <a:rPr lang="es-ES_tradnl" sz="2800" dirty="0" smtClean="0"/>
              <a:t>Nombre </a:t>
            </a:r>
          </a:p>
          <a:p>
            <a:pPr eaLnBrk="1" hangingPunct="1">
              <a:lnSpc>
                <a:spcPct val="90000"/>
              </a:lnSpc>
            </a:pPr>
            <a:r>
              <a:rPr lang="es-ES_tradnl" sz="2800" dirty="0" smtClean="0"/>
              <a:t>Estudios</a:t>
            </a:r>
          </a:p>
          <a:p>
            <a:pPr eaLnBrk="1" hangingPunct="1">
              <a:lnSpc>
                <a:spcPct val="90000"/>
              </a:lnSpc>
            </a:pPr>
            <a:r>
              <a:rPr lang="es-ES_tradnl" sz="2800" dirty="0" smtClean="0"/>
              <a:t>Cargo/Rol</a:t>
            </a:r>
          </a:p>
          <a:p>
            <a:pPr eaLnBrk="1" hangingPunct="1">
              <a:lnSpc>
                <a:spcPct val="90000"/>
              </a:lnSpc>
            </a:pPr>
            <a:r>
              <a:rPr lang="es-ES_tradnl" sz="2800" dirty="0" smtClean="0"/>
              <a:t>Conocimientos de ISO 9000-9001-GP1000? Otro?</a:t>
            </a:r>
          </a:p>
          <a:p>
            <a:pPr eaLnBrk="1" hangingPunct="1">
              <a:lnSpc>
                <a:spcPct val="90000"/>
              </a:lnSpc>
            </a:pPr>
            <a:r>
              <a:rPr lang="es-ES_tradnl" sz="2800" dirty="0" smtClean="0"/>
              <a:t>Expectativas con respecto al seminario y a la calidad en general</a:t>
            </a:r>
          </a:p>
          <a:p>
            <a:pPr eaLnBrk="1" hangingPunct="1">
              <a:lnSpc>
                <a:spcPct val="90000"/>
              </a:lnSpc>
            </a:pPr>
            <a:endParaRPr lang="es-ES_tradnl" sz="2800" dirty="0" smtClean="0"/>
          </a:p>
        </p:txBody>
      </p:sp>
      <p:pic>
        <p:nvPicPr>
          <p:cNvPr id="16388" name="Picture 4" descr="CARICA3"/>
          <p:cNvPicPr>
            <a:picLocks noChangeAspect="1" noChangeArrowheads="1"/>
          </p:cNvPicPr>
          <p:nvPr/>
        </p:nvPicPr>
        <p:blipFill>
          <a:blip r:embed="rId3" cstate="print"/>
          <a:srcRect/>
          <a:stretch>
            <a:fillRect/>
          </a:stretch>
        </p:blipFill>
        <p:spPr bwMode="auto">
          <a:xfrm>
            <a:off x="7040817" y="1916832"/>
            <a:ext cx="1281113" cy="2263775"/>
          </a:xfrm>
          <a:prstGeom prst="rect">
            <a:avLst/>
          </a:prstGeom>
          <a:noFill/>
          <a:ln w="9525">
            <a:noFill/>
            <a:miter lim="800000"/>
            <a:headEnd/>
            <a:tailEnd/>
          </a:ln>
        </p:spPr>
      </p:pic>
      <p:pic>
        <p:nvPicPr>
          <p:cNvPr id="16389" name="Picture 5" descr="FUMING"/>
          <p:cNvPicPr>
            <a:picLocks noChangeAspect="1" noChangeArrowheads="1"/>
          </p:cNvPicPr>
          <p:nvPr/>
        </p:nvPicPr>
        <p:blipFill>
          <a:blip r:embed="rId4" cstate="print"/>
          <a:srcRect/>
          <a:stretch>
            <a:fillRect/>
          </a:stretch>
        </p:blipFill>
        <p:spPr bwMode="auto">
          <a:xfrm>
            <a:off x="1187624" y="3109076"/>
            <a:ext cx="1436688" cy="2711450"/>
          </a:xfrm>
          <a:prstGeom prst="rect">
            <a:avLst/>
          </a:prstGeom>
          <a:noFill/>
          <a:ln w="9525">
            <a:noFill/>
            <a:miter lim="800000"/>
            <a:headEnd/>
            <a:tailEnd/>
          </a:ln>
        </p:spPr>
      </p:pic>
      <p:grpSp>
        <p:nvGrpSpPr>
          <p:cNvPr id="6" name="Group 8"/>
          <p:cNvGrpSpPr>
            <a:grpSpLocks/>
          </p:cNvGrpSpPr>
          <p:nvPr/>
        </p:nvGrpSpPr>
        <p:grpSpPr bwMode="auto">
          <a:xfrm>
            <a:off x="3616259" y="546101"/>
            <a:ext cx="4791140" cy="700088"/>
            <a:chOff x="2381" y="344"/>
            <a:chExt cx="3154" cy="441"/>
          </a:xfrm>
        </p:grpSpPr>
        <p:sp>
          <p:nvSpPr>
            <p:cNvPr id="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n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16389"/>
                                        </p:tgtEl>
                                      </p:cBhvr>
                                    </p:animEffect>
                                    <p:anim calcmode="lin" valueType="num">
                                      <p:cBhvr>
                                        <p:cTn id="7" dur="2000"/>
                                        <p:tgtEl>
                                          <p:spTgt spid="1638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6389"/>
                                        </p:tgtEl>
                                        <p:attrNameLst>
                                          <p:attrName>ppt_h</p:attrName>
                                        </p:attrNameLst>
                                      </p:cBhvr>
                                      <p:tavLst>
                                        <p:tav tm="0">
                                          <p:val>
                                            <p:strVal val="ppt_h"/>
                                          </p:val>
                                        </p:tav>
                                        <p:tav tm="100000">
                                          <p:val>
                                            <p:strVal val="ppt_h"/>
                                          </p:val>
                                        </p:tav>
                                      </p:tavLst>
                                    </p:anim>
                                    <p:set>
                                      <p:cBhvr>
                                        <p:cTn id="9" dur="1" fill="hold">
                                          <p:stCondLst>
                                            <p:cond delay="1999"/>
                                          </p:stCondLst>
                                        </p:cTn>
                                        <p:tgtEl>
                                          <p:spTgt spid="1638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nodeType="clickEffect">
                                  <p:stCondLst>
                                    <p:cond delay="0"/>
                                  </p:stCondLst>
                                  <p:childTnLst>
                                    <p:animEffect transition="out" filter="fade">
                                      <p:cBhvr>
                                        <p:cTn id="13" dur="2000"/>
                                        <p:tgtEl>
                                          <p:spTgt spid="16388"/>
                                        </p:tgtEl>
                                      </p:cBhvr>
                                    </p:animEffect>
                                    <p:anim calcmode="lin" valueType="num">
                                      <p:cBhvr>
                                        <p:cTn id="14" dur="2000"/>
                                        <p:tgtEl>
                                          <p:spTgt spid="1638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16388"/>
                                        </p:tgtEl>
                                        <p:attrNameLst>
                                          <p:attrName>ppt_h</p:attrName>
                                        </p:attrNameLst>
                                      </p:cBhvr>
                                      <p:tavLst>
                                        <p:tav tm="0">
                                          <p:val>
                                            <p:strVal val="ppt_h"/>
                                          </p:val>
                                        </p:tav>
                                        <p:tav tm="100000">
                                          <p:val>
                                            <p:strVal val="ppt_h"/>
                                          </p:val>
                                        </p:tav>
                                      </p:tavLst>
                                    </p:anim>
                                    <p:set>
                                      <p:cBhvr>
                                        <p:cTn id="16" dur="1" fill="hold">
                                          <p:stCondLst>
                                            <p:cond delay="1999"/>
                                          </p:stCondLst>
                                        </p:cTn>
                                        <p:tgtEl>
                                          <p:spTgt spid="1638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387">
                                            <p:bg/>
                                          </p:spTgt>
                                        </p:tgtEl>
                                        <p:attrNameLst>
                                          <p:attrName>style.visibility</p:attrName>
                                        </p:attrNameLst>
                                      </p:cBhvr>
                                      <p:to>
                                        <p:strVal val="visible"/>
                                      </p:to>
                                    </p:set>
                                    <p:animEffect transition="in" filter="fade">
                                      <p:cBhvr>
                                        <p:cTn id="21" dur="500"/>
                                        <p:tgtEl>
                                          <p:spTgt spid="16387">
                                            <p:bg/>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387">
                                            <p:txEl>
                                              <p:pRg st="0" end="0"/>
                                            </p:txEl>
                                          </p:spTgt>
                                        </p:tgtEl>
                                        <p:attrNameLst>
                                          <p:attrName>style.visibility</p:attrName>
                                        </p:attrNameLst>
                                      </p:cBhvr>
                                      <p:to>
                                        <p:strVal val="visible"/>
                                      </p:to>
                                    </p:set>
                                    <p:animEffect transition="in" filter="fade">
                                      <p:cBhvr>
                                        <p:cTn id="26" dur="500"/>
                                        <p:tgtEl>
                                          <p:spTgt spid="1638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387">
                                            <p:txEl>
                                              <p:pRg st="1" end="1"/>
                                            </p:txEl>
                                          </p:spTgt>
                                        </p:tgtEl>
                                        <p:attrNameLst>
                                          <p:attrName>style.visibility</p:attrName>
                                        </p:attrNameLst>
                                      </p:cBhvr>
                                      <p:to>
                                        <p:strVal val="visible"/>
                                      </p:to>
                                    </p:set>
                                    <p:animEffect transition="in" filter="fade">
                                      <p:cBhvr>
                                        <p:cTn id="31" dur="500"/>
                                        <p:tgtEl>
                                          <p:spTgt spid="1638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387">
                                            <p:txEl>
                                              <p:pRg st="2" end="2"/>
                                            </p:txEl>
                                          </p:spTgt>
                                        </p:tgtEl>
                                        <p:attrNameLst>
                                          <p:attrName>style.visibility</p:attrName>
                                        </p:attrNameLst>
                                      </p:cBhvr>
                                      <p:to>
                                        <p:strVal val="visible"/>
                                      </p:to>
                                    </p:set>
                                    <p:animEffect transition="in" filter="fade">
                                      <p:cBhvr>
                                        <p:cTn id="36" dur="500"/>
                                        <p:tgtEl>
                                          <p:spTgt spid="1638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387">
                                            <p:txEl>
                                              <p:pRg st="3" end="3"/>
                                            </p:txEl>
                                          </p:spTgt>
                                        </p:tgtEl>
                                        <p:attrNameLst>
                                          <p:attrName>style.visibility</p:attrName>
                                        </p:attrNameLst>
                                      </p:cBhvr>
                                      <p:to>
                                        <p:strVal val="visible"/>
                                      </p:to>
                                    </p:set>
                                    <p:animEffect transition="in" filter="fade">
                                      <p:cBhvr>
                                        <p:cTn id="41" dur="500"/>
                                        <p:tgtEl>
                                          <p:spTgt spid="1638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387">
                                            <p:txEl>
                                              <p:pRg st="4" end="4"/>
                                            </p:txEl>
                                          </p:spTgt>
                                        </p:tgtEl>
                                        <p:attrNameLst>
                                          <p:attrName>style.visibility</p:attrName>
                                        </p:attrNameLst>
                                      </p:cBhvr>
                                      <p:to>
                                        <p:strVal val="visible"/>
                                      </p:to>
                                    </p:set>
                                    <p:animEffect transition="in" filter="fade">
                                      <p:cBhvr>
                                        <p:cTn id="46" dur="500"/>
                                        <p:tgtEl>
                                          <p:spTgt spid="16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 name="Tabla 1"/>
          <p:cNvGraphicFramePr>
            <a:graphicFrameLocks noGrp="1"/>
          </p:cNvGraphicFramePr>
          <p:nvPr>
            <p:extLst>
              <p:ext uri="{D42A27DB-BD31-4B8C-83A1-F6EECF244321}">
                <p14:modId xmlns:p14="http://schemas.microsoft.com/office/powerpoint/2010/main" val="2480580454"/>
              </p:ext>
            </p:extLst>
          </p:nvPr>
        </p:nvGraphicFramePr>
        <p:xfrm>
          <a:off x="584200" y="1600200"/>
          <a:ext cx="7943775" cy="4525963"/>
        </p:xfrm>
        <a:graphic>
          <a:graphicData uri="http://schemas.openxmlformats.org/drawingml/2006/table">
            <a:tbl>
              <a:tblPr/>
              <a:tblGrid>
                <a:gridCol w="3743619"/>
                <a:gridCol w="4200156"/>
              </a:tblGrid>
              <a:tr h="1579817">
                <a:tc>
                  <a:txBody>
                    <a:bodyPr/>
                    <a:lstStyle/>
                    <a:p>
                      <a:r>
                        <a:rPr lang="es-CO" sz="800" dirty="0"/>
                        <a:t>Fecha</a:t>
                      </a:r>
                    </a:p>
                  </a:txBody>
                  <a:tcPr marL="42698" marR="42698" marT="21349" marB="21349" anchor="ctr">
                    <a:lnL>
                      <a:noFill/>
                    </a:lnL>
                    <a:lnR>
                      <a:noFill/>
                    </a:lnR>
                    <a:lnT>
                      <a:noFill/>
                    </a:lnT>
                    <a:lnB>
                      <a:noFill/>
                    </a:lnB>
                  </a:tcPr>
                </a:tc>
                <a:tc>
                  <a:txBody>
                    <a:bodyPr/>
                    <a:lstStyle/>
                    <a:p>
                      <a:r>
                        <a:rPr lang="es-CO" sz="800">
                          <a:hlinkClick r:id="rId4" tooltip="28 de julio"/>
                        </a:rPr>
                        <a:t>28 de julio</a:t>
                      </a:r>
                      <a:r>
                        <a:rPr lang="es-CO" sz="800"/>
                        <a:t> de </a:t>
                      </a:r>
                      <a:r>
                        <a:rPr lang="es-CO" sz="800">
                          <a:hlinkClick r:id="rId5" tooltip="1914"/>
                        </a:rPr>
                        <a:t>1914</a:t>
                      </a:r>
                      <a:r>
                        <a:rPr lang="es-CO" sz="800"/>
                        <a:t> - </a:t>
                      </a:r>
                      <a:r>
                        <a:rPr lang="es-CO" sz="800">
                          <a:hlinkClick r:id="rId6" tooltip="11 de noviembre"/>
                        </a:rPr>
                        <a:t>11 de noviembre</a:t>
                      </a:r>
                      <a:r>
                        <a:rPr lang="es-CO" sz="800"/>
                        <a:t> de </a:t>
                      </a:r>
                      <a:r>
                        <a:rPr lang="es-CO" sz="800">
                          <a:hlinkClick r:id="rId7" tooltip="1918"/>
                        </a:rPr>
                        <a:t>1918</a:t>
                      </a:r>
                      <a:endParaRPr lang="es-CO" sz="800"/>
                    </a:p>
                    <a:p>
                      <a:pPr>
                        <a:buFont typeface="Arial" panose="020B0604020202020204" pitchFamily="34" charset="0"/>
                        <a:buChar char="•"/>
                      </a:pPr>
                      <a:r>
                        <a:rPr lang="es-CO" sz="800">
                          <a:hlinkClick r:id="rId8" tooltip="Tratado de Versalles (1919)"/>
                        </a:rPr>
                        <a:t>Tratado de Versalles</a:t>
                      </a:r>
                      <a:r>
                        <a:rPr lang="es-CO" sz="800"/>
                        <a:t>, firmado el 28 de junio de 1919</a:t>
                      </a:r>
                    </a:p>
                    <a:p>
                      <a:pPr>
                        <a:buFont typeface="Arial" panose="020B0604020202020204" pitchFamily="34" charset="0"/>
                        <a:buChar char="•"/>
                      </a:pPr>
                      <a:r>
                        <a:rPr lang="es-CO" sz="800">
                          <a:hlinkClick r:id="rId9" tooltip="Tratado de Saint-Germain-en-Laye"/>
                        </a:rPr>
                        <a:t>Tratado de Saint-Germain-en-Laye</a:t>
                      </a:r>
                      <a:r>
                        <a:rPr lang="es-CO" sz="800"/>
                        <a:t>, firmado el 10 de septiembre de 1919</a:t>
                      </a:r>
                    </a:p>
                    <a:p>
                      <a:pPr>
                        <a:buFont typeface="Arial" panose="020B0604020202020204" pitchFamily="34" charset="0"/>
                        <a:buChar char="•"/>
                      </a:pPr>
                      <a:r>
                        <a:rPr lang="es-CO" sz="800">
                          <a:hlinkClick r:id="rId10" tooltip="Tratado de Neuilly-sur-Seine"/>
                        </a:rPr>
                        <a:t>Tratado de Neuilly-sur-Seine</a:t>
                      </a:r>
                      <a:r>
                        <a:rPr lang="es-CO" sz="800"/>
                        <a:t>, firmado el 27 de noviembre de 1919</a:t>
                      </a:r>
                    </a:p>
                    <a:p>
                      <a:pPr>
                        <a:buFont typeface="Arial" panose="020B0604020202020204" pitchFamily="34" charset="0"/>
                        <a:buChar char="•"/>
                      </a:pPr>
                      <a:r>
                        <a:rPr lang="es-CO" sz="800">
                          <a:hlinkClick r:id="rId11" tooltip="Tratado de Trianon"/>
                        </a:rPr>
                        <a:t>Tratado de Trianon</a:t>
                      </a:r>
                      <a:r>
                        <a:rPr lang="es-CO" sz="800"/>
                        <a:t>, firmado el 4 de junio de 1920</a:t>
                      </a:r>
                    </a:p>
                    <a:p>
                      <a:pPr>
                        <a:buFont typeface="Arial" panose="020B0604020202020204" pitchFamily="34" charset="0"/>
                        <a:buChar char="•"/>
                      </a:pPr>
                      <a:r>
                        <a:rPr lang="es-CO" sz="800">
                          <a:hlinkClick r:id="rId12" tooltip="Tratado de Sèvres"/>
                        </a:rPr>
                        <a:t>Tratado de Sèvres</a:t>
                      </a:r>
                      <a:r>
                        <a:rPr lang="es-CO" sz="800"/>
                        <a:t>, firmado el 10 de agosto de 1920</a:t>
                      </a:r>
                    </a:p>
                  </a:txBody>
                  <a:tcPr marL="42698" marR="42698" marT="21349" marB="21349" anchor="ctr">
                    <a:lnL>
                      <a:noFill/>
                    </a:lnL>
                    <a:lnR>
                      <a:noFill/>
                    </a:lnR>
                    <a:lnT>
                      <a:noFill/>
                    </a:lnT>
                    <a:lnB>
                      <a:noFill/>
                    </a:lnB>
                  </a:tcPr>
                </a:tc>
              </a:tr>
              <a:tr h="426978">
                <a:tc>
                  <a:txBody>
                    <a:bodyPr/>
                    <a:lstStyle/>
                    <a:p>
                      <a:r>
                        <a:rPr lang="es-CO" sz="800"/>
                        <a:t>Lugar</a:t>
                      </a:r>
                    </a:p>
                  </a:txBody>
                  <a:tcPr marL="42698" marR="42698" marT="21349" marB="21349" anchor="ctr">
                    <a:lnL>
                      <a:noFill/>
                    </a:lnL>
                    <a:lnR>
                      <a:noFill/>
                    </a:lnR>
                    <a:lnT>
                      <a:noFill/>
                    </a:lnT>
                    <a:lnB>
                      <a:noFill/>
                    </a:lnB>
                  </a:tcPr>
                </a:tc>
                <a:tc>
                  <a:txBody>
                    <a:bodyPr/>
                    <a:lstStyle/>
                    <a:p>
                      <a:r>
                        <a:rPr lang="es-CO" sz="800">
                          <a:hlinkClick r:id="rId13" tooltip="Europa"/>
                        </a:rPr>
                        <a:t>Europa</a:t>
                      </a:r>
                      <a:r>
                        <a:rPr lang="es-CO" sz="800"/>
                        <a:t>, </a:t>
                      </a:r>
                      <a:r>
                        <a:rPr lang="es-CO" sz="800">
                          <a:hlinkClick r:id="rId14" tooltip="África"/>
                        </a:rPr>
                        <a:t>África</a:t>
                      </a:r>
                      <a:r>
                        <a:rPr lang="es-CO" sz="800"/>
                        <a:t>, </a:t>
                      </a:r>
                      <a:r>
                        <a:rPr lang="es-CO" sz="800">
                          <a:hlinkClick r:id="rId15" tooltip="Oriente Medio"/>
                        </a:rPr>
                        <a:t>Oriente Medio</a:t>
                      </a:r>
                      <a:r>
                        <a:rPr lang="es-CO" sz="800"/>
                        <a:t> y brevemente en </a:t>
                      </a:r>
                      <a:r>
                        <a:rPr lang="es-CO" sz="800">
                          <a:hlinkClick r:id="rId16" tooltip="China"/>
                        </a:rPr>
                        <a:t>China</a:t>
                      </a:r>
                      <a:r>
                        <a:rPr lang="es-CO" sz="800"/>
                        <a:t>, las costas de </a:t>
                      </a:r>
                      <a:r>
                        <a:rPr lang="es-CO" sz="800">
                          <a:hlinkClick r:id="rId17" tooltip="América"/>
                        </a:rPr>
                        <a:t>América</a:t>
                      </a:r>
                      <a:r>
                        <a:rPr lang="es-CO" sz="800"/>
                        <a:t> y las islas del </a:t>
                      </a:r>
                      <a:r>
                        <a:rPr lang="es-CO" sz="800">
                          <a:hlinkClick r:id="rId18" tooltip="Océano Pacífico"/>
                        </a:rPr>
                        <a:t>océano Pacífico</a:t>
                      </a:r>
                      <a:endParaRPr lang="es-CO" sz="800"/>
                    </a:p>
                  </a:txBody>
                  <a:tcPr marL="42698" marR="42698" marT="21349" marB="21349" anchor="ctr">
                    <a:lnL>
                      <a:noFill/>
                    </a:lnL>
                    <a:lnR>
                      <a:noFill/>
                    </a:lnR>
                    <a:lnT>
                      <a:noFill/>
                    </a:lnT>
                    <a:lnB>
                      <a:noFill/>
                    </a:lnB>
                  </a:tcPr>
                </a:tc>
              </a:tr>
              <a:tr h="811257">
                <a:tc>
                  <a:txBody>
                    <a:bodyPr/>
                    <a:lstStyle/>
                    <a:p>
                      <a:r>
                        <a:rPr lang="es-CO" sz="800" dirty="0">
                          <a:hlinkClick r:id="rId19" tooltip="Casus belli"/>
                        </a:rPr>
                        <a:t>Casus belli</a:t>
                      </a:r>
                      <a:endParaRPr lang="es-CO" sz="800" dirty="0"/>
                    </a:p>
                  </a:txBody>
                  <a:tcPr marL="42698" marR="42698" marT="21349" marB="21349" anchor="ctr">
                    <a:lnL>
                      <a:noFill/>
                    </a:lnL>
                    <a:lnR>
                      <a:noFill/>
                    </a:lnR>
                    <a:lnT>
                      <a:noFill/>
                    </a:lnT>
                    <a:lnB>
                      <a:noFill/>
                    </a:lnB>
                  </a:tcPr>
                </a:tc>
                <a:tc>
                  <a:txBody>
                    <a:bodyPr/>
                    <a:lstStyle/>
                    <a:p>
                      <a:r>
                        <a:rPr lang="es-CO" sz="800"/>
                        <a:t>Asesinato del archiduque </a:t>
                      </a:r>
                      <a:r>
                        <a:rPr lang="es-CO" sz="800">
                          <a:hlinkClick r:id="rId20" tooltip="Francisco Fernando de Austria"/>
                        </a:rPr>
                        <a:t>Francisco Fernando de Austria</a:t>
                      </a:r>
                      <a:r>
                        <a:rPr lang="es-CO" sz="800"/>
                        <a:t> en </a:t>
                      </a:r>
                      <a:r>
                        <a:rPr lang="es-CO" sz="800">
                          <a:hlinkClick r:id="rId21" tooltip="Sarajevo"/>
                        </a:rPr>
                        <a:t>Sarajevo</a:t>
                      </a:r>
                      <a:r>
                        <a:rPr lang="es-CO" sz="800"/>
                        <a:t> el </a:t>
                      </a:r>
                      <a:r>
                        <a:rPr lang="es-CO" sz="800">
                          <a:hlinkClick r:id="rId22" tooltip="28 de junio"/>
                        </a:rPr>
                        <a:t>28 de junio</a:t>
                      </a:r>
                      <a:r>
                        <a:rPr lang="es-CO" sz="800"/>
                        <a:t>, declaración de guerra por parte del Imperio austrohúngaro a </a:t>
                      </a:r>
                      <a:r>
                        <a:rPr lang="es-CO" sz="800">
                          <a:hlinkClick r:id="rId23" tooltip="Serbia"/>
                        </a:rPr>
                        <a:t>Serbia</a:t>
                      </a:r>
                      <a:r>
                        <a:rPr lang="es-CO" sz="800"/>
                        <a:t>, y movilización rusa contra el Imperio austrohúngaro el </a:t>
                      </a:r>
                      <a:r>
                        <a:rPr lang="es-CO" sz="800">
                          <a:hlinkClick r:id="rId24" tooltip="29 de julio"/>
                        </a:rPr>
                        <a:t>29 de julio</a:t>
                      </a:r>
                      <a:r>
                        <a:rPr lang="es-CO" sz="800"/>
                        <a:t>.</a:t>
                      </a:r>
                    </a:p>
                  </a:txBody>
                  <a:tcPr marL="42698" marR="42698" marT="21349" marB="21349" anchor="ctr">
                    <a:lnL>
                      <a:noFill/>
                    </a:lnL>
                    <a:lnR>
                      <a:noFill/>
                    </a:lnR>
                    <a:lnT>
                      <a:noFill/>
                    </a:lnT>
                    <a:lnB>
                      <a:noFill/>
                    </a:lnB>
                  </a:tcPr>
                </a:tc>
              </a:tr>
              <a:tr h="1707911">
                <a:tc>
                  <a:txBody>
                    <a:bodyPr/>
                    <a:lstStyle/>
                    <a:p>
                      <a:r>
                        <a:rPr lang="es-CO" sz="800"/>
                        <a:t>Resultado</a:t>
                      </a:r>
                    </a:p>
                  </a:txBody>
                  <a:tcPr marL="42698" marR="42698" marT="21349" marB="21349" anchor="ctr">
                    <a:lnL>
                      <a:noFill/>
                    </a:lnL>
                    <a:lnR>
                      <a:noFill/>
                    </a:lnR>
                    <a:lnT>
                      <a:noFill/>
                    </a:lnT>
                    <a:lnB>
                      <a:noFill/>
                    </a:lnB>
                  </a:tcPr>
                </a:tc>
                <a:tc>
                  <a:txBody>
                    <a:bodyPr/>
                    <a:lstStyle/>
                    <a:p>
                      <a:pPr>
                        <a:buFont typeface="Arial" panose="020B0604020202020204" pitchFamily="34" charset="0"/>
                        <a:buChar char="•"/>
                      </a:pPr>
                      <a:r>
                        <a:rPr lang="es-CO" sz="800" dirty="0"/>
                        <a:t>Victoria aliada</a:t>
                      </a:r>
                      <a:br>
                        <a:rPr lang="es-CO" sz="800" dirty="0"/>
                      </a:br>
                      <a:endParaRPr lang="es-CO" sz="800" dirty="0"/>
                    </a:p>
                    <a:p>
                      <a:pPr>
                        <a:buFont typeface="Arial" panose="020B0604020202020204" pitchFamily="34" charset="0"/>
                        <a:buChar char="•"/>
                      </a:pPr>
                      <a:r>
                        <a:rPr lang="es-CO" sz="800" dirty="0"/>
                        <a:t>Disolución de los imperios alemán, austrohúngaro, otomano y ruso</a:t>
                      </a:r>
                      <a:br>
                        <a:rPr lang="es-CO" sz="800" dirty="0"/>
                      </a:br>
                      <a:endParaRPr lang="es-CO" sz="800" dirty="0"/>
                    </a:p>
                    <a:p>
                      <a:pPr>
                        <a:buFont typeface="Arial" panose="020B0604020202020204" pitchFamily="34" charset="0"/>
                        <a:buChar char="•"/>
                      </a:pPr>
                      <a:r>
                        <a:rPr lang="es-CO" sz="800" dirty="0"/>
                        <a:t>Formación de nuevos países en Europa y Oriente Medio</a:t>
                      </a:r>
                      <a:br>
                        <a:rPr lang="es-CO" sz="800" dirty="0"/>
                      </a:br>
                      <a:endParaRPr lang="es-CO" sz="800" dirty="0"/>
                    </a:p>
                    <a:p>
                      <a:pPr>
                        <a:buFont typeface="Arial" panose="020B0604020202020204" pitchFamily="34" charset="0"/>
                        <a:buChar char="•"/>
                      </a:pPr>
                      <a:r>
                        <a:rPr lang="es-CO" sz="800" dirty="0"/>
                        <a:t>Transferencia de colonias alemanas y otras regiones del antiguo Imperio Otomano a los Aliados u otros poderes</a:t>
                      </a:r>
                      <a:br>
                        <a:rPr lang="es-CO" sz="800" dirty="0"/>
                      </a:br>
                      <a:endParaRPr lang="es-CO" sz="800" dirty="0"/>
                    </a:p>
                    <a:p>
                      <a:pPr>
                        <a:buFont typeface="Arial" panose="020B0604020202020204" pitchFamily="34" charset="0"/>
                        <a:buChar char="•"/>
                      </a:pPr>
                      <a:r>
                        <a:rPr lang="es-CO" sz="800" dirty="0"/>
                        <a:t>Creación de la </a:t>
                      </a:r>
                      <a:r>
                        <a:rPr lang="es-CO" sz="800" dirty="0">
                          <a:hlinkClick r:id="rId25" tooltip="Sociedad de Naciones"/>
                        </a:rPr>
                        <a:t>Sociedad de Naciones</a:t>
                      </a:r>
                      <a:endParaRPr lang="es-CO" sz="800" dirty="0"/>
                    </a:p>
                  </a:txBody>
                  <a:tcPr marL="42698" marR="42698" marT="21349" marB="21349" anchor="ctr">
                    <a:lnL>
                      <a:noFill/>
                    </a:lnL>
                    <a:lnR>
                      <a:noFill/>
                    </a:lnR>
                    <a:lnT>
                      <a:noFill/>
                    </a:lnT>
                    <a:lnB>
                      <a:noFill/>
                    </a:lnB>
                  </a:tcPr>
                </a:tc>
              </a:tr>
            </a:tbl>
          </a:graphicData>
        </a:graphic>
      </p:graphicFrame>
      <p:pic>
        <p:nvPicPr>
          <p:cNvPr id="9" name="Imagen 8"/>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64750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35000" y="2996952"/>
            <a:ext cx="7772400" cy="1470025"/>
          </a:xfrm>
        </p:spPr>
        <p:txBody>
          <a:bodyPr>
            <a:normAutofit/>
          </a:bodyPr>
          <a:lstStyle/>
          <a:p>
            <a:pPr algn="just"/>
            <a:r>
              <a:rPr lang="es-CO" sz="1800" dirty="0"/>
              <a:t/>
            </a:r>
            <a:br>
              <a:rPr lang="es-CO" sz="1800" dirty="0"/>
            </a:b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 name="Tabla 1"/>
          <p:cNvGraphicFramePr>
            <a:graphicFrameLocks noGrp="1"/>
          </p:cNvGraphicFramePr>
          <p:nvPr>
            <p:extLst>
              <p:ext uri="{D42A27DB-BD31-4B8C-83A1-F6EECF244321}">
                <p14:modId xmlns:p14="http://schemas.microsoft.com/office/powerpoint/2010/main" val="206318592"/>
              </p:ext>
            </p:extLst>
          </p:nvPr>
        </p:nvGraphicFramePr>
        <p:xfrm>
          <a:off x="584200" y="1549518"/>
          <a:ext cx="7948239" cy="4831809"/>
        </p:xfrm>
        <a:graphic>
          <a:graphicData uri="http://schemas.openxmlformats.org/drawingml/2006/table">
            <a:tbl>
              <a:tblPr/>
              <a:tblGrid>
                <a:gridCol w="3871792"/>
                <a:gridCol w="3871792"/>
                <a:gridCol w="204655"/>
              </a:tblGrid>
              <a:tr h="344229">
                <a:tc gridSpan="3">
                  <a:txBody>
                    <a:bodyPr/>
                    <a:lstStyle/>
                    <a:p>
                      <a:r>
                        <a:rPr lang="es-CO" sz="1600"/>
                        <a:t>Beligerantes</a:t>
                      </a:r>
                    </a:p>
                  </a:txBody>
                  <a:tcPr marL="79403" marR="79403" marT="39701" marB="39701" anchor="ctr">
                    <a:lnL>
                      <a:noFill/>
                    </a:lnL>
                    <a:lnR>
                      <a:noFill/>
                    </a:lnR>
                    <a:lnT>
                      <a:noFill/>
                    </a:lnT>
                    <a:lnB>
                      <a:noFill/>
                    </a:lnB>
                  </a:tcPr>
                </a:tc>
                <a:tc hMerge="1">
                  <a:txBody>
                    <a:bodyPr/>
                    <a:lstStyle/>
                    <a:p>
                      <a:endParaRPr lang="es-CO"/>
                    </a:p>
                  </a:txBody>
                  <a:tcPr/>
                </a:tc>
                <a:tc hMerge="1">
                  <a:txBody>
                    <a:bodyPr/>
                    <a:lstStyle/>
                    <a:p>
                      <a:endParaRPr lang="es-CO"/>
                    </a:p>
                  </a:txBody>
                  <a:tcPr/>
                </a:tc>
              </a:tr>
              <a:tr h="344229">
                <a:tc gridSpan="3">
                  <a:txBody>
                    <a:bodyPr/>
                    <a:lstStyle/>
                    <a:p>
                      <a:endParaRPr lang="es-CO" sz="1600"/>
                    </a:p>
                  </a:txBody>
                  <a:tcPr marL="79403" marR="79403" marT="39701" marB="39701" anchor="ctr">
                    <a:lnL>
                      <a:noFill/>
                    </a:lnL>
                    <a:lnR>
                      <a:noFill/>
                    </a:lnR>
                    <a:lnT>
                      <a:noFill/>
                    </a:lnT>
                    <a:lnB>
                      <a:noFill/>
                    </a:lnB>
                  </a:tcPr>
                </a:tc>
                <a:tc hMerge="1">
                  <a:txBody>
                    <a:bodyPr/>
                    <a:lstStyle/>
                    <a:p>
                      <a:endParaRPr lang="es-CO"/>
                    </a:p>
                  </a:txBody>
                  <a:tcPr/>
                </a:tc>
                <a:tc hMerge="1">
                  <a:txBody>
                    <a:bodyPr/>
                    <a:lstStyle/>
                    <a:p>
                      <a:endParaRPr lang="es-CO"/>
                    </a:p>
                  </a:txBody>
                  <a:tcPr/>
                </a:tc>
              </a:tr>
              <a:tr h="4143351">
                <a:tc>
                  <a:txBody>
                    <a:bodyPr/>
                    <a:lstStyle/>
                    <a:p>
                      <a:pPr>
                        <a:buFont typeface="Arial" panose="020B0604020202020204" pitchFamily="34" charset="0"/>
                        <a:buChar char="•"/>
                      </a:pPr>
                      <a:r>
                        <a:rPr lang="es-CO" sz="1600" b="1">
                          <a:effectLst/>
                          <a:hlinkClick r:id="rId4" tooltip="Potencias Centrales"/>
                        </a:rPr>
                        <a:t>Potencias Centrales</a:t>
                      </a:r>
                      <a:endParaRPr lang="es-CO" sz="1600">
                        <a:effectLst/>
                      </a:endParaRPr>
                    </a:p>
                    <a:p>
                      <a:pPr>
                        <a:buFont typeface="Arial" panose="020B0604020202020204" pitchFamily="34" charset="0"/>
                        <a:buChar char="•"/>
                      </a:pPr>
                      <a:r>
                        <a:rPr lang="es-CO" sz="1600">
                          <a:effectLst/>
                          <a:hlinkClick r:id="rId5" tooltip="Imperio austrohúngaro"/>
                        </a:rPr>
                        <a:t>Imperio austrohúngaro</a:t>
                      </a:r>
                      <a:endParaRPr lang="es-CO" sz="1600">
                        <a:effectLst/>
                      </a:endParaRPr>
                    </a:p>
                    <a:p>
                      <a:pPr>
                        <a:buFont typeface="Arial" panose="020B0604020202020204" pitchFamily="34" charset="0"/>
                        <a:buChar char="•"/>
                      </a:pPr>
                      <a:r>
                        <a:rPr lang="es-CO" sz="1600">
                          <a:effectLst/>
                        </a:rPr>
                        <a:t> </a:t>
                      </a:r>
                      <a:r>
                        <a:rPr lang="es-CO" sz="1600">
                          <a:effectLst/>
                          <a:hlinkClick r:id="rId6" tooltip="Imperio alemán"/>
                        </a:rPr>
                        <a:t>Imperio alemán</a:t>
                      </a:r>
                      <a:r>
                        <a:rPr lang="es-CO" sz="1600" baseline="30000">
                          <a:effectLst/>
                          <a:hlinkClick r:id="rId7"/>
                        </a:rPr>
                        <a:t>a</a:t>
                      </a:r>
                      <a:endParaRPr lang="es-CO" sz="1600">
                        <a:effectLst/>
                      </a:endParaRPr>
                    </a:p>
                    <a:p>
                      <a:pPr>
                        <a:buFont typeface="Arial" panose="020B0604020202020204" pitchFamily="34" charset="0"/>
                        <a:buChar char="•"/>
                      </a:pPr>
                      <a:r>
                        <a:rPr lang="es-CO" sz="1600">
                          <a:effectLst/>
                          <a:hlinkClick r:id="rId8" tooltip="Imperio colonial alemán"/>
                        </a:rPr>
                        <a:t>Imperio colonial alemán</a:t>
                      </a:r>
                      <a:r>
                        <a:rPr lang="es-CO" sz="1600">
                          <a:effectLst/>
                        </a:rPr>
                        <a:t>  </a:t>
                      </a:r>
                      <a:r>
                        <a:rPr lang="es-CO" sz="1600">
                          <a:effectLst/>
                          <a:hlinkClick r:id="rId9" tooltip="Imperio otomano"/>
                        </a:rPr>
                        <a:t>Imperio otomano</a:t>
                      </a:r>
                      <a:endParaRPr lang="es-CO" sz="1600">
                        <a:effectLst/>
                      </a:endParaRPr>
                    </a:p>
                    <a:p>
                      <a:pPr>
                        <a:buFont typeface="Arial" panose="020B0604020202020204" pitchFamily="34" charset="0"/>
                        <a:buChar char="•"/>
                      </a:pPr>
                      <a:r>
                        <a:rPr lang="es-CO" sz="1600">
                          <a:effectLst/>
                          <a:hlinkClick r:id="rId10" tooltip="Reino de Bulgaria"/>
                        </a:rPr>
                        <a:t>Reino de Bulgaria</a:t>
                      </a:r>
                      <a:r>
                        <a:rPr lang="es-CO" sz="1600">
                          <a:effectLst/>
                        </a:rPr>
                        <a:t> (1915-1918)</a:t>
                      </a:r>
                    </a:p>
                    <a:p>
                      <a:pPr>
                        <a:buFont typeface="Arial" panose="020B0604020202020204" pitchFamily="34" charset="0"/>
                        <a:buChar char="•"/>
                      </a:pPr>
                      <a:r>
                        <a:rPr lang="es-CO" sz="1600" b="1">
                          <a:effectLst/>
                        </a:rPr>
                        <a:t>Apoyadas por:</a:t>
                      </a:r>
                      <a:endParaRPr lang="es-CO" sz="1600">
                        <a:effectLst/>
                      </a:endParaRPr>
                    </a:p>
                    <a:p>
                      <a:pPr>
                        <a:buFont typeface="Arial" panose="020B0604020202020204" pitchFamily="34" charset="0"/>
                        <a:buChar char="•"/>
                      </a:pPr>
                      <a:r>
                        <a:rPr lang="es-CO" sz="1600">
                          <a:effectLst/>
                          <a:hlinkClick r:id="rId11" tooltip="Emirato de Jabal Shammar"/>
                        </a:rPr>
                        <a:t>Emirato de Jabal Shammar</a:t>
                      </a:r>
                      <a:endParaRPr lang="es-CO" sz="1600">
                        <a:effectLst/>
                      </a:endParaRPr>
                    </a:p>
                    <a:p>
                      <a:pPr>
                        <a:buFont typeface="Arial" panose="020B0604020202020204" pitchFamily="34" charset="0"/>
                        <a:buChar char="•"/>
                      </a:pPr>
                      <a:r>
                        <a:rPr lang="es-CO" sz="1600">
                          <a:effectLst/>
                          <a:hlinkClick r:id="rId12" tooltip="Estado de Dervish"/>
                        </a:rPr>
                        <a:t>Estado de Dervish</a:t>
                      </a:r>
                      <a:endParaRPr lang="es-CO" sz="1600">
                        <a:effectLst/>
                      </a:endParaRPr>
                    </a:p>
                    <a:p>
                      <a:pPr>
                        <a:buFont typeface="Arial" panose="020B0604020202020204" pitchFamily="34" charset="0"/>
                        <a:buChar char="•"/>
                      </a:pPr>
                      <a:r>
                        <a:rPr lang="es-CO" sz="1600">
                          <a:effectLst/>
                          <a:hlinkClick r:id="rId13" tooltip="Sultanato de Darfur"/>
                        </a:rPr>
                        <a:t>Sultanato de Darfur</a:t>
                      </a:r>
                      <a:endParaRPr lang="es-CO" sz="1600">
                        <a:effectLst/>
                      </a:endParaRPr>
                    </a:p>
                    <a:p>
                      <a:pPr>
                        <a:buFont typeface="Arial" panose="020B0604020202020204" pitchFamily="34" charset="0"/>
                        <a:buChar char="•"/>
                      </a:pPr>
                      <a:r>
                        <a:rPr lang="es-CO" sz="1600">
                          <a:effectLst/>
                          <a:hlinkClick r:id="rId14" tooltip="República Democrática de Azerbaiyán"/>
                        </a:rPr>
                        <a:t>República Democrática de Azerbaiyán</a:t>
                      </a:r>
                      <a:endParaRPr lang="es-CO" sz="1600">
                        <a:effectLst/>
                      </a:endParaRPr>
                    </a:p>
                    <a:p>
                      <a:pPr>
                        <a:buFont typeface="Arial" panose="020B0604020202020204" pitchFamily="34" charset="0"/>
                        <a:buChar char="•"/>
                      </a:pPr>
                      <a:r>
                        <a:rPr lang="es-CO" sz="1600" i="1">
                          <a:effectLst/>
                          <a:hlinkClick r:id="rId4" tooltip="Potencias Centrales"/>
                        </a:rPr>
                        <a:t>...y otros</a:t>
                      </a:r>
                      <a:endParaRPr lang="es-CO" sz="1600">
                        <a:effectLst/>
                      </a:endParaRPr>
                    </a:p>
                  </a:txBody>
                  <a:tcPr marL="79403" marR="79403" marT="39701" marB="39701" anchor="ctr">
                    <a:lnL>
                      <a:noFill/>
                    </a:lnL>
                    <a:lnR w="7620" cap="flat" cmpd="sng" algn="ctr">
                      <a:solidFill>
                        <a:srgbClr val="AAAAAA"/>
                      </a:solidFill>
                      <a:prstDash val="dot"/>
                      <a:round/>
                      <a:headEnd type="none" w="med" len="med"/>
                      <a:tailEnd type="none" w="med" len="med"/>
                    </a:lnR>
                    <a:lnT>
                      <a:noFill/>
                    </a:lnT>
                    <a:lnB>
                      <a:noFill/>
                    </a:lnB>
                  </a:tcPr>
                </a:tc>
                <a:tc>
                  <a:txBody>
                    <a:bodyPr/>
                    <a:lstStyle/>
                    <a:p>
                      <a:pPr>
                        <a:buFont typeface="Arial" panose="020B0604020202020204" pitchFamily="34" charset="0"/>
                        <a:buChar char="•"/>
                      </a:pPr>
                      <a:r>
                        <a:rPr lang="es-CO" sz="1600" b="1">
                          <a:effectLst/>
                          <a:hlinkClick r:id="rId15" tooltip="Aliados de la Primera Guerra Mundial"/>
                        </a:rPr>
                        <a:t>Aliados</a:t>
                      </a:r>
                      <a:endParaRPr lang="es-CO" sz="1600">
                        <a:effectLst/>
                      </a:endParaRPr>
                    </a:p>
                    <a:p>
                      <a:pPr>
                        <a:buFont typeface="Arial" panose="020B0604020202020204" pitchFamily="34" charset="0"/>
                        <a:buChar char="•"/>
                      </a:pPr>
                      <a:r>
                        <a:rPr lang="es-CO" sz="1600">
                          <a:effectLst/>
                          <a:hlinkClick r:id="rId16" tooltip="Tercera República Francesa"/>
                        </a:rPr>
                        <a:t>Francia</a:t>
                      </a:r>
                      <a:endParaRPr lang="es-CO" sz="1600">
                        <a:effectLst/>
                      </a:endParaRPr>
                    </a:p>
                    <a:p>
                      <a:pPr>
                        <a:buFont typeface="Arial" panose="020B0604020202020204" pitchFamily="34" charset="0"/>
                        <a:buChar char="•"/>
                      </a:pPr>
                      <a:r>
                        <a:rPr lang="es-CO" sz="1600">
                          <a:effectLst/>
                          <a:hlinkClick r:id="rId17" tooltip="África Occidental Francesa"/>
                        </a:rPr>
                        <a:t>África Occidental Francesa</a:t>
                      </a:r>
                      <a:r>
                        <a:rPr lang="es-CO" sz="1600">
                          <a:effectLst/>
                        </a:rPr>
                        <a:t> </a:t>
                      </a:r>
                      <a:r>
                        <a:rPr lang="es-CO" sz="1600">
                          <a:effectLst/>
                          <a:hlinkClick r:id="rId18" tooltip="Reino Unido de Gran Bretaña e Irlanda"/>
                        </a:rPr>
                        <a:t>Reino Unido</a:t>
                      </a:r>
                      <a:endParaRPr lang="es-CO" sz="1600">
                        <a:effectLst/>
                      </a:endParaRPr>
                    </a:p>
                    <a:p>
                      <a:pPr>
                        <a:buFont typeface="Arial" panose="020B0604020202020204" pitchFamily="34" charset="0"/>
                        <a:buChar char="•"/>
                      </a:pPr>
                      <a:r>
                        <a:rPr lang="es-CO" sz="1600">
                          <a:effectLst/>
                        </a:rPr>
                        <a:t> </a:t>
                      </a:r>
                      <a:r>
                        <a:rPr lang="es-CO" sz="1600">
                          <a:effectLst/>
                          <a:hlinkClick r:id="rId19" tooltip="Australia"/>
                        </a:rPr>
                        <a:t>Australia</a:t>
                      </a:r>
                      <a:r>
                        <a:rPr lang="es-CO" sz="1600">
                          <a:effectLst/>
                        </a:rPr>
                        <a:t> </a:t>
                      </a:r>
                      <a:r>
                        <a:rPr lang="es-CO" sz="1600">
                          <a:effectLst/>
                          <a:hlinkClick r:id="rId20" tooltip="Canadá"/>
                        </a:rPr>
                        <a:t>Canadá</a:t>
                      </a:r>
                      <a:r>
                        <a:rPr lang="es-CO" sz="1600">
                          <a:effectLst/>
                        </a:rPr>
                        <a:t> </a:t>
                      </a:r>
                      <a:r>
                        <a:rPr lang="es-CO" sz="1600">
                          <a:effectLst/>
                          <a:hlinkClick r:id="rId21" tooltip="Raj Británico"/>
                        </a:rPr>
                        <a:t>India británica</a:t>
                      </a:r>
                      <a:r>
                        <a:rPr lang="es-CO" sz="1600">
                          <a:effectLst/>
                        </a:rPr>
                        <a:t>  </a:t>
                      </a:r>
                      <a:r>
                        <a:rPr lang="es-CO" sz="1600">
                          <a:effectLst/>
                          <a:hlinkClick r:id="rId22" tooltip="Nueva Zelanda"/>
                        </a:rPr>
                        <a:t>Nueva Zelanda</a:t>
                      </a:r>
                      <a:r>
                        <a:rPr lang="es-CO" sz="1600">
                          <a:effectLst/>
                        </a:rPr>
                        <a:t> </a:t>
                      </a:r>
                      <a:r>
                        <a:rPr lang="es-CO" sz="1600">
                          <a:effectLst/>
                          <a:hlinkClick r:id="rId23" tooltip="Unión Sudafricana"/>
                        </a:rPr>
                        <a:t>Sudáfrica</a:t>
                      </a:r>
                      <a:r>
                        <a:rPr lang="es-CO" sz="1600">
                          <a:effectLst/>
                        </a:rPr>
                        <a:t>  </a:t>
                      </a:r>
                      <a:r>
                        <a:rPr lang="es-CO" sz="1600">
                          <a:effectLst/>
                          <a:hlinkClick r:id="rId24" tooltip="Dominio de Terranova"/>
                        </a:rPr>
                        <a:t>Terranova</a:t>
                      </a:r>
                      <a:r>
                        <a:rPr lang="es-CO" sz="1600">
                          <a:effectLst/>
                        </a:rPr>
                        <a:t> </a:t>
                      </a:r>
                      <a:r>
                        <a:rPr lang="es-CO" sz="1600">
                          <a:effectLst/>
                          <a:hlinkClick r:id="rId25" tooltip="Imperio ruso"/>
                        </a:rPr>
                        <a:t>Rusia Imperial</a:t>
                      </a:r>
                      <a:r>
                        <a:rPr lang="es-CO" sz="1600">
                          <a:effectLst/>
                        </a:rPr>
                        <a:t> (1914-1917)</a:t>
                      </a:r>
                    </a:p>
                    <a:p>
                      <a:pPr>
                        <a:buFont typeface="Arial" panose="020B0604020202020204" pitchFamily="34" charset="0"/>
                        <a:buChar char="•"/>
                      </a:pPr>
                      <a:r>
                        <a:rPr lang="es-CO" sz="1600">
                          <a:effectLst/>
                          <a:hlinkClick r:id="rId26" tooltip="Reino de Italia (1861-1946)"/>
                        </a:rPr>
                        <a:t>Reino de Italia</a:t>
                      </a:r>
                      <a:r>
                        <a:rPr lang="es-CO" sz="1600">
                          <a:effectLst/>
                        </a:rPr>
                        <a:t> (1915-1918)</a:t>
                      </a:r>
                    </a:p>
                    <a:p>
                      <a:pPr>
                        <a:buFont typeface="Arial" panose="020B0604020202020204" pitchFamily="34" charset="0"/>
                        <a:buChar char="•"/>
                      </a:pPr>
                      <a:r>
                        <a:rPr lang="es-CO" sz="1600">
                          <a:effectLst/>
                          <a:hlinkClick r:id="rId27" tooltip="Libia italiana"/>
                        </a:rPr>
                        <a:t>Libia italiana</a:t>
                      </a:r>
                      <a:r>
                        <a:rPr lang="es-CO" sz="1600">
                          <a:effectLst/>
                        </a:rPr>
                        <a:t> </a:t>
                      </a:r>
                      <a:r>
                        <a:rPr lang="es-CO" sz="1600">
                          <a:effectLst/>
                          <a:hlinkClick r:id="rId28" tooltip="Estados Unidos"/>
                        </a:rPr>
                        <a:t>Estados Unidos</a:t>
                      </a:r>
                      <a:r>
                        <a:rPr lang="es-CO" sz="1600">
                          <a:effectLst/>
                        </a:rPr>
                        <a:t> (1917-1918)</a:t>
                      </a:r>
                    </a:p>
                    <a:p>
                      <a:pPr>
                        <a:buFont typeface="Arial" panose="020B0604020202020204" pitchFamily="34" charset="0"/>
                        <a:buChar char="•"/>
                      </a:pPr>
                      <a:r>
                        <a:rPr lang="es-CO" sz="1600">
                          <a:effectLst/>
                        </a:rPr>
                        <a:t> </a:t>
                      </a:r>
                      <a:r>
                        <a:rPr lang="es-CO" sz="1600">
                          <a:effectLst/>
                          <a:hlinkClick r:id="rId29" tooltip="Bélgica"/>
                        </a:rPr>
                        <a:t>Bélgica</a:t>
                      </a:r>
                      <a:endParaRPr lang="es-CO" sz="1600">
                        <a:effectLst/>
                      </a:endParaRPr>
                    </a:p>
                    <a:p>
                      <a:pPr>
                        <a:buFont typeface="Arial" panose="020B0604020202020204" pitchFamily="34" charset="0"/>
                        <a:buChar char="•"/>
                      </a:pPr>
                      <a:r>
                        <a:rPr lang="es-CO" sz="1600">
                          <a:effectLst/>
                          <a:hlinkClick r:id="rId30" tooltip="Imperio del Japón"/>
                        </a:rPr>
                        <a:t>Imperio del Japón</a:t>
                      </a:r>
                      <a:endParaRPr lang="es-CO" sz="1600">
                        <a:effectLst/>
                      </a:endParaRPr>
                    </a:p>
                    <a:p>
                      <a:pPr>
                        <a:buFont typeface="Arial" panose="020B0604020202020204" pitchFamily="34" charset="0"/>
                        <a:buChar char="•"/>
                      </a:pPr>
                      <a:r>
                        <a:rPr lang="es-CO" sz="1600">
                          <a:effectLst/>
                          <a:hlinkClick r:id="rId31" tooltip="Reino de Grecia"/>
                        </a:rPr>
                        <a:t>Grecia</a:t>
                      </a:r>
                      <a:r>
                        <a:rPr lang="es-CO" sz="1600">
                          <a:effectLst/>
                        </a:rPr>
                        <a:t> (1917-1918)</a:t>
                      </a:r>
                    </a:p>
                    <a:p>
                      <a:pPr>
                        <a:buFont typeface="Arial" panose="020B0604020202020204" pitchFamily="34" charset="0"/>
                        <a:buChar char="•"/>
                      </a:pPr>
                      <a:r>
                        <a:rPr lang="es-CO" sz="1600">
                          <a:effectLst/>
                          <a:hlinkClick r:id="rId32" tooltip="Reino de Montenegro"/>
                        </a:rPr>
                        <a:t>Reino de Montenegro</a:t>
                      </a:r>
                      <a:endParaRPr lang="es-CO" sz="1600">
                        <a:effectLst/>
                      </a:endParaRPr>
                    </a:p>
                    <a:p>
                      <a:pPr>
                        <a:buFont typeface="Arial" panose="020B0604020202020204" pitchFamily="34" charset="0"/>
                        <a:buChar char="•"/>
                      </a:pPr>
                      <a:r>
                        <a:rPr lang="es-CO" sz="1600">
                          <a:effectLst/>
                          <a:hlinkClick r:id="rId33" tooltip="Reino de Rumania"/>
                        </a:rPr>
                        <a:t>Rumania</a:t>
                      </a:r>
                      <a:r>
                        <a:rPr lang="es-CO" sz="1600">
                          <a:effectLst/>
                        </a:rPr>
                        <a:t> (1916-1918)</a:t>
                      </a:r>
                    </a:p>
                    <a:p>
                      <a:pPr>
                        <a:buFont typeface="Arial" panose="020B0604020202020204" pitchFamily="34" charset="0"/>
                        <a:buChar char="•"/>
                      </a:pPr>
                      <a:r>
                        <a:rPr lang="es-CO" sz="1600">
                          <a:effectLst/>
                          <a:hlinkClick r:id="rId34" tooltip="Reino de Serbia"/>
                        </a:rPr>
                        <a:t>Reino de Serbia</a:t>
                      </a:r>
                      <a:endParaRPr lang="es-CO" sz="1600">
                        <a:effectLst/>
                      </a:endParaRPr>
                    </a:p>
                    <a:p>
                      <a:pPr>
                        <a:buFont typeface="Arial" panose="020B0604020202020204" pitchFamily="34" charset="0"/>
                        <a:buChar char="•"/>
                      </a:pPr>
                      <a:r>
                        <a:rPr lang="es-CO" sz="1600">
                          <a:effectLst/>
                          <a:hlinkClick r:id="rId35" tooltip="Primera República Portuguesa"/>
                        </a:rPr>
                        <a:t>República Portuguesa</a:t>
                      </a:r>
                      <a:r>
                        <a:rPr lang="es-CO" sz="1600">
                          <a:effectLst/>
                        </a:rPr>
                        <a:t> (1917-1918)</a:t>
                      </a:r>
                    </a:p>
                  </a:txBody>
                  <a:tcPr marL="33085" marR="79403" marT="39701" marB="39701" anchor="ctr">
                    <a:lnL w="7620" cap="flat" cmpd="sng" algn="ctr">
                      <a:solidFill>
                        <a:srgbClr val="AAAAAA"/>
                      </a:solidFill>
                      <a:prstDash val="dot"/>
                      <a:round/>
                      <a:headEnd type="none" w="med" len="med"/>
                      <a:tailEnd type="none" w="med" len="med"/>
                    </a:lnL>
                    <a:lnR>
                      <a:noFill/>
                    </a:lnR>
                    <a:lnT>
                      <a:noFill/>
                    </a:lnT>
                    <a:lnB>
                      <a:noFill/>
                    </a:lnB>
                  </a:tcPr>
                </a:tc>
                <a:tc>
                  <a:txBody>
                    <a:bodyPr/>
                    <a:lstStyle/>
                    <a:p>
                      <a:endParaRPr lang="es-CO" sz="1600" dirty="0"/>
                    </a:p>
                  </a:txBody>
                  <a:tcPr marL="79403" marR="79403" marT="39701" marB="39701">
                    <a:lnL>
                      <a:noFill/>
                    </a:lnL>
                    <a:lnT>
                      <a:noFill/>
                    </a:lnT>
                  </a:tcPr>
                </a:tc>
              </a:tr>
            </a:tbl>
          </a:graphicData>
        </a:graphic>
      </p:graphicFrame>
      <p:pic>
        <p:nvPicPr>
          <p:cNvPr id="4097" name="Picture 1" descr="Bandera de Imperio austrohúngaro"/>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andera de Imperio alemán"/>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ttps://upload.wikimedia.org/wikipedia/commons/thumb/c/cd/Reichskolonialflagge.svg/20px-Reichskolonialflagge.svg.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andera otomana"/>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Bandera de Bulgaria"/>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84424" y="1549399"/>
            <a:ext cx="211647" cy="12172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thumb/1/17/Flag_of_the_Emirate_of_Ha%27il.svg/20px-Flag_of_the_Emirate_of_Ha%27il.svg.pn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84424" y="1549400"/>
            <a:ext cx="211647" cy="14200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s://upload.wikimedia.org/wikipedia/commons/thumb/1/1d/Dervish_flag.svg/20px-Dervish_flag.svg.png"/>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984424" y="1549400"/>
            <a:ext cx="211647" cy="15215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upload.wikimedia.org/wikipedia/commons/thumb/8/86/Flag_of_Darfur.svg/20px-Flag_of_Darfur.svg.png"/>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Bandera de Azerbaiyán"/>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84424" y="1549400"/>
            <a:ext cx="211647" cy="10143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andera de Francia"/>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Bandera de Francia"/>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Bandera de Reino Unido"/>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984424" y="1549400"/>
            <a:ext cx="211647" cy="101434"/>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Bandera de Australia"/>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984424" y="1549400"/>
            <a:ext cx="211647" cy="10143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Bandera de Canadá"/>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984424" y="1549400"/>
            <a:ext cx="211647" cy="101434"/>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Bandera de India"/>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984424" y="1549400"/>
            <a:ext cx="211647" cy="101434"/>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Bandera de Nueva Zelanda"/>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984424" y="1549400"/>
            <a:ext cx="211647" cy="101434"/>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descr="Bandera de Sudáfrica"/>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84424" y="1549400"/>
            <a:ext cx="211647" cy="101434"/>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Bandera de Dominio de Terranova"/>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984424" y="1549400"/>
            <a:ext cx="211647" cy="101434"/>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descr="Bandera de Rusia"/>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Bandera de Italia"/>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21" descr="Bandera de Italia"/>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Bandera de Estados Unidos"/>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984424" y="1549400"/>
            <a:ext cx="211647" cy="111578"/>
          </a:xfrm>
          <a:prstGeom prst="rect">
            <a:avLst/>
          </a:prstGeom>
          <a:noFill/>
          <a:extLst>
            <a:ext uri="{909E8E84-426E-40DD-AFC4-6F175D3DCCD1}">
              <a14:hiddenFill xmlns:a14="http://schemas.microsoft.com/office/drawing/2010/main">
                <a:solidFill>
                  <a:srgbClr val="FFFFFF"/>
                </a:solidFill>
              </a14:hiddenFill>
            </a:ext>
          </a:extLst>
        </p:spPr>
      </p:pic>
      <p:pic>
        <p:nvPicPr>
          <p:cNvPr id="4119" name="Picture 23" descr="Bandera de Bélgica"/>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984424" y="1549400"/>
            <a:ext cx="211647" cy="172438"/>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Bandera de Japón"/>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984424" y="1549400"/>
            <a:ext cx="211647" cy="142008"/>
          </a:xfrm>
          <a:prstGeom prst="rect">
            <a:avLst/>
          </a:prstGeom>
          <a:noFill/>
          <a:extLst>
            <a:ext uri="{909E8E84-426E-40DD-AFC4-6F175D3DCCD1}">
              <a14:hiddenFill xmlns:a14="http://schemas.microsoft.com/office/drawing/2010/main">
                <a:solidFill>
                  <a:srgbClr val="FFFFFF"/>
                </a:solidFill>
              </a14:hiddenFill>
            </a:ext>
          </a:extLst>
        </p:spPr>
      </p:pic>
      <p:pic>
        <p:nvPicPr>
          <p:cNvPr id="4121" name="Picture 25" descr="Bandera de Grecia"/>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Bandera de Montenegro"/>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984424" y="1549399"/>
            <a:ext cx="211647" cy="121721"/>
          </a:xfrm>
          <a:prstGeom prst="rect">
            <a:avLst/>
          </a:prstGeom>
          <a:noFill/>
          <a:extLst>
            <a:ext uri="{909E8E84-426E-40DD-AFC4-6F175D3DCCD1}">
              <a14:hiddenFill xmlns:a14="http://schemas.microsoft.com/office/drawing/2010/main">
                <a:solidFill>
                  <a:srgbClr val="FFFFFF"/>
                </a:solidFill>
              </a14:hiddenFill>
            </a:ext>
          </a:extLst>
        </p:spPr>
      </p:pic>
      <p:pic>
        <p:nvPicPr>
          <p:cNvPr id="4123" name="Picture 27" descr="Bandera de Rumania"/>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Bandera de Serbia"/>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4125" name="Picture 29" descr="Bandera de Portugal"/>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984424" y="1549400"/>
            <a:ext cx="211647" cy="131864"/>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n 37"/>
          <p:cNvPicPr>
            <a:picLocks noChangeAspect="1"/>
          </p:cNvPicPr>
          <p:nvPr/>
        </p:nvPicPr>
        <p:blipFill>
          <a:blip r:embed="rId6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058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35000" y="2996952"/>
            <a:ext cx="7772400" cy="1470025"/>
          </a:xfrm>
        </p:spPr>
        <p:txBody>
          <a:bodyPr>
            <a:normAutofit/>
          </a:bodyPr>
          <a:lstStyle/>
          <a:p>
            <a:pPr algn="just"/>
            <a:r>
              <a:rPr lang="es-CO" sz="1800" dirty="0"/>
              <a:t/>
            </a:r>
            <a:br>
              <a:rPr lang="es-CO" sz="1800" dirty="0"/>
            </a:b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584201" y="1652696"/>
            <a:ext cx="7948240" cy="1015663"/>
          </a:xfrm>
          <a:prstGeom prst="rect">
            <a:avLst/>
          </a:prstGeom>
        </p:spPr>
        <p:txBody>
          <a:bodyPr wrap="square">
            <a:spAutoFit/>
          </a:bodyPr>
          <a:lstStyle/>
          <a:p>
            <a:pPr algn="just"/>
            <a:r>
              <a:rPr lang="es-CO" sz="1400" dirty="0"/>
              <a:t>El término </a:t>
            </a:r>
            <a:r>
              <a:rPr lang="es-CO" sz="1400" b="1" dirty="0"/>
              <a:t>gestión de calidad</a:t>
            </a:r>
            <a:r>
              <a:rPr lang="es-CO" sz="1400" dirty="0"/>
              <a:t> tiene significados específicos dentro de cada sector del negocio. Esta definición, que no apunta al aseguramiento de la buena calidad por la definición más general sino a garantizar que una organización o un producto sea consistente, tiene cuatro </a:t>
            </a:r>
            <a:r>
              <a:rPr lang="es-CO" sz="1400" dirty="0" smtClean="0"/>
              <a:t>componentes:</a:t>
            </a:r>
          </a:p>
          <a:p>
            <a:pPr algn="just"/>
            <a:endParaRPr lang="es-CO" dirty="0"/>
          </a:p>
        </p:txBody>
      </p:sp>
      <p:graphicFrame>
        <p:nvGraphicFramePr>
          <p:cNvPr id="3" name="Diagrama 2"/>
          <p:cNvGraphicFramePr/>
          <p:nvPr>
            <p:extLst>
              <p:ext uri="{D42A27DB-BD31-4B8C-83A1-F6EECF244321}">
                <p14:modId xmlns:p14="http://schemas.microsoft.com/office/powerpoint/2010/main" val="3986498245"/>
              </p:ext>
            </p:extLst>
          </p:nvPr>
        </p:nvGraphicFramePr>
        <p:xfrm>
          <a:off x="1306635" y="2420888"/>
          <a:ext cx="6096000" cy="3816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195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84200" y="2420888"/>
            <a:ext cx="7950194" cy="3054201"/>
          </a:xfrm>
        </p:spPr>
        <p:txBody>
          <a:bodyPr>
            <a:noAutofit/>
          </a:bodyPr>
          <a:lstStyle/>
          <a:p>
            <a:pPr algn="just"/>
            <a:r>
              <a:rPr lang="es-CO" sz="3600" dirty="0">
                <a:solidFill>
                  <a:srgbClr val="00B050"/>
                </a:solidFill>
              </a:rPr>
              <a:t>La gestión de calidad se centra no solo en la calidad de un producto , servicio o la satisfacción de sus clientes, sino en los medios para obtenerla. Por lo tanto, la gestión de calidad utiliza al aseguramiento de la calidad y el control de los procesos para obtener una calidad más consistente.</a:t>
            </a:r>
            <a:endParaRPr lang="es-ES" sz="3600" b="1" dirty="0" smtClean="0">
              <a:solidFill>
                <a:srgbClr val="00B050"/>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334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ítulo 1"/>
          <p:cNvSpPr>
            <a:spLocks noGrp="1"/>
          </p:cNvSpPr>
          <p:nvPr>
            <p:ph type="ctrTitle"/>
          </p:nvPr>
        </p:nvSpPr>
        <p:spPr>
          <a:xfrm>
            <a:off x="496532" y="1516249"/>
            <a:ext cx="8123575" cy="821953"/>
          </a:xfrm>
        </p:spPr>
        <p:txBody>
          <a:bodyPr/>
          <a:lstStyle/>
          <a:p>
            <a:r>
              <a:rPr lang="es-CO" sz="3200" b="1" dirty="0" smtClean="0"/>
              <a:t>EVOLUCIÒN DE LA GESTIÒN DE LA CALIDAD</a:t>
            </a:r>
            <a:endParaRPr lang="es-CO" sz="3200" b="1" dirty="0"/>
          </a:p>
        </p:txBody>
      </p:sp>
      <p:sp>
        <p:nvSpPr>
          <p:cNvPr id="3" name="CuadroTexto 2"/>
          <p:cNvSpPr txBox="1"/>
          <p:nvPr/>
        </p:nvSpPr>
        <p:spPr>
          <a:xfrm>
            <a:off x="584200" y="2780928"/>
            <a:ext cx="7948240" cy="3416320"/>
          </a:xfrm>
          <a:prstGeom prst="rect">
            <a:avLst/>
          </a:prstGeom>
          <a:noFill/>
        </p:spPr>
        <p:txBody>
          <a:bodyPr wrap="square" rtlCol="0">
            <a:spAutoFit/>
          </a:bodyPr>
          <a:lstStyle/>
          <a:p>
            <a:pPr marL="342900" indent="-342900" algn="just">
              <a:buAutoNum type="arabicPeriod"/>
            </a:pPr>
            <a:r>
              <a:rPr lang="es-CO" b="1" dirty="0" smtClean="0"/>
              <a:t>PRIMERA </a:t>
            </a:r>
            <a:r>
              <a:rPr lang="es-CO" b="1" dirty="0"/>
              <a:t>ETAPA: </a:t>
            </a:r>
            <a:r>
              <a:rPr lang="es-CO" b="1" u="sng" dirty="0"/>
              <a:t>Control de Calidad por Inspección (siglo XIX</a:t>
            </a:r>
            <a:r>
              <a:rPr lang="es-CO" b="1" u="sng" dirty="0" smtClean="0"/>
              <a:t>). </a:t>
            </a:r>
          </a:p>
          <a:p>
            <a:pPr algn="just"/>
            <a:r>
              <a:rPr lang="es-CO" dirty="0" smtClean="0"/>
              <a:t>Esta </a:t>
            </a:r>
            <a:r>
              <a:rPr lang="es-CO" dirty="0"/>
              <a:t>etapa se caracterizó por la detección y solución de los problemas generados por la falta de uniformidad de los productos, puesto que las empresas comenzaron con la producción masiva de bienes con un alto grado de ineficiencia en los sistemas productivos. Esto selló como resultado los primeros desarrollos de la teoría de la administración y las contribuciones generadas por Frederick W. Taylor y Henri Fayol. Las ideas de Taylor, conocidas bajo el nombre de “Administración Científica del trabajo” e influidas fuertemente por los conceptos que Adam Smith, habían volcado previamente (1771) en su libro </a:t>
            </a:r>
            <a:r>
              <a:rPr lang="es-CO" b="1" u="sng" dirty="0"/>
              <a:t>“La Riqueza de las Naciones”</a:t>
            </a:r>
            <a:r>
              <a:rPr lang="es-CO" dirty="0"/>
              <a:t>, la separación conceptual entre la ejecución del trabajo y su planificación, inspección y mejora. </a:t>
            </a: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1393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72333" y="3140968"/>
            <a:ext cx="7772400" cy="1470025"/>
          </a:xfrm>
        </p:spPr>
        <p:txBody>
          <a:bodyPr>
            <a:noAutofit/>
          </a:bodyPr>
          <a:lstStyle/>
          <a:p>
            <a:pPr algn="just"/>
            <a:r>
              <a:rPr lang="es-CO" sz="1800" dirty="0"/>
              <a:t>La inspección, en particular, se utilizaba como herramienta de control para la detección de errores, siendo esta función desempeñada por alguien diferente al operario que ejecutaba la actividad. Entonces, la caracterización de esta etapa estuvo dada por un enfoque hacia la resolución de problemas por medio de la herramienta de Calidad, por tratar sólo de uniformizar la Calidad de los productos, por utilizar métodos para medir y detectar variaciones en las partes del producto y por estar los responsables de Calidad en los departamentos de inspección realizando sorteos y conteo de defectos, todo, dentro de establecer el principal interés en la detección de errores por medio de la inspección (</a:t>
            </a:r>
            <a:r>
              <a:rPr lang="es-CO" sz="1800" dirty="0" err="1"/>
              <a:t>Bounds</a:t>
            </a:r>
            <a:r>
              <a:rPr lang="es-CO" sz="1800" dirty="0"/>
              <a:t>, 1976). Estas ideas tenían sentido en el contexto y época en las que fueron pensadas. De hecho, fueron responsables de los grandes aumentos de productividad que tuvieron lugar durante la primera mitad del siglo pasado. Sin embargo su aplicación hoy, en los mismos términos planteados por su desarrollo original, carece de sentido y resulta en fuente de desperdicio del recurso más valioso que una organización puede tener: la experiencia y competencias desarrolladas a lo largo del tiempo por sus recursos humanos. (</a:t>
            </a:r>
            <a:r>
              <a:rPr lang="es-CO" sz="1800" dirty="0" err="1"/>
              <a:t>Bounds</a:t>
            </a:r>
            <a:r>
              <a:rPr lang="es-CO" sz="1800" dirty="0"/>
              <a:t>, 1994).</a:t>
            </a: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988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16439" y="3068960"/>
            <a:ext cx="7772400" cy="1470025"/>
          </a:xfrm>
        </p:spPr>
        <p:txBody>
          <a:bodyPr>
            <a:noAutofit/>
          </a:bodyPr>
          <a:lstStyle/>
          <a:p>
            <a:pPr algn="just"/>
            <a:r>
              <a:rPr lang="es-CO" sz="2000" dirty="0"/>
              <a:t>De la misma forma, esta etapa puede estar identificada como aquella en dónde las empresas empiezan a concientizarse sobre la importancia de la Calidad, determinando que ésta podía estar sujeta a una mensura y control. Lo que se buscaba básicamente era el asegurar que el cliente no recibiera productos defectuosos y que la Calidad se orientara hacia el producto terminado. Asimismo, se introduce por primera vez el departamento de control de Calidad, el cual, auxiliado por la inspección, examina de cerca los productos terminados o una muestra representativa de ellos para detectar sus defectos y evitar que los clientes reciban productos defectuosos. Este departamento de Calidad se convierte en “el policía” y se responsabiliza de todos los problemas de Calidad de la empresa (Valdés, 1995 citado por Barroso, 1999). Por último, podemos resumir que fue la etapa en dónde sólo se enfocaba la atención de la Calidad en el “producto”.</a:t>
            </a: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046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20486" y="3212976"/>
            <a:ext cx="7791376" cy="1470025"/>
          </a:xfrm>
        </p:spPr>
        <p:txBody>
          <a:bodyPr>
            <a:normAutofit fontScale="90000"/>
          </a:bodyPr>
          <a:lstStyle/>
          <a:p>
            <a:pPr algn="just"/>
            <a:r>
              <a:rPr lang="es-CO" sz="1800" b="1" dirty="0"/>
              <a:t>2. SEGUNDA ETAPA</a:t>
            </a:r>
            <a:r>
              <a:rPr lang="es-CO" sz="1800" dirty="0"/>
              <a:t>: </a:t>
            </a:r>
            <a:r>
              <a:rPr lang="es-CO" sz="1800" b="1" u="sng" dirty="0" smtClean="0"/>
              <a:t>CONTROL ESTADÍSTICO DEL PROCESO (DÉCADA DEL TREINTA</a:t>
            </a:r>
            <a:r>
              <a:rPr lang="es-CO" sz="1800" dirty="0" smtClean="0"/>
              <a:t>) </a:t>
            </a:r>
            <a:r>
              <a:rPr lang="es-CO" sz="1800" dirty="0"/>
              <a:t>La etapa estuvo enfocada al control de los procesos y a la aparición de métodos estadísticos para ese fin, además de servir para la reducción de los niveles de inspección del producto. Este nuevo enfoque se efectúa con el objetivo de reducir los costos de inspección, pero el principio seguía siendo el mismo; detectar problemas de Calidad en los productos que ya habían sido manufacturados. Es decir, el control solo puede evitar que el producto fallado llegue al cliente (en el mejor de los casos), pero es incapaz de evitar los costos generados por su reparación. La Calidad avanzó en este sentido cuando Walter </a:t>
            </a:r>
            <a:r>
              <a:rPr lang="es-CO" sz="1800" dirty="0" err="1"/>
              <a:t>Shewhart</a:t>
            </a:r>
            <a:r>
              <a:rPr lang="es-CO" sz="1800" dirty="0"/>
              <a:t> introduce el denominado Control Estadístico de Procesos, entendiendo a la Calidad como un problema de variación que podía ser controlado y prevenido mediante la eliminación a tiempo de las causas que lo provocaban y que de esta forma la producción pudiese cumplir con la tolerancia especificada en el diseño. Es de destacar que </a:t>
            </a:r>
            <a:r>
              <a:rPr lang="es-CO" sz="1800" dirty="0" err="1"/>
              <a:t>Shewhart</a:t>
            </a:r>
            <a:r>
              <a:rPr lang="es-CO" sz="1800" dirty="0"/>
              <a:t> es considerado como el padre del control estadístico de procesos, unió por primera vez la estadística con la ingeniería y la economía, expresando sus ideas en el libro: “Control económico de la Calidad de los productos manufacturados”, primer texto estadístico enfocado a la Calidad. Entonces, a diferencia de la etapa anterior en dónde el objetivo de la Calidad era el producto, esta etapa tenía como objetivo central el control de la variación del proceso, basándose la visión de la Calidad como un problema a resolver en dónde se enfatiza en la uniformidad de los productos con un mínimo de inspección. </a:t>
            </a: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174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84200" y="3212976"/>
            <a:ext cx="7943776" cy="1470025"/>
          </a:xfrm>
        </p:spPr>
        <p:txBody>
          <a:bodyPr>
            <a:normAutofit fontScale="90000"/>
          </a:bodyPr>
          <a:lstStyle/>
          <a:p>
            <a:pPr algn="just"/>
            <a:r>
              <a:rPr lang="es-CO" sz="1800" dirty="0"/>
              <a:t>Asimismo, una sustancial diferencia con la etapa anterior es que los profesionales responsables de Calidad se sitúan en los departamentos de manufactura e ingeniería, introduciendo el uso de herramientas y técnicas estadísticas para resolver los problemas. De la misma forma éstos profesionales enfocan sus esfuerzos a la investigación de aplicar controles para llegar a la Calidad (</a:t>
            </a:r>
            <a:r>
              <a:rPr lang="es-CO" sz="1800" dirty="0" err="1"/>
              <a:t>Bounds</a:t>
            </a:r>
            <a:r>
              <a:rPr lang="es-CO" sz="1800" dirty="0"/>
              <a:t> 1976). Es de destacar que otros autores como Valdés 1995, citado por Barroso 1999, llaman a esta etapa como la de aseguramiento de la Calidad, la cual se tratará en el siguiente punto y, visualizan que el concepto de Calidad en esta etapa deja de pensarse como un sistema correctivo para convertirse en uno preventivo. De la misma forma, caracteriza a la etapa como en la cual se empieza a capacitar al personal de producción para que realice un autocontrol sobre los procesos que les corresponden, se instrumentan los puntos de control sobre el proceso y se reduce la variabilidad del mismo y, por último, se empiezan a utilizar las siete herramientas de estadísticas de control junto con el ciclo PHVA. Asimismo, expone que las empresas empiezan a dominar la mayoría de los factores que afectan la variación de los procesos y la Calidad de los productos. Por último, menciona que esta etapa estuvo signada por un cambio conceptual importante, la Calidad deja de ser una herramienta para convertirse en una estrategia de negocios (Valdés 1995, citado por Barroso, 1999).</a:t>
            </a: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3958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584200" y="1753991"/>
            <a:ext cx="8118443" cy="4524315"/>
          </a:xfrm>
          <a:prstGeom prst="rect">
            <a:avLst/>
          </a:prstGeom>
        </p:spPr>
        <p:txBody>
          <a:bodyPr wrap="square">
            <a:spAutoFit/>
          </a:bodyPr>
          <a:lstStyle/>
          <a:p>
            <a:pPr algn="just"/>
            <a:r>
              <a:rPr lang="es-CO" b="1" dirty="0"/>
              <a:t>3. TERCERA ETAPA: </a:t>
            </a:r>
            <a:r>
              <a:rPr lang="es-CO" b="1" u="sng" dirty="0" smtClean="0"/>
              <a:t>El proceso de la Calidad total </a:t>
            </a:r>
            <a:r>
              <a:rPr lang="es-CO" dirty="0" smtClean="0"/>
              <a:t>– </a:t>
            </a:r>
            <a:r>
              <a:rPr lang="es-CO" dirty="0"/>
              <a:t>Aseguramiento de la Calidad (años 50 a 70) Las primeras etapas descriptas sobre la evolución del concepto de Calidad no involucraban a todos los departamentos de la empresa, como ser el de diseño, planificación y el de la propia ejecución de las políticas de Calidad. El enfoque predominante de las dos etapas anteriores se orientaba sólo hacia el proceso de manufactura (operaciones industriales) y no se aplicaba al resto de los procesos indirectos, de soporte y de servicio. El nuevo concepto que prevalece en esta etapa viene fundamentado por el hecho de que el propio proceso de producción, considerado central y único en términos de Calidad hasta ese momento, requiere de servicios de soporte y de la coordinación de esfuerzos de todas las áreas de la empresa. Es así que Juran impulsa el concepto de aseguramiento de la Calidad por medio de esta fundamentación y por idealizar, además, que a través de la idea de “costos de la no Calidad” o “fábrica oculta” (según Juran), se trata de dar una justificación económica a la necesidad de implementar procesos de mejora.</a:t>
            </a: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56234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755576" y="1569740"/>
            <a:ext cx="7451725" cy="8382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r>
              <a:rPr lang="es-ES_tradnl" i="1" dirty="0" smtClean="0">
                <a:latin typeface="Comic Sans MS" pitchFamily="66" charset="0"/>
              </a:rPr>
              <a:t>Presentación personal</a:t>
            </a:r>
          </a:p>
        </p:txBody>
      </p:sp>
      <p:sp>
        <p:nvSpPr>
          <p:cNvPr id="16387" name="Rectangle 3"/>
          <p:cNvSpPr>
            <a:spLocks noGrp="1" noChangeArrowheads="1"/>
          </p:cNvSpPr>
          <p:nvPr>
            <p:ph type="body" idx="4294967295"/>
          </p:nvPr>
        </p:nvSpPr>
        <p:spPr bwMode="auto">
          <a:xfrm>
            <a:off x="683568" y="2420888"/>
            <a:ext cx="7006952" cy="3393867"/>
          </a:xfrm>
          <a:prstGeom prst="rect">
            <a:avLst/>
          </a:prstGeom>
          <a:solidFill>
            <a:srgbClr val="FFFFFF"/>
          </a:solidFill>
          <a:ln>
            <a:miter lim="800000"/>
            <a:headEnd/>
            <a:tailEnd/>
          </a:ln>
        </p:spPr>
        <p:txBody>
          <a:bodyPr/>
          <a:lstStyle/>
          <a:p>
            <a:pPr>
              <a:buFont typeface="Wingdings" panose="05000000000000000000" pitchFamily="2" charset="2"/>
              <a:buChar char="q"/>
              <a:defRPr/>
            </a:pPr>
            <a:r>
              <a:rPr lang="es-CO" altLang="es-CO" sz="1800" dirty="0" smtClean="0">
                <a:solidFill>
                  <a:srgbClr val="632523"/>
                </a:solidFill>
                <a:ea typeface="ＭＳ Ｐゴシック" panose="020B0600070205080204" pitchFamily="34" charset="-128"/>
              </a:rPr>
              <a:t>Conferencista: </a:t>
            </a:r>
          </a:p>
          <a:p>
            <a:pPr marL="0" indent="0">
              <a:buNone/>
              <a:defRPr/>
            </a:pPr>
            <a:r>
              <a:rPr lang="es-CO" altLang="es-CO" sz="1800" dirty="0" smtClean="0">
                <a:solidFill>
                  <a:srgbClr val="632523"/>
                </a:solidFill>
                <a:ea typeface="ＭＳ Ｐゴシック" panose="020B0600070205080204" pitchFamily="34" charset="-128"/>
              </a:rPr>
              <a:t>       William Espinosa Santamaría </a:t>
            </a:r>
          </a:p>
          <a:p>
            <a:pPr marL="0" indent="0">
              <a:buNone/>
              <a:defRPr/>
            </a:pPr>
            <a:r>
              <a:rPr lang="es-CO" altLang="es-CO" sz="1800" dirty="0" smtClean="0">
                <a:solidFill>
                  <a:srgbClr val="632523"/>
                </a:solidFill>
                <a:ea typeface="ＭＳ Ｐゴシック" panose="020B0600070205080204" pitchFamily="34" charset="-128"/>
              </a:rPr>
              <a:t>       </a:t>
            </a:r>
            <a:r>
              <a:rPr lang="es-CO" altLang="es-CO" sz="1800" dirty="0" err="1" smtClean="0">
                <a:solidFill>
                  <a:srgbClr val="632523"/>
                </a:solidFill>
                <a:ea typeface="ＭＳ Ｐゴシック" panose="020B0600070205080204" pitchFamily="34" charset="-128"/>
              </a:rPr>
              <a:t>Ph</a:t>
            </a:r>
            <a:r>
              <a:rPr lang="es-CO" altLang="es-CO" sz="1800" dirty="0" smtClean="0">
                <a:solidFill>
                  <a:srgbClr val="632523"/>
                </a:solidFill>
                <a:ea typeface="ＭＳ Ｐゴシック" panose="020B0600070205080204" pitchFamily="34" charset="-128"/>
              </a:rPr>
              <a:t> D en Derecho: UNIEXTERNADO</a:t>
            </a:r>
          </a:p>
          <a:p>
            <a:pPr marL="0" indent="0">
              <a:buNone/>
              <a:defRPr/>
            </a:pPr>
            <a:r>
              <a:rPr lang="es-CO" altLang="es-CO" sz="1800" dirty="0" smtClean="0">
                <a:solidFill>
                  <a:srgbClr val="632523"/>
                </a:solidFill>
                <a:ea typeface="ＭＳ Ｐゴシック" panose="020B0600070205080204" pitchFamily="34" charset="-128"/>
              </a:rPr>
              <a:t>       Magister en Filosofía de la Ciencia: París </a:t>
            </a:r>
            <a:r>
              <a:rPr lang="es-CO" altLang="es-CO" sz="1800" dirty="0" err="1" smtClean="0">
                <a:solidFill>
                  <a:srgbClr val="632523"/>
                </a:solidFill>
                <a:ea typeface="ＭＳ Ｐゴシック" panose="020B0600070205080204" pitchFamily="34" charset="-128"/>
              </a:rPr>
              <a:t>Pantheón</a:t>
            </a:r>
            <a:r>
              <a:rPr lang="es-CO" altLang="es-CO" sz="1800" dirty="0" smtClean="0">
                <a:solidFill>
                  <a:srgbClr val="632523"/>
                </a:solidFill>
                <a:ea typeface="ＭＳ Ｐゴシック" panose="020B0600070205080204" pitchFamily="34" charset="-128"/>
              </a:rPr>
              <a:t> 8-Sorbonne-París</a:t>
            </a:r>
          </a:p>
          <a:p>
            <a:pPr marL="0" indent="0">
              <a:buNone/>
              <a:defRPr/>
            </a:pPr>
            <a:r>
              <a:rPr lang="es-CO" altLang="es-CO" sz="1800" dirty="0" smtClean="0">
                <a:solidFill>
                  <a:srgbClr val="632523"/>
                </a:solidFill>
                <a:ea typeface="ＭＳ Ｐゴシック" panose="020B0600070205080204" pitchFamily="34" charset="-128"/>
              </a:rPr>
              <a:t>       Magíster en Calidad y Gestión Integral: USTA</a:t>
            </a:r>
          </a:p>
          <a:p>
            <a:pPr marL="0" indent="0">
              <a:buNone/>
              <a:defRPr/>
            </a:pPr>
            <a:r>
              <a:rPr lang="es-CO" altLang="es-CO" sz="1800" dirty="0" smtClean="0">
                <a:solidFill>
                  <a:srgbClr val="632523"/>
                </a:solidFill>
                <a:ea typeface="ＭＳ Ｐゴシック" panose="020B0600070205080204" pitchFamily="34" charset="-128"/>
              </a:rPr>
              <a:t>       Especialista en Gestión Pública: ESAP</a:t>
            </a:r>
          </a:p>
          <a:p>
            <a:pPr marL="0" indent="0">
              <a:buNone/>
              <a:defRPr/>
            </a:pPr>
            <a:r>
              <a:rPr lang="es-CO" altLang="es-CO" sz="1800" dirty="0" smtClean="0">
                <a:solidFill>
                  <a:srgbClr val="632523"/>
                </a:solidFill>
                <a:ea typeface="ＭＳ Ｐゴシック" panose="020B0600070205080204" pitchFamily="34" charset="-128"/>
              </a:rPr>
              <a:t>       Especialista en Docencia Universitaria: UNISALLE</a:t>
            </a:r>
          </a:p>
          <a:p>
            <a:pPr>
              <a:buFont typeface="Wingdings" panose="05000000000000000000" pitchFamily="2" charset="2"/>
              <a:buChar char="q"/>
              <a:defRPr/>
            </a:pPr>
            <a:r>
              <a:rPr lang="es-CO" altLang="es-CO" sz="1800" dirty="0" smtClean="0">
                <a:solidFill>
                  <a:srgbClr val="632523"/>
                </a:solidFill>
                <a:ea typeface="ＭＳ Ｐゴシック" panose="020B0600070205080204" pitchFamily="34" charset="-128"/>
              </a:rPr>
              <a:t>Par Académico del MEN y del CNA</a:t>
            </a:r>
          </a:p>
          <a:p>
            <a:pPr>
              <a:buFont typeface="Wingdings" panose="05000000000000000000" pitchFamily="2" charset="2"/>
              <a:buChar char="q"/>
              <a:defRPr/>
            </a:pPr>
            <a:r>
              <a:rPr lang="es-CO" altLang="es-CO" sz="1800" dirty="0" smtClean="0">
                <a:solidFill>
                  <a:srgbClr val="632523"/>
                </a:solidFill>
                <a:ea typeface="ＭＳ Ｐゴシック" panose="020B0600070205080204" pitchFamily="34" charset="-128"/>
              </a:rPr>
              <a:t>Docente Universitario.</a:t>
            </a:r>
          </a:p>
          <a:p>
            <a:pPr>
              <a:buFont typeface="Wingdings" panose="05000000000000000000" pitchFamily="2" charset="2"/>
              <a:buChar char="q"/>
              <a:defRPr/>
            </a:pPr>
            <a:r>
              <a:rPr lang="es-CO" sz="1800" dirty="0" smtClean="0">
                <a:solidFill>
                  <a:srgbClr val="632523"/>
                </a:solidFill>
                <a:ea typeface="ＭＳ Ｐゴシック" panose="020B0600070205080204" pitchFamily="34" charset="-128"/>
              </a:rPr>
              <a:t>Formador Escuelas Judicial “Rodrigo Lara Bonilla”</a:t>
            </a:r>
            <a:endParaRPr lang="es-ES_tradnl" sz="1800" dirty="0" smtClean="0"/>
          </a:p>
        </p:txBody>
      </p:sp>
      <p:grpSp>
        <p:nvGrpSpPr>
          <p:cNvPr id="2" name="Group 8"/>
          <p:cNvGrpSpPr>
            <a:grpSpLocks/>
          </p:cNvGrpSpPr>
          <p:nvPr/>
        </p:nvGrpSpPr>
        <p:grpSpPr bwMode="auto">
          <a:xfrm>
            <a:off x="3616259" y="546101"/>
            <a:ext cx="4791140" cy="700088"/>
            <a:chOff x="2381" y="344"/>
            <a:chExt cx="3154" cy="441"/>
          </a:xfrm>
        </p:grpSpPr>
        <p:sp>
          <p:nvSpPr>
            <p:cNvPr id="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n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bg/>
                                          </p:spTgt>
                                        </p:tgtEl>
                                        <p:attrNameLst>
                                          <p:attrName>style.visibility</p:attrName>
                                        </p:attrNameLst>
                                      </p:cBhvr>
                                      <p:to>
                                        <p:strVal val="visible"/>
                                      </p:to>
                                    </p:set>
                                    <p:animEffect transition="in" filter="fade">
                                      <p:cBhvr>
                                        <p:cTn id="7" dur="500"/>
                                        <p:tgtEl>
                                          <p:spTgt spid="1638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fade">
                                      <p:cBhvr>
                                        <p:cTn id="12" dur="500"/>
                                        <p:tgtEl>
                                          <p:spTgt spid="163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7">
                                            <p:txEl>
                                              <p:pRg st="1" end="1"/>
                                            </p:txEl>
                                          </p:spTgt>
                                        </p:tgtEl>
                                        <p:attrNameLst>
                                          <p:attrName>style.visibility</p:attrName>
                                        </p:attrNameLst>
                                      </p:cBhvr>
                                      <p:to>
                                        <p:strVal val="visible"/>
                                      </p:to>
                                    </p:set>
                                    <p:animEffect transition="in" filter="fade">
                                      <p:cBhvr>
                                        <p:cTn id="17" dur="500"/>
                                        <p:tgtEl>
                                          <p:spTgt spid="163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87">
                                            <p:txEl>
                                              <p:pRg st="2" end="2"/>
                                            </p:txEl>
                                          </p:spTgt>
                                        </p:tgtEl>
                                        <p:attrNameLst>
                                          <p:attrName>style.visibility</p:attrName>
                                        </p:attrNameLst>
                                      </p:cBhvr>
                                      <p:to>
                                        <p:strVal val="visible"/>
                                      </p:to>
                                    </p:set>
                                    <p:animEffect transition="in" filter="fade">
                                      <p:cBhvr>
                                        <p:cTn id="22" dur="500"/>
                                        <p:tgtEl>
                                          <p:spTgt spid="163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87">
                                            <p:txEl>
                                              <p:pRg st="3" end="3"/>
                                            </p:txEl>
                                          </p:spTgt>
                                        </p:tgtEl>
                                        <p:attrNameLst>
                                          <p:attrName>style.visibility</p:attrName>
                                        </p:attrNameLst>
                                      </p:cBhvr>
                                      <p:to>
                                        <p:strVal val="visible"/>
                                      </p:to>
                                    </p:set>
                                    <p:animEffect transition="in" filter="fade">
                                      <p:cBhvr>
                                        <p:cTn id="27" dur="500"/>
                                        <p:tgtEl>
                                          <p:spTgt spid="1638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87">
                                            <p:txEl>
                                              <p:pRg st="4" end="4"/>
                                            </p:txEl>
                                          </p:spTgt>
                                        </p:tgtEl>
                                        <p:attrNameLst>
                                          <p:attrName>style.visibility</p:attrName>
                                        </p:attrNameLst>
                                      </p:cBhvr>
                                      <p:to>
                                        <p:strVal val="visible"/>
                                      </p:to>
                                    </p:set>
                                    <p:animEffect transition="in" filter="fade">
                                      <p:cBhvr>
                                        <p:cTn id="32" dur="500"/>
                                        <p:tgtEl>
                                          <p:spTgt spid="1638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Effect transition="in" filter="fade">
                                      <p:cBhvr>
                                        <p:cTn id="37" dur="500"/>
                                        <p:tgtEl>
                                          <p:spTgt spid="1638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387">
                                            <p:txEl>
                                              <p:pRg st="6" end="6"/>
                                            </p:txEl>
                                          </p:spTgt>
                                        </p:tgtEl>
                                        <p:attrNameLst>
                                          <p:attrName>style.visibility</p:attrName>
                                        </p:attrNameLst>
                                      </p:cBhvr>
                                      <p:to>
                                        <p:strVal val="visible"/>
                                      </p:to>
                                    </p:set>
                                    <p:animEffect transition="in" filter="fade">
                                      <p:cBhvr>
                                        <p:cTn id="42" dur="500"/>
                                        <p:tgtEl>
                                          <p:spTgt spid="1638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387">
                                            <p:txEl>
                                              <p:pRg st="7" end="7"/>
                                            </p:txEl>
                                          </p:spTgt>
                                        </p:tgtEl>
                                        <p:attrNameLst>
                                          <p:attrName>style.visibility</p:attrName>
                                        </p:attrNameLst>
                                      </p:cBhvr>
                                      <p:to>
                                        <p:strVal val="visible"/>
                                      </p:to>
                                    </p:set>
                                    <p:animEffect transition="in" filter="fade">
                                      <p:cBhvr>
                                        <p:cTn id="47" dur="500"/>
                                        <p:tgtEl>
                                          <p:spTgt spid="1638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387">
                                            <p:txEl>
                                              <p:pRg st="8" end="8"/>
                                            </p:txEl>
                                          </p:spTgt>
                                        </p:tgtEl>
                                        <p:attrNameLst>
                                          <p:attrName>style.visibility</p:attrName>
                                        </p:attrNameLst>
                                      </p:cBhvr>
                                      <p:to>
                                        <p:strVal val="visible"/>
                                      </p:to>
                                    </p:set>
                                    <p:animEffect transition="in" filter="fade">
                                      <p:cBhvr>
                                        <p:cTn id="52" dur="500"/>
                                        <p:tgtEl>
                                          <p:spTgt spid="16387">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387">
                                            <p:txEl>
                                              <p:pRg st="9" end="9"/>
                                            </p:txEl>
                                          </p:spTgt>
                                        </p:tgtEl>
                                        <p:attrNameLst>
                                          <p:attrName>style.visibility</p:attrName>
                                        </p:attrNameLst>
                                      </p:cBhvr>
                                      <p:to>
                                        <p:strVal val="visible"/>
                                      </p:to>
                                    </p:set>
                                    <p:animEffect transition="in" filter="fade">
                                      <p:cBhvr>
                                        <p:cTn id="57" dur="500"/>
                                        <p:tgtEl>
                                          <p:spTgt spid="1638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88662" y="3140968"/>
            <a:ext cx="7772400" cy="1470025"/>
          </a:xfrm>
        </p:spPr>
        <p:txBody>
          <a:bodyPr>
            <a:normAutofit fontScale="90000"/>
          </a:bodyPr>
          <a:lstStyle/>
          <a:p>
            <a:pPr algn="just"/>
            <a:r>
              <a:rPr lang="es-CO" sz="1800" dirty="0"/>
              <a:t>De la misma forma, además de Juran, otros autores como </a:t>
            </a:r>
            <a:r>
              <a:rPr lang="es-CO" sz="1800" dirty="0" err="1"/>
              <a:t>Feigenbaum</a:t>
            </a:r>
            <a:r>
              <a:rPr lang="es-CO" sz="1800" dirty="0"/>
              <a:t> (1951) (quien enuncia la primera definición de Calidad Total) y Crosby (1961) (que en su libro “</a:t>
            </a:r>
            <a:r>
              <a:rPr lang="es-CO" sz="1800" dirty="0" err="1"/>
              <a:t>Quality</a:t>
            </a:r>
            <a:r>
              <a:rPr lang="es-CO" sz="1800" dirty="0"/>
              <a:t> </a:t>
            </a:r>
            <a:r>
              <a:rPr lang="es-CO" sz="1800" dirty="0" err="1"/>
              <a:t>is</a:t>
            </a:r>
            <a:r>
              <a:rPr lang="es-CO" sz="1800" dirty="0"/>
              <a:t> free” categoriza y determina con claridad el impacto de los costos de la no Calidad), refuerzan el concepto en el sentido de crear la aplicación global que hoy aceptamos como lógica para un sistema de gestión de la Calidad. Siguiendo con la evolución del concepto de Calidad, Deming y Juran, a principios de los años sesenta, empiezan a introducir ideas en Japón a partir de la Segunda Guerra Mundial. Se empiezan a conocer conceptos como </a:t>
            </a:r>
            <a:r>
              <a:rPr lang="es-CO" sz="1800" dirty="0" err="1"/>
              <a:t>kaizen</a:t>
            </a:r>
            <a:r>
              <a:rPr lang="es-CO" sz="1800" dirty="0"/>
              <a:t> (mejoramiento continuo desde un enfoque global) y el despliegue de las políticas de Calidad que aseguran que las estrategias de Calidad se conviertan en metas y objetivos en todas las áreas funcionales de la organización. Este proceso genera su primer impacto económico importante durante la década del 70’, cuando los productos japoneses comienzan a invadir mercados occidentales mostrando mejores prestaciones y menores costos. Otros autores, (</a:t>
            </a:r>
            <a:r>
              <a:rPr lang="es-CO" sz="1800" dirty="0" err="1"/>
              <a:t>Garvin</a:t>
            </a:r>
            <a:r>
              <a:rPr lang="es-CO" sz="1800" dirty="0"/>
              <a:t>, 1988), conceptualizan a esta etapa como a la de la evolución del concepto de Calidad desde una perspectiva inicialmente en manos de especialistas a una gestión más extensa donde las mejoras no podrían tener lugar sin el compromiso de todos los trabajadores de planta. De esta forma, se desarrolla un sistema interno que genera información e indica si el producto ha sido fabricado de acuerdo a especificaciones. </a:t>
            </a: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683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23133" y="3140968"/>
            <a:ext cx="7772400" cy="1470025"/>
          </a:xfrm>
        </p:spPr>
        <p:txBody>
          <a:bodyPr>
            <a:noAutofit/>
          </a:bodyPr>
          <a:lstStyle/>
          <a:p>
            <a:pPr algn="just"/>
            <a:r>
              <a:rPr lang="es-CO" sz="2000" dirty="0"/>
              <a:t>Por último, esta etapa es también llamada como la del proceso de la Calidad total por otros autores y agregan conceptos como que la Calidad pasa de ser una herramienta de control para ser una estrategia de toda la organización. Asimismo, marcan el liderazgo que asume el director general de la organización en el proceso, convirtiéndose en el principal responsable de Calidad de la empresa. De la misma forma, visualizan que en esta etapa se adecúan los productos y los servicios al uso que les dará el consumidor, estando sus respectivos diseños alineados a las expectativas de éstos, se establece el trabajo en equipo en sus distintas formas y estructuras, y se establecen los sistemas de premios y reconocimientos, dando todo como resultado el desarrollo de las habilidades en toda la empresa. Consideran, además, que en esta etapa se optimiza el proceso mediante técnicas avanzadas, las cuales reducen el tiempo de respuesta al cliente y los costos de los procesos productivos. </a:t>
            </a: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663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35000" y="3140968"/>
            <a:ext cx="7772400" cy="1470025"/>
          </a:xfrm>
        </p:spPr>
        <p:txBody>
          <a:bodyPr>
            <a:noAutofit/>
          </a:bodyPr>
          <a:lstStyle/>
          <a:p>
            <a:pPr algn="just"/>
            <a:r>
              <a:rPr lang="es-CO" sz="2400" dirty="0"/>
              <a:t>La Calidad cambia su esencia de la administración tradicional por la de administración total de la Calidad, siendo que el planear, organizar, dirigir y controlar migran hacia la orientación al cliente, la medición, el mejoramiento, el </a:t>
            </a:r>
            <a:r>
              <a:rPr lang="es-CO" sz="2400" dirty="0" err="1"/>
              <a:t>facultamiento</a:t>
            </a:r>
            <a:r>
              <a:rPr lang="es-CO" sz="2400" dirty="0"/>
              <a:t> (</a:t>
            </a:r>
            <a:r>
              <a:rPr lang="es-CO" sz="2400" dirty="0" err="1"/>
              <a:t>Empowerment</a:t>
            </a:r>
            <a:r>
              <a:rPr lang="es-CO" sz="2400" dirty="0"/>
              <a:t>) y liderazgo respectivamente. Por último, la planificación estratégica y operativa de la Calidad hace su aparición como uno de sus principales factores críticos, generándose una de las definiciones más importantes de los procesos de Calidad “. Solo hay una definición de Calidad y esa definición la da el cliente” (Valdés 1995, citado por Barroso, 1999).</a:t>
            </a:r>
            <a:endParaRPr lang="es-ES" sz="2400" b="1" dirty="0" smtClean="0">
              <a:solidFill>
                <a:schemeClr val="tx2">
                  <a:lumMod val="75000"/>
                </a:schemeClr>
              </a:solidFill>
            </a:endParaRPr>
          </a:p>
        </p:txBody>
      </p:sp>
      <p:grpSp>
        <p:nvGrpSpPr>
          <p:cNvPr id="4" name="Group 8"/>
          <p:cNvGrpSpPr>
            <a:grpSpLocks/>
          </p:cNvGrpSpPr>
          <p:nvPr/>
        </p:nvGrpSpPr>
        <p:grpSpPr bwMode="auto">
          <a:xfrm>
            <a:off x="584200" y="404813"/>
            <a:ext cx="7823200" cy="925513"/>
            <a:chOff x="385" y="255"/>
            <a:chExt cx="5150" cy="583"/>
          </a:xfrm>
        </p:grpSpPr>
        <p:pic>
          <p:nvPicPr>
            <p:cNvPr id="5" name="3 Imagen" descr="logo csj 200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 y="255"/>
              <a:ext cx="46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63271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49311" y="3068960"/>
            <a:ext cx="7772400" cy="1470025"/>
          </a:xfrm>
        </p:spPr>
        <p:txBody>
          <a:bodyPr>
            <a:noAutofit/>
          </a:bodyPr>
          <a:lstStyle/>
          <a:p>
            <a:pPr algn="just"/>
            <a:r>
              <a:rPr lang="es-CO" sz="2000" b="1" dirty="0"/>
              <a:t>4. CUARTA ETAPA: </a:t>
            </a:r>
            <a:r>
              <a:rPr lang="es-CO" sz="2000" b="1" u="sng" dirty="0" smtClean="0"/>
              <a:t>ADMINISTRACIÓN TOTAL DE LA CALIDAD – </a:t>
            </a:r>
            <a:r>
              <a:rPr lang="es-CO" sz="2000" dirty="0" smtClean="0"/>
              <a:t>Los </a:t>
            </a:r>
            <a:r>
              <a:rPr lang="es-CO" sz="2000" dirty="0"/>
              <a:t>procesos de mejora continua de la Calidad – (Década del 80) Etapa en donde se considera el mercado y las necesidades del consumidor, reconociendo el efecto estratégico de la Calidad como una oportunidad competitiva. En esta década, se buscó garantizar la Calidad de los productos por la vía de asegurar la Calidad de los procesos. Es decir, si el proceso funciona correctamente, su resultado, el producto, deberá ser el esperado. Con esta idea desplegada a todos los procesos de la empresa, los productos generados (finales o intermedios), deberán satisfacer a sus respectivos clientes (externos o internos). La administración para la Calidad Total, introduce y profundiza además, otros dos elementos de gran valor para el sistema: los conceptos de objetivos y mejora continua.</a:t>
            </a: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575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755576" y="2924944"/>
            <a:ext cx="7772400" cy="1470025"/>
          </a:xfrm>
        </p:spPr>
        <p:txBody>
          <a:bodyPr>
            <a:noAutofit/>
          </a:bodyPr>
          <a:lstStyle/>
          <a:p>
            <a:pPr algn="just"/>
            <a:r>
              <a:rPr lang="es-CO" sz="2400" dirty="0"/>
              <a:t>La visión de la Calidad se enfoca a realizar productos competitivos en el mercado, mediante programas de mercadotecnia, enfatizando cubrir la producción del mercado y las necesidades de los consumidores. De la misma forma, se introduce el uso de la planificación estratégica enfocada a la del cumplimiento de las metas de la organización, cumpliendo los profesionales de la Calidad el rol del aseguramiento, el entrenamiento, capacitación para el logro de las mismas. Se hace más énfasis en que los responsables de Calidad es cada trabajador de la organización, bajo un esquema administrativo y ejerciendo un liderazgo adecuado (</a:t>
            </a:r>
            <a:r>
              <a:rPr lang="es-CO" sz="2400" dirty="0" err="1"/>
              <a:t>Bounds</a:t>
            </a:r>
            <a:r>
              <a:rPr lang="es-CO" sz="2400" dirty="0"/>
              <a:t> 1976). </a:t>
            </a:r>
            <a:endParaRPr lang="es-ES" sz="2400" b="1" dirty="0" smtClean="0">
              <a:solidFill>
                <a:schemeClr val="tx2">
                  <a:lumMod val="75000"/>
                </a:schemeClr>
              </a:solidFill>
            </a:endParaRPr>
          </a:p>
        </p:txBody>
      </p:sp>
      <p:grpSp>
        <p:nvGrpSpPr>
          <p:cNvPr id="4" name="Group 8"/>
          <p:cNvGrpSpPr>
            <a:grpSpLocks/>
          </p:cNvGrpSpPr>
          <p:nvPr/>
        </p:nvGrpSpPr>
        <p:grpSpPr bwMode="auto">
          <a:xfrm>
            <a:off x="3643619" y="545952"/>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107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72333" y="3284984"/>
            <a:ext cx="7772400" cy="1470025"/>
          </a:xfrm>
        </p:spPr>
        <p:txBody>
          <a:bodyPr>
            <a:noAutofit/>
          </a:bodyPr>
          <a:lstStyle/>
          <a:p>
            <a:pPr algn="just"/>
            <a:r>
              <a:rPr lang="es-CO" sz="2400" dirty="0"/>
              <a:t>Siguiendo la línea de los autores, Valdés, 1995 citado por Barroso 1999, agregan que en esta etapa la efectividad con que se comunican la misión y la visión de la empresa alineará a todos los integrantes de la organización hacia un fin común. Asimismo, añade que al aumentar la madurez de los trabajadores y de los líderes se reducen continuamente los costos en todas las áreas de la empresa. Luego afirma que es en esta etapa en dónde los grupos naturales de trabajo forman equipos de mejora continua, los sueldos y salarios comienzan a incluir un componente variable sujeto a los resultados globales de la empresa, a los resultados del área o del equipo de trabajo y al esfuerzo individual de cada colaborador. </a:t>
            </a:r>
            <a:endParaRPr lang="es-ES" sz="24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627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35000" y="2996952"/>
            <a:ext cx="7772400" cy="1470025"/>
          </a:xfrm>
        </p:spPr>
        <p:txBody>
          <a:bodyPr>
            <a:noAutofit/>
          </a:bodyPr>
          <a:lstStyle/>
          <a:p>
            <a:pPr algn="just"/>
            <a:r>
              <a:rPr lang="es-CO" sz="2000" dirty="0"/>
              <a:t>De la misma forma, en línea con los otros autores, menciona que aparece el enfoque estratégico de la planificación, en dónde la empresa alinea a la gente, las tareas y los procesos hacia sus metas y hacia el cliente externo, utilizando herramientas como la administración </a:t>
            </a:r>
            <a:r>
              <a:rPr lang="es-CO" sz="2000" dirty="0" err="1"/>
              <a:t>Hoshin</a:t>
            </a:r>
            <a:r>
              <a:rPr lang="es-CO" sz="2000" dirty="0"/>
              <a:t> o despliegue de política. Por último, destaca como los otros autores, que en esta etapa en los países orientales surge el proceso de la mejora de la Calidad, que se llamó pensamiento </a:t>
            </a:r>
            <a:r>
              <a:rPr lang="es-CO" sz="2000" dirty="0" err="1"/>
              <a:t>Kaizen</a:t>
            </a:r>
            <a:r>
              <a:rPr lang="es-CO" sz="2000" dirty="0"/>
              <a:t>. Es decir, no es suficiente conformarse con una situación estable, sino que hay que aprovechar esa estabilidad para pasar a situaciones cada vez mejores. Las empresas más avanzadas no se conforman con cambios pequeños, sino que buscan herramientas más poderosas para optimizar el proceso, apareciendo técnicas avanzadas como la Manufactura de Clase Mundial o el Justo a Tiempo (Valdés 1995, citado por Barroso, 1999).</a:t>
            </a: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985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584200" y="1700808"/>
            <a:ext cx="8020248" cy="4524315"/>
          </a:xfrm>
          <a:prstGeom prst="rect">
            <a:avLst/>
          </a:prstGeom>
        </p:spPr>
        <p:txBody>
          <a:bodyPr wrap="square">
            <a:spAutoFit/>
          </a:bodyPr>
          <a:lstStyle/>
          <a:p>
            <a:pPr algn="just"/>
            <a:r>
              <a:rPr lang="es-CO" sz="2400" b="1" dirty="0"/>
              <a:t>5. QUINTA ETAPA: </a:t>
            </a:r>
            <a:r>
              <a:rPr lang="es-CO" sz="2400" b="1" u="sng" dirty="0"/>
              <a:t>Reingeniería y Calidad Total </a:t>
            </a:r>
            <a:r>
              <a:rPr lang="es-CO" sz="2400" dirty="0"/>
              <a:t>En esta etapa la empresa se basa en procesos completos más que en fragmentados y divididos por departamentos, teniendo más responsables de los mismos en su totalidad, obteniendo como consecuencia, un aumento en el grado de pertenencia y responsabilidad redefiniendo el concepto de trabajo. Las estructuras y los sistemas aumentan su flexibilidad, se eliminan y reducen las áreas que no agregan valor y la empresa se estructura por unidades estratégicas de negocios.</a:t>
            </a:r>
          </a:p>
          <a:p>
            <a:pPr algn="just"/>
            <a:r>
              <a:rPr lang="es-CO" sz="2400" dirty="0"/>
              <a:t>La gestión de la calidad es un fenómeno que refleja una preocupación reciente.</a:t>
            </a: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79094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84200" y="2996952"/>
            <a:ext cx="7772400" cy="1470025"/>
          </a:xfrm>
        </p:spPr>
        <p:txBody>
          <a:bodyPr>
            <a:noAutofit/>
          </a:bodyPr>
          <a:lstStyle/>
          <a:p>
            <a:pPr algn="just"/>
            <a:r>
              <a:rPr lang="es-CO" sz="2000" dirty="0"/>
              <a:t>Civilizaciones avanzadas que brindaban apoyo a las artes manuales permitían que los clientes eligieran bienes que se alineaban con estándares de calidad más altos que los bienes normales. En las sociedades en que las artes manuales eran la responsabilidad de un artesano maestro, estos lideraban su taller, entrenaba y supervisaba a los demás. La importancia del maestro artesano se redujo cuando se estableció la producción en masa y las prácticas del trabajo repetitivo. El objetivo se convirtió en producir a gran escala el mismo producto.</a:t>
            </a:r>
            <a:br>
              <a:rPr lang="es-CO" sz="2000" dirty="0"/>
            </a:br>
            <a:r>
              <a:rPr lang="es-CO" sz="2000" dirty="0"/>
              <a:t>El primer partidario de esta corriente en Estados Unidos fue </a:t>
            </a:r>
            <a:r>
              <a:rPr lang="es-CO" sz="2000" dirty="0">
                <a:hlinkClick r:id="rId2" tooltip="Eli Whitney"/>
              </a:rPr>
              <a:t>Eli Whitney</a:t>
            </a:r>
            <a:r>
              <a:rPr lang="es-CO" sz="2000" dirty="0"/>
              <a:t> quien propuso realizar partes (intercambiables) de manufactura para mosquetes, de esa manera se realizaban componentes idénticos que se montaban en línea.</a:t>
            </a:r>
            <a:br>
              <a:rPr lang="es-CO" sz="2000" dirty="0"/>
            </a:b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597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06805" y="3140968"/>
            <a:ext cx="7772400" cy="1470025"/>
          </a:xfrm>
        </p:spPr>
        <p:txBody>
          <a:bodyPr>
            <a:noAutofit/>
          </a:bodyPr>
          <a:lstStyle/>
          <a:p>
            <a:pPr algn="just"/>
            <a:r>
              <a:rPr lang="es-CO" sz="2000" dirty="0"/>
              <a:t>El siguiente paso fue impulsado por varias personas, incluyendo a </a:t>
            </a:r>
            <a:r>
              <a:rPr lang="es-CO" sz="2000" dirty="0">
                <a:hlinkClick r:id="rId2" tooltip="Frederick Winslow Taylor"/>
              </a:rPr>
              <a:t>Frederick </a:t>
            </a:r>
            <a:r>
              <a:rPr lang="es-CO" sz="2000" dirty="0" err="1">
                <a:hlinkClick r:id="rId2" tooltip="Frederick Winslow Taylor"/>
              </a:rPr>
              <a:t>Winslow</a:t>
            </a:r>
            <a:r>
              <a:rPr lang="es-CO" sz="2000" dirty="0">
                <a:hlinkClick r:id="rId2" tooltip="Frederick Winslow Taylor"/>
              </a:rPr>
              <a:t> Taylor</a:t>
            </a:r>
            <a:r>
              <a:rPr lang="es-CO" sz="2000" dirty="0"/>
              <a:t>, un ingeniero mecánico que buscaba mejorar la eficiencia industrial. A veces es llamado "el padre de la organización científica de trabajo". Fue uno de los líderes intelectuales del Movimiento de la Eficiencia y en parte dejó las bases para la gestión de calidad, incluyendo aspectos como la estandarización y adoptar prácticas de mejora. </a:t>
            </a:r>
            <a:r>
              <a:rPr lang="es-CO" sz="2000" dirty="0">
                <a:hlinkClick r:id="rId3" tooltip="Henry Ford"/>
              </a:rPr>
              <a:t>Henry Ford</a:t>
            </a:r>
            <a:r>
              <a:rPr lang="es-CO" sz="2000" dirty="0"/>
              <a:t> también fue importante en la implementación de procesos y prácticas de gestión de calidad en sus líneas de montaje. En Alemania, </a:t>
            </a:r>
            <a:r>
              <a:rPr lang="es-CO" sz="2000" dirty="0">
                <a:hlinkClick r:id="rId4" tooltip="Karl Friedrich Benz"/>
              </a:rPr>
              <a:t>Karl Friedrich Benz</a:t>
            </a:r>
            <a:r>
              <a:rPr lang="es-CO" sz="2000" dirty="0"/>
              <a:t>, muchas veces llamado el inventor del motor del automóvil, quería conseguir prácticas de producción y montaje similares, aunque las verdaderas producciones en masa se dieron en forma apropiada en Volkswagen después de la Segunda Guerra Mundial. Desde ese entonces se apuntó a producciones a bajo costo de mucha eficiencia.</a:t>
            </a: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574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755576" y="1569740"/>
            <a:ext cx="7451725" cy="8382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r>
              <a:rPr lang="es-CO" sz="1800" i="1" u="sng" dirty="0" smtClean="0">
                <a:solidFill>
                  <a:srgbClr val="FF0000"/>
                </a:solidFill>
              </a:rPr>
              <a:t>La pobreza y la impotencia de la imaginación nunca se manifiesta de una manera tan clara como cuando se trata de imaginar la felicidad.</a:t>
            </a:r>
            <a:endParaRPr lang="es-ES_tradnl" sz="1800" i="1" dirty="0" smtClean="0">
              <a:latin typeface="Comic Sans MS" pitchFamily="66" charset="0"/>
            </a:endParaRPr>
          </a:p>
        </p:txBody>
      </p:sp>
      <p:sp>
        <p:nvSpPr>
          <p:cNvPr id="16387" name="Rectangle 3"/>
          <p:cNvSpPr>
            <a:spLocks noGrp="1" noChangeArrowheads="1"/>
          </p:cNvSpPr>
          <p:nvPr>
            <p:ph type="body" idx="4294967295"/>
          </p:nvPr>
        </p:nvSpPr>
        <p:spPr bwMode="auto">
          <a:xfrm>
            <a:off x="611560" y="2420888"/>
            <a:ext cx="7078960" cy="3888432"/>
          </a:xfrm>
          <a:prstGeom prst="rect">
            <a:avLst/>
          </a:prstGeom>
          <a:solidFill>
            <a:srgbClr val="FFFFFF"/>
          </a:solidFill>
          <a:ln>
            <a:miter lim="800000"/>
            <a:headEnd/>
            <a:tailEnd/>
          </a:ln>
        </p:spPr>
        <p:txBody>
          <a:bodyPr/>
          <a:lstStyle/>
          <a:p>
            <a:pPr>
              <a:buNone/>
            </a:pPr>
            <a:r>
              <a:rPr lang="es-AR" altLang="es-CO" sz="1600" dirty="0" smtClean="0">
                <a:ea typeface="ＭＳ Ｐゴシック" pitchFamily="34" charset="-128"/>
              </a:rPr>
              <a:t>Entonces comenzamos a inventar:</a:t>
            </a:r>
          </a:p>
          <a:p>
            <a:pPr>
              <a:buFont typeface="Wingdings" pitchFamily="2" charset="2"/>
              <a:buChar char="Ø"/>
            </a:pPr>
            <a:r>
              <a:rPr lang="es-AR" altLang="es-CO" sz="1600" dirty="0" smtClean="0">
                <a:ea typeface="ＭＳ Ｐゴシック" pitchFamily="34" charset="-128"/>
              </a:rPr>
              <a:t>paraísos, </a:t>
            </a:r>
          </a:p>
          <a:p>
            <a:pPr>
              <a:buFont typeface="Wingdings" pitchFamily="2" charset="2"/>
              <a:buChar char="Ø"/>
            </a:pPr>
            <a:r>
              <a:rPr lang="es-AR" altLang="es-CO" sz="1600" dirty="0" smtClean="0">
                <a:ea typeface="ＭＳ Ｐゴシック" pitchFamily="34" charset="-128"/>
              </a:rPr>
              <a:t>islas afortunadas, </a:t>
            </a:r>
          </a:p>
          <a:p>
            <a:pPr>
              <a:buFont typeface="Wingdings" pitchFamily="2" charset="2"/>
              <a:buChar char="Ø"/>
            </a:pPr>
            <a:r>
              <a:rPr lang="es-AR" altLang="es-CO" sz="1600" dirty="0" smtClean="0">
                <a:ea typeface="ＭＳ Ｐゴシック" pitchFamily="34" charset="-128"/>
              </a:rPr>
              <a:t>países de cucaña. </a:t>
            </a:r>
            <a:br>
              <a:rPr lang="es-AR" altLang="es-CO" sz="1600" dirty="0" smtClean="0">
                <a:ea typeface="ＭＳ Ｐゴシック" pitchFamily="34" charset="-128"/>
              </a:rPr>
            </a:br>
            <a:r>
              <a:rPr lang="es-AR" altLang="es-CO" sz="1600" dirty="0" smtClean="0">
                <a:ea typeface="ＭＳ Ｐゴシック" pitchFamily="34" charset="-128"/>
              </a:rPr>
              <a:t/>
            </a:r>
            <a:br>
              <a:rPr lang="es-AR" altLang="es-CO" sz="1600" dirty="0" smtClean="0">
                <a:ea typeface="ＭＳ Ｐゴシック" pitchFamily="34" charset="-128"/>
              </a:rPr>
            </a:br>
            <a:r>
              <a:rPr lang="es-AR" altLang="es-CO" sz="1600" dirty="0" smtClean="0">
                <a:ea typeface="ＭＳ Ｐゴシック" pitchFamily="34" charset="-128"/>
              </a:rPr>
              <a:t>Deseamos una vida:</a:t>
            </a:r>
          </a:p>
          <a:p>
            <a:pPr>
              <a:buFont typeface="Wingdings" pitchFamily="2" charset="2"/>
              <a:buChar char="Ø"/>
            </a:pPr>
            <a:r>
              <a:rPr lang="es-AR" altLang="es-CO" sz="1600" dirty="0" smtClean="0">
                <a:ea typeface="ＭＳ Ｐゴシック" pitchFamily="34" charset="-128"/>
              </a:rPr>
              <a:t>sin riesgos </a:t>
            </a:r>
          </a:p>
          <a:p>
            <a:pPr>
              <a:buFont typeface="Wingdings" pitchFamily="2" charset="2"/>
              <a:buChar char="Ø"/>
            </a:pPr>
            <a:r>
              <a:rPr lang="es-AR" altLang="es-CO" sz="1600" dirty="0" smtClean="0">
                <a:ea typeface="ＭＳ Ｐゴシック" pitchFamily="34" charset="-128"/>
              </a:rPr>
              <a:t>sin lucha,</a:t>
            </a:r>
          </a:p>
          <a:p>
            <a:pPr>
              <a:buFont typeface="Wingdings" pitchFamily="2" charset="2"/>
              <a:buChar char="Ø"/>
            </a:pPr>
            <a:r>
              <a:rPr lang="es-AR" altLang="es-CO" sz="1600" dirty="0" smtClean="0">
                <a:ea typeface="ＭＳ Ｐゴシック" pitchFamily="34" charset="-128"/>
              </a:rPr>
              <a:t>sin búsqueda de superación y </a:t>
            </a:r>
            <a:br>
              <a:rPr lang="es-AR" altLang="es-CO" sz="1600" dirty="0" smtClean="0">
                <a:ea typeface="ＭＳ Ｐゴシック" pitchFamily="34" charset="-128"/>
              </a:rPr>
            </a:br>
            <a:r>
              <a:rPr lang="es-AR" altLang="es-CO" sz="1600" dirty="0" smtClean="0">
                <a:ea typeface="ＭＳ Ｐゴシック" pitchFamily="34" charset="-128"/>
              </a:rPr>
              <a:t>sin muerte. </a:t>
            </a:r>
          </a:p>
          <a:p>
            <a:pPr>
              <a:buFont typeface="Wingdings" pitchFamily="2" charset="2"/>
              <a:buChar char="Ø"/>
            </a:pPr>
            <a:r>
              <a:rPr lang="es-AR" altLang="es-CO" sz="1600" dirty="0" smtClean="0">
                <a:ea typeface="ＭＳ Ｐゴシック" pitchFamily="34" charset="-128"/>
              </a:rPr>
              <a:t>Y, por tanto, también sin carencias y sin deseo: un océano de mermelada sagrada, una eternidad de aburrición. Metas afortunadamente inalcanzables, paraísos afortunadamente inexistentes.</a:t>
            </a:r>
            <a:endParaRPr lang="es-ES_tradnl" sz="1600" dirty="0" smtClean="0"/>
          </a:p>
        </p:txBody>
      </p:sp>
      <p:grpSp>
        <p:nvGrpSpPr>
          <p:cNvPr id="2" name="Group 8"/>
          <p:cNvGrpSpPr>
            <a:grpSpLocks/>
          </p:cNvGrpSpPr>
          <p:nvPr/>
        </p:nvGrpSpPr>
        <p:grpSpPr bwMode="auto">
          <a:xfrm>
            <a:off x="3616259" y="546101"/>
            <a:ext cx="4791140" cy="700088"/>
            <a:chOff x="2381" y="344"/>
            <a:chExt cx="3154" cy="441"/>
          </a:xfrm>
        </p:grpSpPr>
        <p:sp>
          <p:nvSpPr>
            <p:cNvPr id="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n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bg/>
                                          </p:spTgt>
                                        </p:tgtEl>
                                        <p:attrNameLst>
                                          <p:attrName>style.visibility</p:attrName>
                                        </p:attrNameLst>
                                      </p:cBhvr>
                                      <p:to>
                                        <p:strVal val="visible"/>
                                      </p:to>
                                    </p:set>
                                    <p:animEffect transition="in" filter="fade">
                                      <p:cBhvr>
                                        <p:cTn id="7" dur="500"/>
                                        <p:tgtEl>
                                          <p:spTgt spid="1638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fade">
                                      <p:cBhvr>
                                        <p:cTn id="12" dur="500"/>
                                        <p:tgtEl>
                                          <p:spTgt spid="163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7">
                                            <p:txEl>
                                              <p:pRg st="1" end="1"/>
                                            </p:txEl>
                                          </p:spTgt>
                                        </p:tgtEl>
                                        <p:attrNameLst>
                                          <p:attrName>style.visibility</p:attrName>
                                        </p:attrNameLst>
                                      </p:cBhvr>
                                      <p:to>
                                        <p:strVal val="visible"/>
                                      </p:to>
                                    </p:set>
                                    <p:animEffect transition="in" filter="fade">
                                      <p:cBhvr>
                                        <p:cTn id="17" dur="500"/>
                                        <p:tgtEl>
                                          <p:spTgt spid="163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87">
                                            <p:txEl>
                                              <p:pRg st="2" end="2"/>
                                            </p:txEl>
                                          </p:spTgt>
                                        </p:tgtEl>
                                        <p:attrNameLst>
                                          <p:attrName>style.visibility</p:attrName>
                                        </p:attrNameLst>
                                      </p:cBhvr>
                                      <p:to>
                                        <p:strVal val="visible"/>
                                      </p:to>
                                    </p:set>
                                    <p:animEffect transition="in" filter="fade">
                                      <p:cBhvr>
                                        <p:cTn id="22" dur="500"/>
                                        <p:tgtEl>
                                          <p:spTgt spid="163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87">
                                            <p:txEl>
                                              <p:pRg st="3" end="3"/>
                                            </p:txEl>
                                          </p:spTgt>
                                        </p:tgtEl>
                                        <p:attrNameLst>
                                          <p:attrName>style.visibility</p:attrName>
                                        </p:attrNameLst>
                                      </p:cBhvr>
                                      <p:to>
                                        <p:strVal val="visible"/>
                                      </p:to>
                                    </p:set>
                                    <p:animEffect transition="in" filter="fade">
                                      <p:cBhvr>
                                        <p:cTn id="27" dur="500"/>
                                        <p:tgtEl>
                                          <p:spTgt spid="1638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87">
                                            <p:txEl>
                                              <p:pRg st="4" end="4"/>
                                            </p:txEl>
                                          </p:spTgt>
                                        </p:tgtEl>
                                        <p:attrNameLst>
                                          <p:attrName>style.visibility</p:attrName>
                                        </p:attrNameLst>
                                      </p:cBhvr>
                                      <p:to>
                                        <p:strVal val="visible"/>
                                      </p:to>
                                    </p:set>
                                    <p:animEffect transition="in" filter="fade">
                                      <p:cBhvr>
                                        <p:cTn id="32" dur="500"/>
                                        <p:tgtEl>
                                          <p:spTgt spid="1638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Effect transition="in" filter="fade">
                                      <p:cBhvr>
                                        <p:cTn id="37" dur="500"/>
                                        <p:tgtEl>
                                          <p:spTgt spid="1638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387">
                                            <p:txEl>
                                              <p:pRg st="6" end="6"/>
                                            </p:txEl>
                                          </p:spTgt>
                                        </p:tgtEl>
                                        <p:attrNameLst>
                                          <p:attrName>style.visibility</p:attrName>
                                        </p:attrNameLst>
                                      </p:cBhvr>
                                      <p:to>
                                        <p:strVal val="visible"/>
                                      </p:to>
                                    </p:set>
                                    <p:animEffect transition="in" filter="fade">
                                      <p:cBhvr>
                                        <p:cTn id="42" dur="500"/>
                                        <p:tgtEl>
                                          <p:spTgt spid="1638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387">
                                            <p:txEl>
                                              <p:pRg st="7" end="7"/>
                                            </p:txEl>
                                          </p:spTgt>
                                        </p:tgtEl>
                                        <p:attrNameLst>
                                          <p:attrName>style.visibility</p:attrName>
                                        </p:attrNameLst>
                                      </p:cBhvr>
                                      <p:to>
                                        <p:strVal val="visible"/>
                                      </p:to>
                                    </p:set>
                                    <p:animEffect transition="in" filter="fade">
                                      <p:cBhvr>
                                        <p:cTn id="47" dur="500"/>
                                        <p:tgtEl>
                                          <p:spTgt spid="163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84200" y="3068960"/>
            <a:ext cx="7772400" cy="1470025"/>
          </a:xfrm>
        </p:spPr>
        <p:txBody>
          <a:bodyPr>
            <a:noAutofit/>
          </a:bodyPr>
          <a:lstStyle/>
          <a:p>
            <a:pPr algn="just"/>
            <a:r>
              <a:rPr lang="es-CO" sz="2000" dirty="0"/>
              <a:t>El siguiente paso fue impulsado por varias personas, incluyendo a </a:t>
            </a:r>
            <a:r>
              <a:rPr lang="es-CO" sz="2000" dirty="0">
                <a:hlinkClick r:id="rId2" tooltip="Frederick Winslow Taylor"/>
              </a:rPr>
              <a:t>Frederick </a:t>
            </a:r>
            <a:r>
              <a:rPr lang="es-CO" sz="2000" dirty="0" err="1">
                <a:hlinkClick r:id="rId2" tooltip="Frederick Winslow Taylor"/>
              </a:rPr>
              <a:t>Winslow</a:t>
            </a:r>
            <a:r>
              <a:rPr lang="es-CO" sz="2000" dirty="0">
                <a:hlinkClick r:id="rId2" tooltip="Frederick Winslow Taylor"/>
              </a:rPr>
              <a:t> Taylor</a:t>
            </a:r>
            <a:r>
              <a:rPr lang="es-CO" sz="2000" dirty="0"/>
              <a:t>, un ingeniero mecánico que buscaba mejorar la eficiencia industrial. A veces es llamado "el padre de la organización científica de trabajo". Fue uno de los líderes intelectuales del Movimiento de la Eficiencia y en parte dejó las bases para la gestión de calidad, incluyendo aspectos como la estandarización y adoptar prácticas de mejora. </a:t>
            </a:r>
            <a:r>
              <a:rPr lang="es-CO" sz="2000" dirty="0">
                <a:hlinkClick r:id="rId3" tooltip="Henry Ford"/>
              </a:rPr>
              <a:t>Henry Ford</a:t>
            </a:r>
            <a:r>
              <a:rPr lang="es-CO" sz="2000" dirty="0"/>
              <a:t> también fue importante en la implementación de procesos y prácticas de gestión de calidad en sus líneas de montaje. En Alemania, </a:t>
            </a:r>
            <a:r>
              <a:rPr lang="es-CO" sz="2000" dirty="0">
                <a:hlinkClick r:id="rId4" tooltip="Karl Friedrich Benz"/>
              </a:rPr>
              <a:t>Karl Friedrich Benz</a:t>
            </a:r>
            <a:r>
              <a:rPr lang="es-CO" sz="2000" dirty="0"/>
              <a:t>, muchas veces llamado el inventor del motor del automóvil, quería conseguir prácticas de producción y montaje similares, aunque las verdaderas producciones en masa se dieron en forma apropiada en Volkswagen después de la Segunda Guerra Mundial. Desde ese entonces se apuntó a producciones a bajo costo de mucha eficiencia.</a:t>
            </a: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950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55790" y="2924944"/>
            <a:ext cx="7772400" cy="1470025"/>
          </a:xfrm>
        </p:spPr>
        <p:txBody>
          <a:bodyPr>
            <a:noAutofit/>
          </a:bodyPr>
          <a:lstStyle/>
          <a:p>
            <a:pPr algn="just"/>
            <a:r>
              <a:rPr lang="es-CO" sz="2800" dirty="0">
                <a:hlinkClick r:id="rId2" tooltip="Walter A. Shewhart"/>
              </a:rPr>
              <a:t>Walter A. </a:t>
            </a:r>
            <a:r>
              <a:rPr lang="es-CO" sz="2800" dirty="0" err="1">
                <a:hlinkClick r:id="rId2" tooltip="Walter A. Shewhart"/>
              </a:rPr>
              <a:t>Shewhart</a:t>
            </a:r>
            <a:r>
              <a:rPr lang="es-CO" sz="2800" dirty="0"/>
              <a:t> realizó un gran paso en la evolución hacia la gestión de calidad al crear un método para el control de la calidad en manufactura usando métodos estadísticos, en el año 1924. Más tarde, </a:t>
            </a:r>
            <a:r>
              <a:rPr lang="es-CO" sz="2800" dirty="0">
                <a:hlinkClick r:id="rId3" tooltip="W. Edwards Deming"/>
              </a:rPr>
              <a:t>W. Edwards Deming</a:t>
            </a:r>
            <a:r>
              <a:rPr lang="es-CO" sz="2800" dirty="0"/>
              <a:t> utilizó ese método en Estados Unidos durante la Segunda Guerra Mundial, mejorando la calidad de manufactura de municiones y otros productos estratégicamente importantes.</a:t>
            </a:r>
            <a:endParaRPr lang="es-ES" sz="2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591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584200" y="3284984"/>
            <a:ext cx="7850414" cy="1423980"/>
          </a:xfrm>
        </p:spPr>
        <p:txBody>
          <a:bodyPr>
            <a:noAutofit/>
          </a:bodyPr>
          <a:lstStyle/>
          <a:p>
            <a:pPr algn="just"/>
            <a:r>
              <a:rPr lang="es-CO" sz="2400" dirty="0"/>
              <a:t>El liderazgo de la calidad, desde una perspectiva nacional, fue cambiando a lo largo de las décadas posteriores a la Segunda Guerra Mundial. Japón decidió que la mejora de la calidad debía ser un imperativo nacional como parte de la reconstrucción de su economía, y buscó el asesoramiento de </a:t>
            </a:r>
            <a:r>
              <a:rPr lang="es-CO" sz="2400" dirty="0" err="1">
                <a:hlinkClick r:id="rId2" tooltip="Shewhart (aún no redactado)"/>
              </a:rPr>
              <a:t>Shewhart</a:t>
            </a:r>
            <a:r>
              <a:rPr lang="es-CO" sz="2400" dirty="0"/>
              <a:t>, </a:t>
            </a:r>
            <a:r>
              <a:rPr lang="es-CO" sz="2400" dirty="0">
                <a:hlinkClick r:id="rId3" tooltip="W. Edwards Deming"/>
              </a:rPr>
              <a:t>Deming</a:t>
            </a:r>
            <a:r>
              <a:rPr lang="es-CO" sz="2400" dirty="0"/>
              <a:t> y </a:t>
            </a:r>
            <a:r>
              <a:rPr lang="es-CO" sz="2400" dirty="0">
                <a:hlinkClick r:id="rId4" tooltip="Joseph M. Juran"/>
              </a:rPr>
              <a:t>Juran</a:t>
            </a:r>
            <a:r>
              <a:rPr lang="es-CO" sz="2400" dirty="0"/>
              <a:t>, entre otros. </a:t>
            </a:r>
            <a:r>
              <a:rPr lang="es-CO" sz="2400" dirty="0">
                <a:hlinkClick r:id="rId3" tooltip="W. Edwards Deming"/>
              </a:rPr>
              <a:t>W. Edwards Deming</a:t>
            </a:r>
            <a:r>
              <a:rPr lang="es-CO" sz="2400" dirty="0"/>
              <a:t> abogó por las ideas de </a:t>
            </a:r>
            <a:r>
              <a:rPr lang="es-CO" sz="2400" dirty="0" err="1"/>
              <a:t>Shewhart</a:t>
            </a:r>
            <a:r>
              <a:rPr lang="es-CO" sz="2400" dirty="0"/>
              <a:t> en Japón desde 1950. Probablemente sea más conocido por su filosofía de administración de establecer posturas de la calidad, productividad y competitividad. Formuló </a:t>
            </a:r>
            <a:r>
              <a:rPr lang="es-CO" sz="2400" dirty="0">
                <a:hlinkClick r:id="rId5" tooltip="W. Edwards Deming"/>
              </a:rPr>
              <a:t>14 puntos</a:t>
            </a:r>
            <a:r>
              <a:rPr lang="es-CO" sz="2400" dirty="0"/>
              <a:t> de atención para gerentes, que son una abstracción muy alta de muchas de sus ideas. Los puntos deben ser interpretados luego de aprender y entender sus pensamientos.</a:t>
            </a:r>
            <a:endParaRPr lang="es-ES" sz="24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957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35000" y="2996952"/>
            <a:ext cx="7772400" cy="1470025"/>
          </a:xfrm>
        </p:spPr>
        <p:txBody>
          <a:bodyPr>
            <a:noAutofit/>
          </a:bodyPr>
          <a:lstStyle/>
          <a:p>
            <a:pPr algn="just"/>
            <a:r>
              <a:rPr lang="es-CO" sz="2400" dirty="0"/>
              <a:t>Los </a:t>
            </a:r>
            <a:r>
              <a:rPr lang="es-CO" sz="2400" dirty="0">
                <a:hlinkClick r:id="rId2" tooltip="W. Edwards Deming"/>
              </a:rPr>
              <a:t>14 puntos</a:t>
            </a:r>
            <a:r>
              <a:rPr lang="es-CO" sz="2400" dirty="0"/>
              <a:t> incluyen conceptos claves como:</a:t>
            </a:r>
            <a:br>
              <a:rPr lang="es-CO" sz="2400" dirty="0"/>
            </a:br>
            <a:r>
              <a:rPr lang="es-CO" sz="2400" dirty="0"/>
              <a:t>Romper las divisiones entre departamentos</a:t>
            </a:r>
            <a:br>
              <a:rPr lang="es-CO" sz="2400" dirty="0"/>
            </a:br>
            <a:r>
              <a:rPr lang="es-CO" sz="2400" dirty="0"/>
              <a:t>La gerencia debe aprender sus responsabilidades y asumir el liderazgo</a:t>
            </a:r>
            <a:br>
              <a:rPr lang="es-CO" sz="2400" dirty="0"/>
            </a:br>
            <a:r>
              <a:rPr lang="es-CO" sz="2400" dirty="0"/>
              <a:t>La supervisión debe estar para ayudar a las personas, y las máquinas y aparatos están como herramientas para ayudar a hacer un trabajo mejor.</a:t>
            </a:r>
            <a:br>
              <a:rPr lang="es-CO" sz="2400" dirty="0"/>
            </a:br>
            <a:r>
              <a:rPr lang="es-CO" sz="2400" dirty="0"/>
              <a:t>Mejorar en forma constante y para siempre los sistemas de producción y servicios.</a:t>
            </a:r>
            <a:br>
              <a:rPr lang="es-CO" sz="2400" dirty="0"/>
            </a:br>
            <a:r>
              <a:rPr lang="es-CO" sz="2400" dirty="0"/>
              <a:t>Instituir un programa fuerte de educación y mejora personal.</a:t>
            </a: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055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21323" y="2276872"/>
            <a:ext cx="7772400" cy="3205930"/>
          </a:xfrm>
        </p:spPr>
        <p:txBody>
          <a:bodyPr>
            <a:normAutofit fontScale="90000"/>
          </a:bodyPr>
          <a:lstStyle/>
          <a:p>
            <a:pPr algn="just"/>
            <a:r>
              <a:rPr lang="es-CO" sz="2400" dirty="0"/>
              <a:t>Los </a:t>
            </a:r>
            <a:r>
              <a:rPr lang="es-CO" sz="2400" dirty="0">
                <a:hlinkClick r:id="rId2" tooltip="14 puntos de Deming"/>
              </a:rPr>
              <a:t>14 puntos de Deming</a:t>
            </a:r>
            <a:r>
              <a:rPr lang="es-CO" sz="2400" dirty="0"/>
              <a:t> fueron la base para la modificación de la industria americana. La adopción y actuación sobre los 14 puntos es una señal de que la dirección tiene la intención de permanecer en el negocio y apunta a proteger a los inversores y los puestos de trabajo. Sirven en cualquier parte, tanto en las pequeñas compañías como en las más grandes, en las empresas de servicios y en las dedicadas a la fabricación.</a:t>
            </a:r>
            <a:br>
              <a:rPr lang="es-CO" sz="2400" dirty="0"/>
            </a:br>
            <a:r>
              <a:rPr lang="es-CO" sz="2400" dirty="0"/>
              <a:t>Los puntos se presentaron por primera vez en su libro </a:t>
            </a:r>
            <a:r>
              <a:rPr lang="es-CO" sz="2400" i="1" dirty="0" err="1"/>
              <a:t>Out</a:t>
            </a:r>
            <a:r>
              <a:rPr lang="es-CO" sz="2400" i="1" dirty="0"/>
              <a:t> of </a:t>
            </a:r>
            <a:r>
              <a:rPr lang="es-CO" sz="2400" i="1" dirty="0" err="1"/>
              <a:t>the</a:t>
            </a:r>
            <a:r>
              <a:rPr lang="es-CO" sz="2400" i="1" dirty="0"/>
              <a:t> Crisis</a:t>
            </a:r>
            <a:r>
              <a:rPr lang="es-CO" sz="2400" dirty="0"/>
              <a:t> (</a:t>
            </a:r>
            <a:r>
              <a:rPr lang="es-CO" sz="2400" i="1" dirty="0"/>
              <a:t>Salir de la Crisis</a:t>
            </a:r>
            <a:r>
              <a:rPr lang="es-CO" sz="2400" dirty="0" smtClean="0"/>
              <a:t>). </a:t>
            </a:r>
            <a:br>
              <a:rPr lang="es-CO" sz="2400" dirty="0" smtClean="0"/>
            </a:br>
            <a:r>
              <a:rPr lang="es-CO" sz="1800" dirty="0"/>
              <a:t/>
            </a:r>
            <a:br>
              <a:rPr lang="es-CO" sz="1800" dirty="0"/>
            </a:br>
            <a:endParaRPr lang="es-ES" sz="18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339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a:spLocks noGrp="1" noChangeArrowheads="1"/>
          </p:cNvSpPr>
          <p:nvPr>
            <p:ph type="ctrTitle"/>
          </p:nvPr>
        </p:nvSpPr>
        <p:spPr bwMode="auto">
          <a:xfrm>
            <a:off x="584200" y="1826921"/>
            <a:ext cx="8020248"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lang="es-CO" altLang="es-CO" sz="1800" dirty="0" smtClean="0">
                <a:latin typeface="Arial" panose="020B0604020202020204" pitchFamily="34" charset="0"/>
              </a:rPr>
              <a:t>1) </a:t>
            </a:r>
            <a:r>
              <a:rPr kumimoji="0" lang="es-CO" altLang="es-CO" sz="1600" b="0" i="0" u="none" strike="noStrike" cap="none" normalizeH="0" baseline="0" dirty="0" smtClean="0">
                <a:ln>
                  <a:noFill/>
                </a:ln>
                <a:solidFill>
                  <a:schemeClr val="tx1"/>
                </a:solidFill>
                <a:effectLst/>
                <a:latin typeface="Arial" panose="020B0604020202020204" pitchFamily="34" charset="0"/>
              </a:rPr>
              <a:t>Crear constancia en la mejora de productos y servicios, con el objetivo de ser competitivo y mantenerse en el negocio, además proporcionar puestos de trabajo. </a:t>
            </a:r>
          </a:p>
          <a:p>
            <a:pPr marL="0" marR="0" lvl="0" indent="0" algn="just" defTabSz="914400" rtl="0" eaLnBrk="0" fontAlgn="base" latinLnBrk="0" hangingPunct="0">
              <a:lnSpc>
                <a:spcPct val="100000"/>
              </a:lnSpc>
              <a:spcBef>
                <a:spcPct val="0"/>
              </a:spcBef>
              <a:spcAft>
                <a:spcPct val="0"/>
              </a:spcAft>
              <a:buClrTx/>
              <a:buSzTx/>
              <a:tabLst/>
            </a:pPr>
            <a:r>
              <a:rPr kumimoji="0" lang="es-CO" altLang="es-CO" sz="1600" b="0" i="0" u="none" strike="noStrike" cap="none" normalizeH="0" baseline="0" dirty="0" smtClean="0">
                <a:ln>
                  <a:noFill/>
                </a:ln>
                <a:solidFill>
                  <a:schemeClr val="tx1"/>
                </a:solidFill>
                <a:effectLst/>
                <a:latin typeface="Arial" panose="020B0604020202020204" pitchFamily="34" charset="0"/>
              </a:rPr>
              <a:t>2) Adoptar una nueva filosofía de cooperación en la cual todos se benefician, y ponerla en práctica enseñándola a los empleados, clientes y proveedores. </a:t>
            </a:r>
          </a:p>
          <a:p>
            <a:pPr marL="0" marR="0" lvl="0" indent="0" algn="just" defTabSz="914400" rtl="0" eaLnBrk="0" fontAlgn="base" latinLnBrk="0" hangingPunct="0">
              <a:lnSpc>
                <a:spcPct val="100000"/>
              </a:lnSpc>
              <a:spcBef>
                <a:spcPct val="0"/>
              </a:spcBef>
              <a:spcAft>
                <a:spcPct val="0"/>
              </a:spcAft>
              <a:buClrTx/>
              <a:buSzTx/>
              <a:tabLst/>
            </a:pPr>
            <a:r>
              <a:rPr kumimoji="0" lang="es-CO" altLang="es-CO" sz="1600" b="0" i="0" u="none" strike="noStrike" cap="none" normalizeH="0" baseline="0" dirty="0" smtClean="0">
                <a:ln>
                  <a:noFill/>
                </a:ln>
                <a:solidFill>
                  <a:schemeClr val="tx1"/>
                </a:solidFill>
                <a:effectLst/>
                <a:latin typeface="Arial" panose="020B0604020202020204" pitchFamily="34" charset="0"/>
              </a:rPr>
              <a:t>3) Desistir de la dependencia en la inspección en masa para lograr calidad. En lugar de esto, mejorar el proceso e incluir calidad en el producto desde el comienzo. </a:t>
            </a:r>
          </a:p>
          <a:p>
            <a:pPr marL="0" marR="0" lvl="0" indent="0" algn="just" defTabSz="914400" rtl="0" eaLnBrk="0" fontAlgn="base" latinLnBrk="0" hangingPunct="0">
              <a:lnSpc>
                <a:spcPct val="100000"/>
              </a:lnSpc>
              <a:spcBef>
                <a:spcPct val="0"/>
              </a:spcBef>
              <a:spcAft>
                <a:spcPct val="0"/>
              </a:spcAft>
              <a:buClrTx/>
              <a:buSzTx/>
              <a:tabLst/>
            </a:pPr>
            <a:r>
              <a:rPr kumimoji="0" lang="es-CO" altLang="es-CO" sz="1600" b="0" i="0" u="none" strike="noStrike" cap="none" normalizeH="0" baseline="0" dirty="0" smtClean="0">
                <a:ln>
                  <a:noFill/>
                </a:ln>
                <a:solidFill>
                  <a:schemeClr val="tx1"/>
                </a:solidFill>
                <a:effectLst/>
                <a:latin typeface="Arial" panose="020B0604020202020204" pitchFamily="34" charset="0"/>
              </a:rPr>
              <a:t>4) Terminar con la práctica de comprar a los más bajos precios. En lugar de esto, minimizar el costo total en el largo plazo. Buscar tener un solo proveedor para cada ítem, basándose en una relación de largo plazo de lealtad y confianza. </a:t>
            </a:r>
          </a:p>
          <a:p>
            <a:pPr marL="0" marR="0" lvl="0" indent="0" algn="just" defTabSz="914400" rtl="0" eaLnBrk="0" fontAlgn="base" latinLnBrk="0" hangingPunct="0">
              <a:lnSpc>
                <a:spcPct val="100000"/>
              </a:lnSpc>
              <a:spcBef>
                <a:spcPct val="0"/>
              </a:spcBef>
              <a:spcAft>
                <a:spcPct val="0"/>
              </a:spcAft>
              <a:buClrTx/>
              <a:buSzTx/>
              <a:tabLst/>
            </a:pPr>
            <a:r>
              <a:rPr kumimoji="0" lang="es-CO" altLang="es-CO" sz="1600" b="0" i="0" u="none" strike="noStrike" cap="none" normalizeH="0" baseline="0" dirty="0" smtClean="0">
                <a:ln>
                  <a:noFill/>
                </a:ln>
                <a:solidFill>
                  <a:schemeClr val="tx1"/>
                </a:solidFill>
                <a:effectLst/>
                <a:latin typeface="Arial" panose="020B0604020202020204" pitchFamily="34" charset="0"/>
              </a:rPr>
              <a:t>5) Mejorar constantemente y por siempre los sistemas de producción, servicio y planificación de cualquier actividad. Esto va a mejorar la calidad y la productividad, bajando los costos constantemente. </a:t>
            </a:r>
          </a:p>
          <a:p>
            <a:pPr marL="0" marR="0" lvl="0" indent="0" algn="just" defTabSz="914400" rtl="0" eaLnBrk="0" fontAlgn="base" latinLnBrk="0" hangingPunct="0">
              <a:lnSpc>
                <a:spcPct val="100000"/>
              </a:lnSpc>
              <a:spcBef>
                <a:spcPct val="0"/>
              </a:spcBef>
              <a:spcAft>
                <a:spcPct val="0"/>
              </a:spcAft>
              <a:buClrTx/>
              <a:buSzTx/>
              <a:tabLst/>
            </a:pPr>
            <a:r>
              <a:rPr kumimoji="0" lang="es-CO" altLang="es-CO" sz="1600" b="0" i="0" u="none" strike="noStrike" cap="none" normalizeH="0" baseline="0" dirty="0" smtClean="0">
                <a:ln>
                  <a:noFill/>
                </a:ln>
                <a:solidFill>
                  <a:schemeClr val="tx1"/>
                </a:solidFill>
                <a:effectLst/>
                <a:latin typeface="Arial" panose="020B0604020202020204" pitchFamily="34" charset="0"/>
              </a:rPr>
              <a:t>6) Establecer entrenamiento dentro del trabajo (capacitación). </a:t>
            </a:r>
          </a:p>
          <a:p>
            <a:pPr marL="0" marR="0" lvl="0" indent="0" algn="just" defTabSz="914400" rtl="0" eaLnBrk="0" fontAlgn="base" latinLnBrk="0" hangingPunct="0">
              <a:lnSpc>
                <a:spcPct val="100000"/>
              </a:lnSpc>
              <a:spcBef>
                <a:spcPct val="0"/>
              </a:spcBef>
              <a:spcAft>
                <a:spcPct val="0"/>
              </a:spcAft>
              <a:buClrTx/>
              <a:buSzTx/>
              <a:tabLst/>
            </a:pPr>
            <a:r>
              <a:rPr kumimoji="0" lang="es-CO" altLang="es-CO" sz="1600" b="0" i="0" u="none" strike="noStrike" cap="none" normalizeH="0" baseline="0" dirty="0" smtClean="0">
                <a:ln>
                  <a:noFill/>
                </a:ln>
                <a:solidFill>
                  <a:schemeClr val="tx1"/>
                </a:solidFill>
                <a:effectLst/>
                <a:latin typeface="Arial" panose="020B0604020202020204" pitchFamily="34" charset="0"/>
              </a:rPr>
              <a:t>7) Establecer líderes, reconociendo sus diferentes habilidades, capacidades y aspiraciones. El objetivo del supervisor debería ser ayudar a la gente, máquinas y dispositivos a realizar su trabajo. </a:t>
            </a: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633390"/>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a:spLocks noGrp="1" noChangeArrowheads="1"/>
          </p:cNvSpPr>
          <p:nvPr>
            <p:ph type="ctrTitle"/>
          </p:nvPr>
        </p:nvSpPr>
        <p:spPr bwMode="auto">
          <a:xfrm>
            <a:off x="616622" y="1275905"/>
            <a:ext cx="794824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CO" altLang="es-CO" sz="1800" b="0" i="0" u="none" strike="noStrike" cap="none" normalizeH="0" baseline="0" dirty="0" smtClean="0">
                <a:ln>
                  <a:noFill/>
                </a:ln>
                <a:solidFill>
                  <a:schemeClr val="tx1"/>
                </a:solidFill>
                <a:effectLst/>
                <a:latin typeface="Arial" panose="020B0604020202020204" pitchFamily="34" charset="0"/>
              </a:rPr>
              <a:t>8) Eliminar el miedo y construir confianza, de esta manera todos podrán trabajar más eficientemente. </a:t>
            </a:r>
          </a:p>
          <a:p>
            <a:pPr marL="0" marR="0" lvl="0" indent="0" algn="just" defTabSz="914400" rtl="0" eaLnBrk="0" fontAlgn="base" latinLnBrk="0" hangingPunct="0">
              <a:lnSpc>
                <a:spcPct val="100000"/>
              </a:lnSpc>
              <a:spcBef>
                <a:spcPct val="0"/>
              </a:spcBef>
              <a:spcAft>
                <a:spcPct val="0"/>
              </a:spcAft>
              <a:buClrTx/>
              <a:buSzTx/>
              <a:tabLst/>
            </a:pPr>
            <a:r>
              <a:rPr kumimoji="0" lang="es-CO" altLang="es-CO" sz="1800" b="0" i="0" u="none" strike="noStrike" cap="none" normalizeH="0" baseline="0" dirty="0" smtClean="0">
                <a:ln>
                  <a:noFill/>
                </a:ln>
                <a:solidFill>
                  <a:schemeClr val="tx1"/>
                </a:solidFill>
                <a:effectLst/>
                <a:latin typeface="Arial" panose="020B0604020202020204" pitchFamily="34" charset="0"/>
              </a:rPr>
              <a:t>9)Borrar las barreras entre los departamentos. Abolir la competición y construir un sistema de cooperación basado en el mutuo beneficio que abarque toda la organización. </a:t>
            </a:r>
          </a:p>
          <a:p>
            <a:pPr marL="0" marR="0" lvl="0" indent="0" algn="just" defTabSz="914400" rtl="0" eaLnBrk="0" fontAlgn="base" latinLnBrk="0" hangingPunct="0">
              <a:lnSpc>
                <a:spcPct val="100000"/>
              </a:lnSpc>
              <a:spcBef>
                <a:spcPct val="0"/>
              </a:spcBef>
              <a:spcAft>
                <a:spcPct val="0"/>
              </a:spcAft>
              <a:buClrTx/>
              <a:buSzTx/>
              <a:tabLst/>
            </a:pPr>
            <a:r>
              <a:rPr kumimoji="0" lang="es-CO" altLang="es-CO" sz="1800" b="0" i="0" u="none" strike="noStrike" cap="none" normalizeH="0" baseline="0" dirty="0" smtClean="0">
                <a:ln>
                  <a:noFill/>
                </a:ln>
                <a:solidFill>
                  <a:schemeClr val="tx1"/>
                </a:solidFill>
                <a:effectLst/>
                <a:latin typeface="Arial" panose="020B0604020202020204" pitchFamily="34" charset="0"/>
              </a:rPr>
              <a:t>10)</a:t>
            </a:r>
            <a:r>
              <a:rPr kumimoji="0" lang="es-CO" altLang="es-CO" sz="1800" b="0" i="0" u="none" strike="noStrike" cap="none" normalizeH="0" dirty="0" smtClean="0">
                <a:ln>
                  <a:noFill/>
                </a:ln>
                <a:solidFill>
                  <a:schemeClr val="tx1"/>
                </a:solidFill>
                <a:effectLst/>
                <a:latin typeface="Arial" panose="020B0604020202020204" pitchFamily="34" charset="0"/>
              </a:rPr>
              <a:t> </a:t>
            </a:r>
            <a:r>
              <a:rPr kumimoji="0" lang="es-CO" altLang="es-CO" sz="1800" b="0" i="0" u="none" strike="noStrike" cap="none" normalizeH="0" baseline="0" dirty="0" smtClean="0">
                <a:ln>
                  <a:noFill/>
                </a:ln>
                <a:solidFill>
                  <a:schemeClr val="tx1"/>
                </a:solidFill>
                <a:effectLst/>
                <a:latin typeface="Arial" panose="020B0604020202020204" pitchFamily="34" charset="0"/>
              </a:rPr>
              <a:t>Eliminar eslóganes, exhortaciones y metas pidiendo cero defectos o nuevos niveles de productividad. Estas exhortaciones solo crean relaciones de rivalidad, la principal causa de la baja calidad y la baja productividad reside en el sistema y este va más allá del poder de la fuerza de trabajo. </a:t>
            </a:r>
          </a:p>
          <a:p>
            <a:pPr marL="0" marR="0" lvl="0" indent="0" algn="just" defTabSz="914400" rtl="0" eaLnBrk="0" fontAlgn="base" latinLnBrk="0" hangingPunct="0">
              <a:lnSpc>
                <a:spcPct val="100000"/>
              </a:lnSpc>
              <a:spcBef>
                <a:spcPct val="0"/>
              </a:spcBef>
              <a:spcAft>
                <a:spcPct val="0"/>
              </a:spcAft>
              <a:buClrTx/>
              <a:buSzTx/>
              <a:tabLst/>
            </a:pPr>
            <a:r>
              <a:rPr kumimoji="0" lang="es-CO" altLang="es-CO" sz="1800" b="0" i="0" u="none" strike="noStrike" cap="none" normalizeH="0" baseline="0" dirty="0" smtClean="0">
                <a:ln>
                  <a:noFill/>
                </a:ln>
                <a:solidFill>
                  <a:schemeClr val="tx1"/>
                </a:solidFill>
                <a:effectLst/>
                <a:latin typeface="Arial" panose="020B0604020202020204" pitchFamily="34" charset="0"/>
              </a:rPr>
              <a:t>11) Eliminar cuotas numéricas y la gestión por objetivos. </a:t>
            </a:r>
          </a:p>
          <a:p>
            <a:pPr marL="0" marR="0" lvl="0" indent="0" algn="just" defTabSz="914400" rtl="0" eaLnBrk="0" fontAlgn="base" latinLnBrk="0" hangingPunct="0">
              <a:lnSpc>
                <a:spcPct val="100000"/>
              </a:lnSpc>
              <a:spcBef>
                <a:spcPct val="0"/>
              </a:spcBef>
              <a:spcAft>
                <a:spcPct val="0"/>
              </a:spcAft>
              <a:buClrTx/>
              <a:buSzTx/>
              <a:tabLst/>
            </a:pPr>
            <a:r>
              <a:rPr kumimoji="0" lang="es-CO" altLang="es-CO" sz="1800" b="0" i="0" u="none" strike="noStrike" cap="none" normalizeH="0" baseline="0" dirty="0" smtClean="0">
                <a:ln>
                  <a:noFill/>
                </a:ln>
                <a:solidFill>
                  <a:schemeClr val="tx1"/>
                </a:solidFill>
                <a:effectLst/>
                <a:latin typeface="Arial" panose="020B0604020202020204" pitchFamily="34" charset="0"/>
              </a:rPr>
              <a:t>12) Remover barreras para apreciar la mano de obra y los elementos que privan a la gente de la alegría en su trabajo. Esto incluye eliminar las evaluaciones anuales o el sistema de méritos que da rangos a la gente y crean competición y conflictos. </a:t>
            </a:r>
          </a:p>
          <a:p>
            <a:pPr marL="0" marR="0" lvl="0" indent="0" algn="just" defTabSz="914400" rtl="0" eaLnBrk="0" fontAlgn="base" latinLnBrk="0" hangingPunct="0">
              <a:lnSpc>
                <a:spcPct val="100000"/>
              </a:lnSpc>
              <a:spcBef>
                <a:spcPct val="0"/>
              </a:spcBef>
              <a:spcAft>
                <a:spcPct val="0"/>
              </a:spcAft>
              <a:buClrTx/>
              <a:buSzTx/>
              <a:tabLst/>
            </a:pPr>
            <a:r>
              <a:rPr kumimoji="0" lang="es-CO" altLang="es-CO" sz="1800" b="0" i="0" u="none" strike="noStrike" cap="none" normalizeH="0" baseline="0" dirty="0" smtClean="0">
                <a:ln>
                  <a:noFill/>
                </a:ln>
                <a:solidFill>
                  <a:schemeClr val="tx1"/>
                </a:solidFill>
                <a:effectLst/>
                <a:latin typeface="Arial" panose="020B0604020202020204" pitchFamily="34" charset="0"/>
              </a:rPr>
              <a:t>13) Instituir un programa vigoroso de educación y auto mejora. </a:t>
            </a:r>
          </a:p>
          <a:p>
            <a:pPr marL="0" marR="0" lvl="0" indent="0" algn="just" defTabSz="914400" rtl="0" eaLnBrk="0" fontAlgn="base" latinLnBrk="0" hangingPunct="0">
              <a:lnSpc>
                <a:spcPct val="100000"/>
              </a:lnSpc>
              <a:spcBef>
                <a:spcPct val="0"/>
              </a:spcBef>
              <a:spcAft>
                <a:spcPct val="0"/>
              </a:spcAft>
              <a:buClrTx/>
              <a:buSzTx/>
              <a:tabLst/>
            </a:pPr>
            <a:r>
              <a:rPr kumimoji="0" lang="es-CO" altLang="es-CO" sz="1800" b="0" i="0" u="none" strike="noStrike" cap="none" normalizeH="0" baseline="0" dirty="0" smtClean="0">
                <a:ln>
                  <a:noFill/>
                </a:ln>
                <a:solidFill>
                  <a:schemeClr val="tx1"/>
                </a:solidFill>
                <a:effectLst/>
                <a:latin typeface="Arial" panose="020B0604020202020204" pitchFamily="34" charset="0"/>
              </a:rPr>
              <a:t>14) Poner a todos en la compañía a trabajar para llevar a cabo la transformación. La transformación es trabajo de todos. </a:t>
            </a: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35869"/>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55790" y="3212976"/>
            <a:ext cx="7772400" cy="1470025"/>
          </a:xfrm>
        </p:spPr>
        <p:txBody>
          <a:bodyPr>
            <a:noAutofit/>
          </a:bodyPr>
          <a:lstStyle/>
          <a:p>
            <a:pPr algn="just"/>
            <a:r>
              <a:rPr lang="es-CO" sz="2000" dirty="0"/>
              <a:t>En los años 50's y 60's, los productos japoneses eran sinónimos de baratijas de baja calidad, pero con el tiempo sus iniciativas empezaron a dar resultados exitosos, y Japón logró obtener altos niveles de calidad en sus productos desde los años 70's. Por ejemplo, los automóviles japoneses encabezan las listas de satisfacción del cliente de </a:t>
            </a:r>
            <a:r>
              <a:rPr lang="es-CO" sz="2000" dirty="0">
                <a:hlinkClick r:id="rId2" tooltip="J.D. Power (aún no redactado)"/>
              </a:rPr>
              <a:t>J.D. </a:t>
            </a:r>
            <a:r>
              <a:rPr lang="es-CO" sz="2000" dirty="0" err="1">
                <a:hlinkClick r:id="rId2" tooltip="J.D. Power (aún no redactado)"/>
              </a:rPr>
              <a:t>Power</a:t>
            </a:r>
            <a:r>
              <a:rPr lang="es-CO" sz="2000" dirty="0"/>
              <a:t>. En la década de los 80's Ford Motor Company le pidió a Deming que trabajara en un sistema de calidad para ellos ya que se habían dado cuenta que estaban por detrás de las manufacturas japonesas. Hubo muchas iniciativas japonesas de calidad exitosas, por ejemplo en las siguientes páginas: </a:t>
            </a:r>
            <a:r>
              <a:rPr lang="es-CO" sz="2000" dirty="0" err="1">
                <a:hlinkClick r:id="rId3" tooltip="Genichi Taguchi"/>
              </a:rPr>
              <a:t>Genichi</a:t>
            </a:r>
            <a:r>
              <a:rPr lang="es-CO" sz="2000" dirty="0">
                <a:hlinkClick r:id="rId3" tooltip="Genichi Taguchi"/>
              </a:rPr>
              <a:t> </a:t>
            </a:r>
            <a:r>
              <a:rPr lang="es-CO" sz="2000" dirty="0" err="1">
                <a:hlinkClick r:id="rId3" tooltip="Genichi Taguchi"/>
              </a:rPr>
              <a:t>Taguchi</a:t>
            </a:r>
            <a:r>
              <a:rPr lang="es-CO" sz="2000" dirty="0"/>
              <a:t>, </a:t>
            </a:r>
            <a:r>
              <a:rPr lang="es-CO" sz="2000" dirty="0">
                <a:hlinkClick r:id="rId4" tooltip="QFD"/>
              </a:rPr>
              <a:t>QFD</a:t>
            </a:r>
            <a:r>
              <a:rPr lang="es-CO" sz="2000" dirty="0"/>
              <a:t>, </a:t>
            </a:r>
            <a:r>
              <a:rPr lang="es-CO" sz="2000" dirty="0">
                <a:hlinkClick r:id="rId5" tooltip="Sistema de producción Toyota"/>
              </a:rPr>
              <a:t>Sistema de producción Toyota</a:t>
            </a:r>
            <a:r>
              <a:rPr lang="es-CO" sz="2000" dirty="0"/>
              <a:t>. Muchos de estos métodos además de brindar técnicas, generan un cambio cultural asociado (es decir, factores humanos). Y están siendo adoptados por aquellos países occidentales que en un principio habían enseñado a Japón.</a:t>
            </a: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102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35000" y="2924944"/>
            <a:ext cx="7772400" cy="1470025"/>
          </a:xfrm>
        </p:spPr>
        <p:txBody>
          <a:bodyPr>
            <a:noAutofit/>
          </a:bodyPr>
          <a:lstStyle/>
          <a:p>
            <a:pPr algn="just"/>
            <a:r>
              <a:rPr lang="es-CO" sz="2000" dirty="0"/>
              <a:t>Los clientes reconocen que la calidad es un atributo importante en los productos y servicios. Los proveedores están de acuerdo que la calidad es un diferenciador importante entre sus ofertas y las de sus competidores (la diferencia de calidad se llama brecha de calidad). En las dos décadas pasadas esta brecha se redujo entre productos y servicios que competían. Esto se debió en parte a la </a:t>
            </a:r>
            <a:r>
              <a:rPr lang="es-CO" sz="2000" dirty="0" smtClean="0"/>
              <a:t>tercerización  </a:t>
            </a:r>
            <a:r>
              <a:rPr lang="es-CO" sz="2000" dirty="0"/>
              <a:t>de manufactura en países como India y China, y a la </a:t>
            </a:r>
            <a:r>
              <a:rPr lang="es-CO" sz="2000" dirty="0">
                <a:hlinkClick r:id="rId2" tooltip="Internacionalización productiva"/>
              </a:rPr>
              <a:t>internacionalización</a:t>
            </a:r>
            <a:r>
              <a:rPr lang="es-CO" sz="2000" dirty="0"/>
              <a:t> del comercio y la competencia. Estos países, entre muchos otros, elevaron sus estándares de calidad con el objetivo de poder satisfacer los estándares internacionales y las demandas de los clientes. Las normas </a:t>
            </a:r>
            <a:r>
              <a:rPr lang="es-CO" sz="2000" dirty="0">
                <a:hlinkClick r:id="rId3" tooltip="ISO 9000"/>
              </a:rPr>
              <a:t>ISO 9000</a:t>
            </a:r>
            <a:r>
              <a:rPr lang="es-CO" sz="2000" dirty="0"/>
              <a:t> son una serie de estándares que son más conocidas por establecer estándares internacionales en la gestión de la calidad.</a:t>
            </a: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55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35000" y="3212976"/>
            <a:ext cx="7772400" cy="1470025"/>
          </a:xfrm>
        </p:spPr>
        <p:txBody>
          <a:bodyPr>
            <a:noAutofit/>
          </a:bodyPr>
          <a:lstStyle/>
          <a:p>
            <a:pPr algn="just"/>
            <a:r>
              <a:rPr lang="es-CO" sz="2000" dirty="0"/>
              <a:t>Existe mucha bibliografía referida a la gestión de calidad. En los últimos tiempos, algunos temas han adquirido más protagonismo, sobre todo los referidos a cultura de calidad, la importancia del manejo del conocimiento, el rol del liderazgo para obtener altos niveles de calidad. Algunas disciplinas como los sistemas de pensamiento están logrando corrientes holísticas dentro de la calidad para que la gente, los procesos y productos se tengan en cuenta en forma conjunta en lugar de tratarse como factores independientes que hacen al sistema.</a:t>
            </a:r>
            <a:br>
              <a:rPr lang="es-CO" sz="2000" dirty="0"/>
            </a:br>
            <a:r>
              <a:rPr lang="es-CO" sz="2000" dirty="0"/>
              <a:t>La influencia del pensamiento de calidad se ha extendido a aplicaciones no tradicionales fuera de las paredes de la manufactura, como son algunos sectores de servicios como </a:t>
            </a:r>
            <a:r>
              <a:rPr lang="es-CO" sz="2000" dirty="0">
                <a:hlinkClick r:id="rId2" tooltip="Canal de distribución"/>
              </a:rPr>
              <a:t>Ventas</a:t>
            </a:r>
            <a:r>
              <a:rPr lang="es-CO" sz="2000" dirty="0"/>
              <a:t>, </a:t>
            </a:r>
            <a:r>
              <a:rPr lang="es-CO" sz="2000" dirty="0">
                <a:hlinkClick r:id="rId3" tooltip="Mercadotecnia"/>
              </a:rPr>
              <a:t>Mercadotecnia</a:t>
            </a:r>
            <a:r>
              <a:rPr lang="es-CO" sz="2000" dirty="0"/>
              <a:t> y </a:t>
            </a:r>
            <a:r>
              <a:rPr lang="es-CO" sz="2000" dirty="0">
                <a:hlinkClick r:id="rId4" tooltip="Servicio de atención al cliente"/>
              </a:rPr>
              <a:t>Servicio de atención al cliente</a:t>
            </a:r>
            <a:r>
              <a:rPr lang="es-CO" sz="2000" dirty="0"/>
              <a:t>.</a:t>
            </a:r>
            <a:br>
              <a:rPr lang="es-CO" sz="2000" dirty="0"/>
            </a:br>
            <a:endParaRPr lang="es-ES" sz="2000" b="1" dirty="0" smtClean="0">
              <a:solidFill>
                <a:schemeClr val="tx2">
                  <a:lumMod val="75000"/>
                </a:schemeClr>
              </a:solidFill>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6180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4294967295"/>
          </p:nvPr>
        </p:nvSpPr>
        <p:spPr bwMode="auto">
          <a:xfrm>
            <a:off x="611560" y="1700808"/>
            <a:ext cx="7150968" cy="4536504"/>
          </a:xfrm>
          <a:prstGeom prst="rect">
            <a:avLst/>
          </a:prstGeom>
          <a:solidFill>
            <a:srgbClr val="FFFFFF"/>
          </a:solidFill>
          <a:ln>
            <a:miter lim="800000"/>
            <a:headEnd/>
            <a:tailEnd/>
          </a:ln>
        </p:spPr>
        <p:txBody>
          <a:bodyPr/>
          <a:lstStyle/>
          <a:p>
            <a:pPr>
              <a:lnSpc>
                <a:spcPct val="90000"/>
              </a:lnSpc>
              <a:buNone/>
            </a:pPr>
            <a:r>
              <a:rPr lang="es-AR" altLang="es-CO" sz="2000" dirty="0" smtClean="0">
                <a:ea typeface="ＭＳ Ｐゴシック" pitchFamily="34" charset="-128"/>
              </a:rPr>
              <a:t>Aquí mismo en los proyectos de la existencia cotidiana, </a:t>
            </a:r>
          </a:p>
          <a:p>
            <a:pPr>
              <a:lnSpc>
                <a:spcPct val="90000"/>
              </a:lnSpc>
              <a:buNone/>
            </a:pPr>
            <a:r>
              <a:rPr lang="es-AR" altLang="es-CO" sz="2000" dirty="0" smtClean="0">
                <a:ea typeface="ＭＳ Ｐゴシック" pitchFamily="34" charset="-128"/>
              </a:rPr>
              <a:t>más acá del reino de las mentiras eternas, </a:t>
            </a:r>
          </a:p>
          <a:p>
            <a:pPr>
              <a:lnSpc>
                <a:spcPct val="90000"/>
              </a:lnSpc>
              <a:buNone/>
            </a:pPr>
            <a:r>
              <a:rPr lang="es-AR" altLang="es-CO" sz="2000" dirty="0" smtClean="0">
                <a:ea typeface="ＭＳ Ｐゴシック" pitchFamily="34" charset="-128"/>
              </a:rPr>
              <a:t>introducimos también el ideal tonto de la seguridad garantizada; </a:t>
            </a:r>
          </a:p>
          <a:p>
            <a:pPr>
              <a:lnSpc>
                <a:spcPct val="90000"/>
              </a:lnSpc>
              <a:buNone/>
            </a:pPr>
            <a:r>
              <a:rPr lang="es-AR" altLang="es-CO" sz="2000" dirty="0" smtClean="0">
                <a:ea typeface="ＭＳ Ｐゴシック" pitchFamily="34" charset="-128"/>
              </a:rPr>
              <a:t>de las reconciliaciones totales; </a:t>
            </a:r>
          </a:p>
          <a:p>
            <a:pPr>
              <a:lnSpc>
                <a:spcPct val="90000"/>
              </a:lnSpc>
              <a:buNone/>
            </a:pPr>
            <a:r>
              <a:rPr lang="es-AR" altLang="es-CO" sz="2000" dirty="0" smtClean="0">
                <a:ea typeface="ＭＳ Ｐゴシック" pitchFamily="34" charset="-128"/>
              </a:rPr>
              <a:t>de las soluciones definitivas. </a:t>
            </a:r>
          </a:p>
          <a:p>
            <a:pPr>
              <a:lnSpc>
                <a:spcPct val="90000"/>
              </a:lnSpc>
              <a:buNone/>
            </a:pPr>
            <a:r>
              <a:rPr lang="es-AR" altLang="es-CO" sz="2000" dirty="0" smtClean="0">
                <a:ea typeface="ＭＳ Ｐゴシック" pitchFamily="34" charset="-128"/>
              </a:rPr>
              <a:t>Puede decirse que nuestro problema no consiste solamente</a:t>
            </a:r>
          </a:p>
          <a:p>
            <a:pPr>
              <a:lnSpc>
                <a:spcPct val="90000"/>
              </a:lnSpc>
              <a:buNone/>
            </a:pPr>
            <a:r>
              <a:rPr lang="es-AR" altLang="es-CO" sz="2000" dirty="0" smtClean="0">
                <a:ea typeface="ＭＳ Ｐゴシック" pitchFamily="34" charset="-128"/>
              </a:rPr>
              <a:t>ni principalmente en que </a:t>
            </a:r>
            <a:r>
              <a:rPr lang="es-AR" altLang="es-CO" sz="2000" i="1" u="sng" dirty="0" smtClean="0">
                <a:ea typeface="ＭＳ Ｐゴシック" pitchFamily="34" charset="-128"/>
              </a:rPr>
              <a:t>no seamos capaces de conquistar lo que</a:t>
            </a:r>
          </a:p>
          <a:p>
            <a:pPr>
              <a:lnSpc>
                <a:spcPct val="90000"/>
              </a:lnSpc>
              <a:buNone/>
            </a:pPr>
            <a:r>
              <a:rPr lang="es-AR" altLang="es-CO" sz="2000" i="1" u="sng" dirty="0" smtClean="0">
                <a:ea typeface="ＭＳ Ｐゴシック" pitchFamily="34" charset="-128"/>
              </a:rPr>
              <a:t>nos proponemos</a:t>
            </a:r>
            <a:r>
              <a:rPr lang="es-AR" altLang="es-CO" sz="2000" dirty="0" smtClean="0">
                <a:ea typeface="ＭＳ Ｐゴシック" pitchFamily="34" charset="-128"/>
              </a:rPr>
              <a:t>, </a:t>
            </a:r>
          </a:p>
          <a:p>
            <a:pPr>
              <a:lnSpc>
                <a:spcPct val="90000"/>
              </a:lnSpc>
              <a:buNone/>
            </a:pPr>
            <a:r>
              <a:rPr lang="es-AR" altLang="es-CO" sz="2000" dirty="0" smtClean="0">
                <a:ea typeface="ＭＳ Ｐゴシック" pitchFamily="34" charset="-128"/>
              </a:rPr>
              <a:t>sino en aquello que nos proponemos: </a:t>
            </a:r>
          </a:p>
          <a:p>
            <a:pPr>
              <a:lnSpc>
                <a:spcPct val="90000"/>
              </a:lnSpc>
              <a:buNone/>
            </a:pPr>
            <a:r>
              <a:rPr lang="es-AR" altLang="es-CO" sz="2000" dirty="0" smtClean="0">
                <a:ea typeface="ＭＳ Ｐゴシック" pitchFamily="34" charset="-128"/>
              </a:rPr>
              <a:t>que nuestra desgracia no está tanto en la frustración de nuestros</a:t>
            </a:r>
          </a:p>
          <a:p>
            <a:pPr>
              <a:lnSpc>
                <a:spcPct val="90000"/>
              </a:lnSpc>
              <a:buNone/>
            </a:pPr>
            <a:r>
              <a:rPr lang="es-AR" altLang="es-CO" sz="2000" dirty="0" smtClean="0">
                <a:ea typeface="ＭＳ Ｐゴシック" pitchFamily="34" charset="-128"/>
              </a:rPr>
              <a:t>deseos, </a:t>
            </a:r>
          </a:p>
          <a:p>
            <a:pPr>
              <a:lnSpc>
                <a:spcPct val="90000"/>
              </a:lnSpc>
              <a:buNone/>
            </a:pPr>
            <a:r>
              <a:rPr lang="es-AR" altLang="es-CO" sz="2000" dirty="0" smtClean="0">
                <a:ea typeface="ＭＳ Ｐゴシック" pitchFamily="34" charset="-128"/>
              </a:rPr>
              <a:t>como en la forma misma de desear. </a:t>
            </a:r>
            <a:br>
              <a:rPr lang="es-AR" altLang="es-CO" sz="2000" dirty="0" smtClean="0">
                <a:ea typeface="ＭＳ Ｐゴシック" pitchFamily="34" charset="-128"/>
              </a:rPr>
            </a:br>
            <a:r>
              <a:rPr lang="es-AR" altLang="es-CO" sz="2000" dirty="0" smtClean="0">
                <a:ea typeface="ＭＳ Ｐゴシック" pitchFamily="34" charset="-128"/>
              </a:rPr>
              <a:t>                          </a:t>
            </a:r>
            <a:r>
              <a:rPr lang="es-AR" altLang="es-CO" sz="2000" i="1" u="sng" dirty="0" smtClean="0">
                <a:solidFill>
                  <a:srgbClr val="FF0000"/>
                </a:solidFill>
                <a:ea typeface="ＭＳ Ｐゴシック" pitchFamily="34" charset="-128"/>
              </a:rPr>
              <a:t>       </a:t>
            </a:r>
            <a:r>
              <a:rPr lang="es-AR" altLang="es-CO" sz="2800" i="1" u="sng" dirty="0" smtClean="0">
                <a:solidFill>
                  <a:srgbClr val="FF0000"/>
                </a:solidFill>
                <a:ea typeface="ＭＳ Ｐゴシック" pitchFamily="34" charset="-128"/>
              </a:rPr>
              <a:t>Deseamos mal</a:t>
            </a:r>
            <a:endParaRPr lang="es-ES_tradnl" sz="2800" dirty="0" smtClean="0"/>
          </a:p>
        </p:txBody>
      </p:sp>
      <p:grpSp>
        <p:nvGrpSpPr>
          <p:cNvPr id="2" name="Group 8"/>
          <p:cNvGrpSpPr>
            <a:grpSpLocks/>
          </p:cNvGrpSpPr>
          <p:nvPr/>
        </p:nvGrpSpPr>
        <p:grpSpPr bwMode="auto">
          <a:xfrm>
            <a:off x="3616259" y="546101"/>
            <a:ext cx="4791140" cy="700088"/>
            <a:chOff x="2381" y="344"/>
            <a:chExt cx="3154" cy="441"/>
          </a:xfrm>
        </p:grpSpPr>
        <p:sp>
          <p:nvSpPr>
            <p:cNvPr id="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n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bg/>
                                          </p:spTgt>
                                        </p:tgtEl>
                                        <p:attrNameLst>
                                          <p:attrName>style.visibility</p:attrName>
                                        </p:attrNameLst>
                                      </p:cBhvr>
                                      <p:to>
                                        <p:strVal val="visible"/>
                                      </p:to>
                                    </p:set>
                                    <p:animEffect transition="in" filter="fade">
                                      <p:cBhvr>
                                        <p:cTn id="7" dur="500"/>
                                        <p:tgtEl>
                                          <p:spTgt spid="1638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fade">
                                      <p:cBhvr>
                                        <p:cTn id="12" dur="500"/>
                                        <p:tgtEl>
                                          <p:spTgt spid="163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7">
                                            <p:txEl>
                                              <p:pRg st="1" end="1"/>
                                            </p:txEl>
                                          </p:spTgt>
                                        </p:tgtEl>
                                        <p:attrNameLst>
                                          <p:attrName>style.visibility</p:attrName>
                                        </p:attrNameLst>
                                      </p:cBhvr>
                                      <p:to>
                                        <p:strVal val="visible"/>
                                      </p:to>
                                    </p:set>
                                    <p:animEffect transition="in" filter="fade">
                                      <p:cBhvr>
                                        <p:cTn id="17" dur="500"/>
                                        <p:tgtEl>
                                          <p:spTgt spid="163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87">
                                            <p:txEl>
                                              <p:pRg st="2" end="2"/>
                                            </p:txEl>
                                          </p:spTgt>
                                        </p:tgtEl>
                                        <p:attrNameLst>
                                          <p:attrName>style.visibility</p:attrName>
                                        </p:attrNameLst>
                                      </p:cBhvr>
                                      <p:to>
                                        <p:strVal val="visible"/>
                                      </p:to>
                                    </p:set>
                                    <p:animEffect transition="in" filter="fade">
                                      <p:cBhvr>
                                        <p:cTn id="22" dur="500"/>
                                        <p:tgtEl>
                                          <p:spTgt spid="163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87">
                                            <p:txEl>
                                              <p:pRg st="3" end="3"/>
                                            </p:txEl>
                                          </p:spTgt>
                                        </p:tgtEl>
                                        <p:attrNameLst>
                                          <p:attrName>style.visibility</p:attrName>
                                        </p:attrNameLst>
                                      </p:cBhvr>
                                      <p:to>
                                        <p:strVal val="visible"/>
                                      </p:to>
                                    </p:set>
                                    <p:animEffect transition="in" filter="fade">
                                      <p:cBhvr>
                                        <p:cTn id="27" dur="500"/>
                                        <p:tgtEl>
                                          <p:spTgt spid="1638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87">
                                            <p:txEl>
                                              <p:pRg st="4" end="4"/>
                                            </p:txEl>
                                          </p:spTgt>
                                        </p:tgtEl>
                                        <p:attrNameLst>
                                          <p:attrName>style.visibility</p:attrName>
                                        </p:attrNameLst>
                                      </p:cBhvr>
                                      <p:to>
                                        <p:strVal val="visible"/>
                                      </p:to>
                                    </p:set>
                                    <p:animEffect transition="in" filter="fade">
                                      <p:cBhvr>
                                        <p:cTn id="32" dur="500"/>
                                        <p:tgtEl>
                                          <p:spTgt spid="1638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Effect transition="in" filter="fade">
                                      <p:cBhvr>
                                        <p:cTn id="37" dur="500"/>
                                        <p:tgtEl>
                                          <p:spTgt spid="1638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387">
                                            <p:txEl>
                                              <p:pRg st="6" end="6"/>
                                            </p:txEl>
                                          </p:spTgt>
                                        </p:tgtEl>
                                        <p:attrNameLst>
                                          <p:attrName>style.visibility</p:attrName>
                                        </p:attrNameLst>
                                      </p:cBhvr>
                                      <p:to>
                                        <p:strVal val="visible"/>
                                      </p:to>
                                    </p:set>
                                    <p:animEffect transition="in" filter="fade">
                                      <p:cBhvr>
                                        <p:cTn id="42" dur="500"/>
                                        <p:tgtEl>
                                          <p:spTgt spid="1638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387">
                                            <p:txEl>
                                              <p:pRg st="7" end="7"/>
                                            </p:txEl>
                                          </p:spTgt>
                                        </p:tgtEl>
                                        <p:attrNameLst>
                                          <p:attrName>style.visibility</p:attrName>
                                        </p:attrNameLst>
                                      </p:cBhvr>
                                      <p:to>
                                        <p:strVal val="visible"/>
                                      </p:to>
                                    </p:set>
                                    <p:animEffect transition="in" filter="fade">
                                      <p:cBhvr>
                                        <p:cTn id="47" dur="500"/>
                                        <p:tgtEl>
                                          <p:spTgt spid="1638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387">
                                            <p:txEl>
                                              <p:pRg st="8" end="8"/>
                                            </p:txEl>
                                          </p:spTgt>
                                        </p:tgtEl>
                                        <p:attrNameLst>
                                          <p:attrName>style.visibility</p:attrName>
                                        </p:attrNameLst>
                                      </p:cBhvr>
                                      <p:to>
                                        <p:strVal val="visible"/>
                                      </p:to>
                                    </p:set>
                                    <p:animEffect transition="in" filter="fade">
                                      <p:cBhvr>
                                        <p:cTn id="52" dur="500"/>
                                        <p:tgtEl>
                                          <p:spTgt spid="16387">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387">
                                            <p:txEl>
                                              <p:pRg st="9" end="9"/>
                                            </p:txEl>
                                          </p:spTgt>
                                        </p:tgtEl>
                                        <p:attrNameLst>
                                          <p:attrName>style.visibility</p:attrName>
                                        </p:attrNameLst>
                                      </p:cBhvr>
                                      <p:to>
                                        <p:strVal val="visible"/>
                                      </p:to>
                                    </p:set>
                                    <p:animEffect transition="in" filter="fade">
                                      <p:cBhvr>
                                        <p:cTn id="57" dur="500"/>
                                        <p:tgtEl>
                                          <p:spTgt spid="16387">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387">
                                            <p:txEl>
                                              <p:pRg st="10" end="10"/>
                                            </p:txEl>
                                          </p:spTgt>
                                        </p:tgtEl>
                                        <p:attrNameLst>
                                          <p:attrName>style.visibility</p:attrName>
                                        </p:attrNameLst>
                                      </p:cBhvr>
                                      <p:to>
                                        <p:strVal val="visible"/>
                                      </p:to>
                                    </p:set>
                                    <p:animEffect transition="in" filter="fade">
                                      <p:cBhvr>
                                        <p:cTn id="62" dur="500"/>
                                        <p:tgtEl>
                                          <p:spTgt spid="16387">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387">
                                            <p:txEl>
                                              <p:pRg st="11" end="11"/>
                                            </p:txEl>
                                          </p:spTgt>
                                        </p:tgtEl>
                                        <p:attrNameLst>
                                          <p:attrName>style.visibility</p:attrName>
                                        </p:attrNameLst>
                                      </p:cBhvr>
                                      <p:to>
                                        <p:strVal val="visible"/>
                                      </p:to>
                                    </p:set>
                                    <p:animEffect transition="in" filter="fade">
                                      <p:cBhvr>
                                        <p:cTn id="67" dur="500"/>
                                        <p:tgtEl>
                                          <p:spTgt spid="1638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Grp="1" noChangeArrowheads="1"/>
          </p:cNvSpPr>
          <p:nvPr>
            <p:ph type="ctrTitle"/>
          </p:nvPr>
        </p:nvSpPr>
        <p:spPr>
          <a:xfrm>
            <a:off x="653692" y="1628801"/>
            <a:ext cx="7772400" cy="432048"/>
          </a:xfrm>
        </p:spPr>
        <p:txBody>
          <a:bodyPr>
            <a:normAutofit/>
          </a:bodyPr>
          <a:lstStyle/>
          <a:p>
            <a:r>
              <a:rPr lang="es-ES" sz="1800" b="1" dirty="0" smtClean="0">
                <a:solidFill>
                  <a:schemeClr val="tx2">
                    <a:lumMod val="75000"/>
                  </a:schemeClr>
                </a:solidFill>
              </a:rPr>
              <a:t>SEGUNDA GUERRA MUNDIAL</a:t>
            </a: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Imagen 1"/>
          <p:cNvPicPr>
            <a:picLocks noChangeAspect="1"/>
          </p:cNvPicPr>
          <p:nvPr/>
        </p:nvPicPr>
        <p:blipFill>
          <a:blip r:embed="rId4"/>
          <a:stretch>
            <a:fillRect/>
          </a:stretch>
        </p:blipFill>
        <p:spPr>
          <a:xfrm>
            <a:off x="584200" y="2024681"/>
            <a:ext cx="8017732" cy="3257550"/>
          </a:xfrm>
          <a:prstGeom prst="rect">
            <a:avLst/>
          </a:prstGeom>
        </p:spPr>
      </p:pic>
      <p:sp>
        <p:nvSpPr>
          <p:cNvPr id="3" name="CuadroTexto 2"/>
          <p:cNvSpPr txBox="1"/>
          <p:nvPr/>
        </p:nvSpPr>
        <p:spPr>
          <a:xfrm>
            <a:off x="584200" y="5314733"/>
            <a:ext cx="7948240" cy="830997"/>
          </a:xfrm>
          <a:prstGeom prst="rect">
            <a:avLst/>
          </a:prstGeom>
          <a:noFill/>
        </p:spPr>
        <p:txBody>
          <a:bodyPr wrap="square" rtlCol="0">
            <a:spAutoFit/>
          </a:bodyPr>
          <a:lstStyle/>
          <a:p>
            <a:pPr algn="just"/>
            <a:r>
              <a:rPr lang="es-CO" sz="1200" dirty="0"/>
              <a:t>De izquierda a derecha y de arriba abajo: tropas de la Mancomunidad de Naciones en el desierto, civiles chinos siendo enterrados vivos por soldados japoneses, un submarino alemán siendo atacado, fuerzas soviéticas en el centro de </a:t>
            </a:r>
            <a:r>
              <a:rPr lang="es-CO" sz="1200" dirty="0">
                <a:hlinkClick r:id="rId5" tooltip="Batalla de Stalingrado"/>
              </a:rPr>
              <a:t>Stalingrado</a:t>
            </a:r>
            <a:r>
              <a:rPr lang="es-CO" sz="1200" dirty="0"/>
              <a:t> tras la capitulación alemana en la ciudad, tropas soviéticas en Berlín y aeronaves japonesas a punto de despegar de un portaaviones.</a:t>
            </a:r>
          </a:p>
        </p:txBody>
      </p:sp>
      <p:pic>
        <p:nvPicPr>
          <p:cNvPr id="1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414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 name="Tabla 2"/>
          <p:cNvGraphicFramePr>
            <a:graphicFrameLocks noGrp="1"/>
          </p:cNvGraphicFramePr>
          <p:nvPr>
            <p:extLst>
              <p:ext uri="{D42A27DB-BD31-4B8C-83A1-F6EECF244321}">
                <p14:modId xmlns:p14="http://schemas.microsoft.com/office/powerpoint/2010/main" val="3163315170"/>
              </p:ext>
            </p:extLst>
          </p:nvPr>
        </p:nvGraphicFramePr>
        <p:xfrm>
          <a:off x="584200" y="1579482"/>
          <a:ext cx="8061166" cy="4567400"/>
        </p:xfrm>
        <a:graphic>
          <a:graphicData uri="http://schemas.openxmlformats.org/drawingml/2006/table">
            <a:tbl>
              <a:tblPr/>
              <a:tblGrid>
                <a:gridCol w="3798941"/>
                <a:gridCol w="4262225"/>
              </a:tblGrid>
              <a:tr h="872189">
                <a:tc>
                  <a:txBody>
                    <a:bodyPr/>
                    <a:lstStyle/>
                    <a:p>
                      <a:r>
                        <a:rPr lang="es-CO" sz="1800"/>
                        <a:t>Fecha</a:t>
                      </a:r>
                    </a:p>
                  </a:txBody>
                  <a:tcPr marL="90519" marR="90519" marT="45260" marB="45260" anchor="ctr">
                    <a:lnL>
                      <a:noFill/>
                    </a:lnL>
                    <a:lnR>
                      <a:noFill/>
                    </a:lnR>
                    <a:lnT>
                      <a:noFill/>
                    </a:lnT>
                    <a:lnB>
                      <a:noFill/>
                    </a:lnB>
                  </a:tcPr>
                </a:tc>
                <a:tc>
                  <a:txBody>
                    <a:bodyPr/>
                    <a:lstStyle/>
                    <a:p>
                      <a:r>
                        <a:rPr lang="es-CO" sz="1800">
                          <a:hlinkClick r:id="rId4" tooltip="1 de septiembre"/>
                        </a:rPr>
                        <a:t>1 de septiembre</a:t>
                      </a:r>
                      <a:r>
                        <a:rPr lang="es-CO" sz="1800"/>
                        <a:t> de </a:t>
                      </a:r>
                      <a:r>
                        <a:rPr lang="es-CO" sz="1800">
                          <a:hlinkClick r:id="rId5" tooltip="1939"/>
                        </a:rPr>
                        <a:t>1939</a:t>
                      </a:r>
                      <a:r>
                        <a:rPr lang="es-CO" sz="1800"/>
                        <a:t>-</a:t>
                      </a:r>
                      <a:r>
                        <a:rPr lang="es-CO" sz="1800">
                          <a:hlinkClick r:id="rId6" tooltip="2 de septiembre"/>
                        </a:rPr>
                        <a:t>2 de septiembre</a:t>
                      </a:r>
                      <a:r>
                        <a:rPr lang="es-CO" sz="1800"/>
                        <a:t> de </a:t>
                      </a:r>
                      <a:r>
                        <a:rPr lang="es-CO" sz="1800">
                          <a:hlinkClick r:id="rId7" tooltip="1945"/>
                        </a:rPr>
                        <a:t>1945</a:t>
                      </a:r>
                      <a:r>
                        <a:rPr lang="es-CO" sz="1800"/>
                        <a:t/>
                      </a:r>
                      <a:br>
                        <a:rPr lang="es-CO" sz="1800"/>
                      </a:br>
                      <a:r>
                        <a:rPr lang="es-CO" sz="1800"/>
                        <a:t>(6 años y 1 día)</a:t>
                      </a:r>
                    </a:p>
                  </a:txBody>
                  <a:tcPr marL="90519" marR="90519" marT="45260" marB="45260" anchor="ctr">
                    <a:lnL>
                      <a:noFill/>
                    </a:lnL>
                    <a:lnR>
                      <a:noFill/>
                    </a:lnR>
                    <a:lnT>
                      <a:noFill/>
                    </a:lnT>
                    <a:lnB>
                      <a:noFill/>
                    </a:lnB>
                  </a:tcPr>
                </a:tc>
              </a:tr>
              <a:tr h="1134109">
                <a:tc>
                  <a:txBody>
                    <a:bodyPr/>
                    <a:lstStyle/>
                    <a:p>
                      <a:r>
                        <a:rPr lang="es-CO" sz="1800"/>
                        <a:t>Lugar</a:t>
                      </a:r>
                    </a:p>
                  </a:txBody>
                  <a:tcPr marL="90519" marR="90519" marT="45260" marB="45260" anchor="ctr">
                    <a:lnL>
                      <a:noFill/>
                    </a:lnL>
                    <a:lnR>
                      <a:noFill/>
                    </a:lnR>
                    <a:lnT>
                      <a:noFill/>
                    </a:lnT>
                    <a:lnB>
                      <a:noFill/>
                    </a:lnB>
                  </a:tcPr>
                </a:tc>
                <a:tc>
                  <a:txBody>
                    <a:bodyPr/>
                    <a:lstStyle/>
                    <a:p>
                      <a:r>
                        <a:rPr lang="es-CO" sz="1800"/>
                        <a:t>Todos los continentes y océanos, pero especialmente </a:t>
                      </a:r>
                      <a:r>
                        <a:rPr lang="es-CO" sz="1800">
                          <a:hlinkClick r:id="rId8" tooltip="Europa"/>
                        </a:rPr>
                        <a:t>Europa</a:t>
                      </a:r>
                      <a:r>
                        <a:rPr lang="es-CO" sz="1800"/>
                        <a:t>, </a:t>
                      </a:r>
                      <a:r>
                        <a:rPr lang="es-CO" sz="1800">
                          <a:hlinkClick r:id="rId9" tooltip="África del Norte"/>
                        </a:rPr>
                        <a:t>África del Norte</a:t>
                      </a:r>
                      <a:r>
                        <a:rPr lang="es-CO" sz="1800"/>
                        <a:t>, </a:t>
                      </a:r>
                      <a:r>
                        <a:rPr lang="es-CO" sz="1800">
                          <a:hlinkClick r:id="rId10" tooltip="Extremo Oriente"/>
                        </a:rPr>
                        <a:t>Extremo Oriente</a:t>
                      </a:r>
                      <a:r>
                        <a:rPr lang="es-CO" sz="1800"/>
                        <a:t>, </a:t>
                      </a:r>
                      <a:r>
                        <a:rPr lang="es-CO" sz="1800">
                          <a:hlinkClick r:id="rId11" tooltip="Océano Atlántico"/>
                        </a:rPr>
                        <a:t>Atlántico Norte</a:t>
                      </a:r>
                      <a:r>
                        <a:rPr lang="es-CO" sz="1800"/>
                        <a:t> y </a:t>
                      </a:r>
                      <a:r>
                        <a:rPr lang="es-CO" sz="1800">
                          <a:hlinkClick r:id="rId12" tooltip="Océano Pacífico"/>
                        </a:rPr>
                        <a:t>Océano Pacífico</a:t>
                      </a:r>
                      <a:r>
                        <a:rPr lang="es-CO" sz="1800"/>
                        <a:t>.</a:t>
                      </a:r>
                    </a:p>
                  </a:txBody>
                  <a:tcPr marL="90519" marR="90519" marT="45260" marB="45260" anchor="ctr">
                    <a:lnL>
                      <a:noFill/>
                    </a:lnL>
                    <a:lnR>
                      <a:noFill/>
                    </a:lnR>
                    <a:lnT>
                      <a:noFill/>
                    </a:lnT>
                    <a:lnB>
                      <a:noFill/>
                    </a:lnB>
                  </a:tcPr>
                </a:tc>
              </a:tr>
              <a:tr h="348348">
                <a:tc>
                  <a:txBody>
                    <a:bodyPr/>
                    <a:lstStyle/>
                    <a:p>
                      <a:r>
                        <a:rPr lang="es-CO" sz="1800">
                          <a:hlinkClick r:id="rId13" tooltip="Casus belli"/>
                        </a:rPr>
                        <a:t>Casus belli</a:t>
                      </a:r>
                      <a:endParaRPr lang="es-CO" sz="1800"/>
                    </a:p>
                  </a:txBody>
                  <a:tcPr marL="90519" marR="90519" marT="45260" marB="45260" anchor="ctr">
                    <a:lnL>
                      <a:noFill/>
                    </a:lnL>
                    <a:lnR>
                      <a:noFill/>
                    </a:lnR>
                    <a:lnT>
                      <a:noFill/>
                    </a:lnT>
                    <a:lnB>
                      <a:noFill/>
                    </a:lnB>
                  </a:tcPr>
                </a:tc>
                <a:tc>
                  <a:txBody>
                    <a:bodyPr/>
                    <a:lstStyle/>
                    <a:p>
                      <a:r>
                        <a:rPr lang="es-CO" sz="1800">
                          <a:hlinkClick r:id="rId14" tooltip="Invasión alemana de Polonia de 1939"/>
                        </a:rPr>
                        <a:t>Invasión nazi de Polonia</a:t>
                      </a:r>
                      <a:endParaRPr lang="es-CO" sz="1800"/>
                    </a:p>
                  </a:txBody>
                  <a:tcPr marL="90519" marR="90519" marT="45260" marB="45260" anchor="ctr">
                    <a:lnL>
                      <a:noFill/>
                    </a:lnL>
                    <a:lnR>
                      <a:noFill/>
                    </a:lnR>
                    <a:lnT>
                      <a:noFill/>
                    </a:lnT>
                    <a:lnB>
                      <a:noFill/>
                    </a:lnB>
                  </a:tcPr>
                </a:tc>
              </a:tr>
              <a:tr h="348348">
                <a:tc>
                  <a:txBody>
                    <a:bodyPr/>
                    <a:lstStyle/>
                    <a:p>
                      <a:r>
                        <a:rPr lang="es-CO" sz="1800"/>
                        <a:t>Resultado</a:t>
                      </a:r>
                    </a:p>
                  </a:txBody>
                  <a:tcPr marL="90519" marR="90519" marT="45260" marB="45260" anchor="ctr">
                    <a:lnL>
                      <a:noFill/>
                    </a:lnL>
                    <a:lnR>
                      <a:noFill/>
                    </a:lnR>
                    <a:lnT>
                      <a:noFill/>
                    </a:lnT>
                    <a:lnB>
                      <a:noFill/>
                    </a:lnB>
                  </a:tcPr>
                </a:tc>
                <a:tc>
                  <a:txBody>
                    <a:bodyPr/>
                    <a:lstStyle/>
                    <a:p>
                      <a:r>
                        <a:rPr lang="es-CO" sz="1800"/>
                        <a:t>Victoria aliada</a:t>
                      </a:r>
                    </a:p>
                  </a:txBody>
                  <a:tcPr marL="90519" marR="90519" marT="45260" marB="45260" anchor="ctr">
                    <a:lnL>
                      <a:noFill/>
                    </a:lnL>
                    <a:lnR>
                      <a:noFill/>
                    </a:lnR>
                    <a:lnT>
                      <a:noFill/>
                    </a:lnT>
                    <a:lnB>
                      <a:noFill/>
                    </a:lnB>
                  </a:tcPr>
                </a:tc>
              </a:tr>
              <a:tr h="1657949">
                <a:tc>
                  <a:txBody>
                    <a:bodyPr/>
                    <a:lstStyle/>
                    <a:p>
                      <a:r>
                        <a:rPr lang="es-CO" sz="1800" dirty="0"/>
                        <a:t>Consecuencias</a:t>
                      </a:r>
                    </a:p>
                  </a:txBody>
                  <a:tcPr marL="90519" marR="90519" marT="45260" marB="45260" anchor="ctr">
                    <a:lnL>
                      <a:noFill/>
                    </a:lnL>
                    <a:lnR>
                      <a:noFill/>
                    </a:lnR>
                    <a:lnT>
                      <a:noFill/>
                    </a:lnT>
                    <a:lnB>
                      <a:noFill/>
                    </a:lnB>
                  </a:tcPr>
                </a:tc>
                <a:tc>
                  <a:txBody>
                    <a:bodyPr/>
                    <a:lstStyle/>
                    <a:p>
                      <a:pPr>
                        <a:buFont typeface="Arial" panose="020B0604020202020204" pitchFamily="34" charset="0"/>
                        <a:buChar char="•"/>
                      </a:pPr>
                      <a:r>
                        <a:rPr lang="es-CO" sz="1800" dirty="0"/>
                        <a:t>Colapso de la </a:t>
                      </a:r>
                      <a:r>
                        <a:rPr lang="es-CO" sz="1800" dirty="0">
                          <a:hlinkClick r:id="rId15" tooltip="Alemania nazi"/>
                        </a:rPr>
                        <a:t>Alemania nazi</a:t>
                      </a:r>
                      <a:endParaRPr lang="es-CO" sz="1800" dirty="0"/>
                    </a:p>
                    <a:p>
                      <a:pPr>
                        <a:buFont typeface="Arial" panose="020B0604020202020204" pitchFamily="34" charset="0"/>
                        <a:buChar char="•"/>
                      </a:pPr>
                      <a:r>
                        <a:rPr lang="es-CO" sz="1800" dirty="0"/>
                        <a:t>Caída de los Imperios </a:t>
                      </a:r>
                      <a:r>
                        <a:rPr lang="es-CO" sz="1800" dirty="0">
                          <a:hlinkClick r:id="rId16" tooltip="Imperio Japonés"/>
                        </a:rPr>
                        <a:t>japonés</a:t>
                      </a:r>
                      <a:r>
                        <a:rPr lang="es-CO" sz="1800" dirty="0"/>
                        <a:t> e </a:t>
                      </a:r>
                      <a:r>
                        <a:rPr lang="es-CO" sz="1800" dirty="0">
                          <a:hlinkClick r:id="rId17" tooltip="Imperio Italiano"/>
                        </a:rPr>
                        <a:t>italiano</a:t>
                      </a:r>
                      <a:endParaRPr lang="es-CO" sz="1800" dirty="0"/>
                    </a:p>
                    <a:p>
                      <a:pPr>
                        <a:buFont typeface="Arial" panose="020B0604020202020204" pitchFamily="34" charset="0"/>
                        <a:buChar char="•"/>
                      </a:pPr>
                      <a:r>
                        <a:rPr lang="es-CO" sz="1800" dirty="0"/>
                        <a:t>Creación de las </a:t>
                      </a:r>
                      <a:r>
                        <a:rPr lang="es-CO" sz="1800" dirty="0">
                          <a:hlinkClick r:id="rId18" tooltip="Naciones Unidas"/>
                        </a:rPr>
                        <a:t>Naciones Unidas</a:t>
                      </a:r>
                      <a:endParaRPr lang="es-CO" sz="1800" dirty="0"/>
                    </a:p>
                    <a:p>
                      <a:pPr>
                        <a:buFont typeface="Arial" panose="020B0604020202020204" pitchFamily="34" charset="0"/>
                        <a:buChar char="•"/>
                      </a:pPr>
                      <a:r>
                        <a:rPr lang="es-CO" sz="1800" dirty="0"/>
                        <a:t>Emergencia de los </a:t>
                      </a:r>
                      <a:r>
                        <a:rPr lang="es-CO" sz="1800" dirty="0">
                          <a:hlinkClick r:id="rId19" tooltip="Estados Unidos"/>
                        </a:rPr>
                        <a:t>Estados Unidos</a:t>
                      </a:r>
                      <a:r>
                        <a:rPr lang="es-CO" sz="1800" dirty="0"/>
                        <a:t> y la </a:t>
                      </a:r>
                      <a:r>
                        <a:rPr lang="es-CO" sz="1800" dirty="0">
                          <a:hlinkClick r:id="rId20" tooltip="Unión Soviética"/>
                        </a:rPr>
                        <a:t>Unión Soviética</a:t>
                      </a:r>
                      <a:r>
                        <a:rPr lang="es-CO" sz="1800" dirty="0"/>
                        <a:t> como </a:t>
                      </a:r>
                      <a:r>
                        <a:rPr lang="es-CO" sz="1800" dirty="0">
                          <a:hlinkClick r:id="rId21" tooltip="Superpotencia internacional"/>
                        </a:rPr>
                        <a:t>superpotencias</a:t>
                      </a:r>
                      <a:endParaRPr lang="es-CO" sz="1800" dirty="0"/>
                    </a:p>
                    <a:p>
                      <a:pPr>
                        <a:buFont typeface="Arial" panose="020B0604020202020204" pitchFamily="34" charset="0"/>
                        <a:buChar char="•"/>
                      </a:pPr>
                      <a:r>
                        <a:rPr lang="es-CO" sz="1800" dirty="0"/>
                        <a:t>Comienzo de la </a:t>
                      </a:r>
                      <a:r>
                        <a:rPr lang="es-CO" sz="1800" dirty="0">
                          <a:hlinkClick r:id="rId22" tooltip="Guerra Fría"/>
                        </a:rPr>
                        <a:t>Guerra Fría</a:t>
                      </a:r>
                      <a:endParaRPr lang="es-CO" sz="1800" dirty="0"/>
                    </a:p>
                  </a:txBody>
                  <a:tcPr marL="90519" marR="90519" marT="45260" marB="45260" anchor="ctr">
                    <a:lnL>
                      <a:noFill/>
                    </a:lnL>
                    <a:lnR>
                      <a:noFill/>
                    </a:lnR>
                    <a:lnT>
                      <a:noFill/>
                    </a:lnT>
                    <a:lnB>
                      <a:noFill/>
                    </a:lnB>
                  </a:tcPr>
                </a:tc>
              </a:tr>
            </a:tbl>
          </a:graphicData>
        </a:graphic>
      </p:graphicFrame>
      <p:pic>
        <p:nvPicPr>
          <p:cNvPr id="9" name="Imagen 8"/>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63317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Iberoamerica-22-08-07"/>
          <p:cNvPicPr>
            <a:picLocks noChangeAspect="1" noChangeArrowheads="1"/>
          </p:cNvPicPr>
          <p:nvPr/>
        </p:nvPicPr>
        <p:blipFill>
          <a:blip r:embed="rId2" cstate="print">
            <a:lum bright="70000" contrast="-70000"/>
          </a:blip>
          <a:srcRect/>
          <a:stretch>
            <a:fillRect/>
          </a:stretch>
        </p:blipFill>
        <p:spPr bwMode="auto">
          <a:xfrm>
            <a:off x="685801" y="1628800"/>
            <a:ext cx="7054552" cy="4536504"/>
          </a:xfrm>
          <a:prstGeom prst="rect">
            <a:avLst/>
          </a:prstGeom>
          <a:noFill/>
          <a:ln w="9525">
            <a:noFill/>
            <a:miter lim="800000"/>
            <a:headEnd/>
            <a:tailEnd/>
          </a:ln>
        </p:spPr>
      </p:pic>
      <p:sp>
        <p:nvSpPr>
          <p:cNvPr id="52227" name="Rectangle 4"/>
          <p:cNvSpPr>
            <a:spLocks noGrp="1" noChangeArrowheads="1"/>
          </p:cNvSpPr>
          <p:nvPr>
            <p:ph type="ctrTitle"/>
          </p:nvPr>
        </p:nvSpPr>
        <p:spPr>
          <a:xfrm>
            <a:off x="755576" y="2924944"/>
            <a:ext cx="7772400" cy="1470025"/>
          </a:xfrm>
        </p:spPr>
        <p:txBody>
          <a:bodyPr>
            <a:normAutofit fontScale="90000"/>
          </a:bodyPr>
          <a:lstStyle/>
          <a:p>
            <a:pPr eaLnBrk="1" hangingPunct="1"/>
            <a:r>
              <a:rPr lang="es-PE" sz="7200" b="1" dirty="0" smtClean="0">
                <a:solidFill>
                  <a:schemeClr val="tx2">
                    <a:lumMod val="75000"/>
                  </a:schemeClr>
                </a:solidFill>
              </a:rPr>
              <a:t>Evolución del concepto calidad, </a:t>
            </a:r>
            <a:r>
              <a:rPr lang="es-PE" sz="7200" b="1" dirty="0">
                <a:solidFill>
                  <a:schemeClr val="tx2">
                    <a:lumMod val="75000"/>
                  </a:schemeClr>
                </a:solidFill>
              </a:rPr>
              <a:t>S</a:t>
            </a:r>
            <a:r>
              <a:rPr lang="es-PE" sz="7200" b="1" dirty="0" smtClean="0">
                <a:solidFill>
                  <a:schemeClr val="tx2">
                    <a:lumMod val="75000"/>
                  </a:schemeClr>
                </a:solidFill>
              </a:rPr>
              <a:t>iglo XX</a:t>
            </a:r>
            <a:endParaRPr lang="es-ES" sz="7200" b="1" dirty="0" smtClean="0">
              <a:solidFill>
                <a:schemeClr val="tx2">
                  <a:lumMod val="75000"/>
                </a:schemeClr>
              </a:solidFill>
            </a:endParaRPr>
          </a:p>
        </p:txBody>
      </p:sp>
      <p:grpSp>
        <p:nvGrpSpPr>
          <p:cNvPr id="4" name="Group 8"/>
          <p:cNvGrpSpPr>
            <a:grpSpLocks/>
          </p:cNvGrpSpPr>
          <p:nvPr/>
        </p:nvGrpSpPr>
        <p:grpSpPr bwMode="auto">
          <a:xfrm>
            <a:off x="3643619" y="617960"/>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8671" y="466157"/>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043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lupa">
            <a:hlinkClick r:id="rId2"/>
          </p:cNvPr>
          <p:cNvPicPr>
            <a:picLocks noChangeAspect="1" noChangeArrowheads="1"/>
          </p:cNvPicPr>
          <p:nvPr/>
        </p:nvPicPr>
        <p:blipFill>
          <a:blip r:embed="rId3" cstate="print"/>
          <a:srcRect/>
          <a:stretch>
            <a:fillRect/>
          </a:stretch>
        </p:blipFill>
        <p:spPr bwMode="auto">
          <a:xfrm>
            <a:off x="5076056" y="2051602"/>
            <a:ext cx="2520950" cy="1522412"/>
          </a:xfrm>
          <a:prstGeom prst="rect">
            <a:avLst/>
          </a:prstGeom>
          <a:noFill/>
          <a:ln w="9525">
            <a:noFill/>
            <a:miter lim="800000"/>
            <a:headEnd/>
            <a:tailEnd/>
          </a:ln>
        </p:spPr>
      </p:pic>
      <p:grpSp>
        <p:nvGrpSpPr>
          <p:cNvPr id="2" name="Group 8"/>
          <p:cNvGrpSpPr>
            <a:grpSpLocks/>
          </p:cNvGrpSpPr>
          <p:nvPr/>
        </p:nvGrpSpPr>
        <p:grpSpPr bwMode="auto">
          <a:xfrm>
            <a:off x="1691680" y="2780928"/>
            <a:ext cx="3241849" cy="2592313"/>
            <a:chOff x="1382" y="1570"/>
            <a:chExt cx="1271" cy="1134"/>
          </a:xfrm>
        </p:grpSpPr>
        <p:sp>
          <p:nvSpPr>
            <p:cNvPr id="53252" name="Oval 3"/>
            <p:cNvSpPr>
              <a:spLocks noChangeArrowheads="1"/>
            </p:cNvSpPr>
            <p:nvPr/>
          </p:nvSpPr>
          <p:spPr bwMode="auto">
            <a:xfrm>
              <a:off x="1383" y="1570"/>
              <a:ext cx="1270" cy="1134"/>
            </a:xfrm>
            <a:prstGeom prst="ellipse">
              <a:avLst/>
            </a:prstGeom>
            <a:solidFill>
              <a:srgbClr val="D9EDEF"/>
            </a:solidFill>
            <a:ln w="28575">
              <a:solidFill>
                <a:schemeClr val="tx1"/>
              </a:solidFill>
              <a:round/>
              <a:headEnd/>
              <a:tailEnd/>
            </a:ln>
          </p:spPr>
          <p:txBody>
            <a:bodyPr wrap="none" anchor="ctr"/>
            <a:lstStyle/>
            <a:p>
              <a:pPr algn="ctr"/>
              <a:endParaRPr lang="es-MX" sz="2000" b="1"/>
            </a:p>
          </p:txBody>
        </p:sp>
        <p:sp>
          <p:nvSpPr>
            <p:cNvPr id="53253" name="Line 4"/>
            <p:cNvSpPr>
              <a:spLocks noChangeShapeType="1"/>
            </p:cNvSpPr>
            <p:nvPr/>
          </p:nvSpPr>
          <p:spPr bwMode="auto">
            <a:xfrm>
              <a:off x="1382" y="2142"/>
              <a:ext cx="1270" cy="0"/>
            </a:xfrm>
            <a:prstGeom prst="line">
              <a:avLst/>
            </a:prstGeom>
            <a:noFill/>
            <a:ln w="28575">
              <a:solidFill>
                <a:schemeClr val="tx1"/>
              </a:solidFill>
              <a:round/>
              <a:headEnd/>
              <a:tailEnd/>
            </a:ln>
          </p:spPr>
          <p:txBody>
            <a:bodyPr/>
            <a:lstStyle/>
            <a:p>
              <a:endParaRPr lang="es-CO"/>
            </a:p>
          </p:txBody>
        </p:sp>
        <p:sp>
          <p:nvSpPr>
            <p:cNvPr id="53254" name="Text Box 6"/>
            <p:cNvSpPr txBox="1">
              <a:spLocks noChangeArrowheads="1"/>
            </p:cNvSpPr>
            <p:nvPr/>
          </p:nvSpPr>
          <p:spPr bwMode="auto">
            <a:xfrm>
              <a:off x="1519" y="1842"/>
              <a:ext cx="1044" cy="291"/>
            </a:xfrm>
            <a:prstGeom prst="rect">
              <a:avLst/>
            </a:prstGeom>
            <a:noFill/>
            <a:ln w="9525">
              <a:noFill/>
              <a:miter lim="800000"/>
              <a:headEnd/>
              <a:tailEnd/>
            </a:ln>
          </p:spPr>
          <p:txBody>
            <a:bodyPr>
              <a:spAutoFit/>
            </a:bodyPr>
            <a:lstStyle/>
            <a:p>
              <a:pPr algn="ctr">
                <a:spcBef>
                  <a:spcPct val="50000"/>
                </a:spcBef>
              </a:pPr>
              <a:r>
                <a:rPr lang="es-PE" b="1"/>
                <a:t>Inspección</a:t>
              </a:r>
              <a:endParaRPr lang="es-ES" b="1"/>
            </a:p>
          </p:txBody>
        </p:sp>
        <p:sp>
          <p:nvSpPr>
            <p:cNvPr id="53255" name="Text Box 7"/>
            <p:cNvSpPr txBox="1">
              <a:spLocks noChangeArrowheads="1"/>
            </p:cNvSpPr>
            <p:nvPr/>
          </p:nvSpPr>
          <p:spPr bwMode="auto">
            <a:xfrm>
              <a:off x="1564" y="2251"/>
              <a:ext cx="953" cy="231"/>
            </a:xfrm>
            <a:prstGeom prst="rect">
              <a:avLst/>
            </a:prstGeom>
            <a:noFill/>
            <a:ln w="9525">
              <a:noFill/>
              <a:miter lim="800000"/>
              <a:headEnd/>
              <a:tailEnd/>
            </a:ln>
          </p:spPr>
          <p:txBody>
            <a:bodyPr>
              <a:spAutoFit/>
            </a:bodyPr>
            <a:lstStyle/>
            <a:p>
              <a:pPr algn="ctr">
                <a:spcBef>
                  <a:spcPct val="50000"/>
                </a:spcBef>
              </a:pPr>
              <a:r>
                <a:rPr lang="es-PE" b="1" dirty="0"/>
                <a:t>Productos</a:t>
              </a:r>
              <a:endParaRPr lang="es-ES" b="1" dirty="0"/>
            </a:p>
          </p:txBody>
        </p:sp>
      </p:grpSp>
      <p:grpSp>
        <p:nvGrpSpPr>
          <p:cNvPr id="8" name="Group 8"/>
          <p:cNvGrpSpPr>
            <a:grpSpLocks/>
          </p:cNvGrpSpPr>
          <p:nvPr/>
        </p:nvGrpSpPr>
        <p:grpSpPr bwMode="auto">
          <a:xfrm>
            <a:off x="3616259" y="546101"/>
            <a:ext cx="4791140" cy="700088"/>
            <a:chOff x="2381" y="344"/>
            <a:chExt cx="3154" cy="441"/>
          </a:xfrm>
        </p:grpSpPr>
        <p:sp>
          <p:nvSpPr>
            <p:cNvPr id="10"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1"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n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53250"/>
                                        </p:tgtEl>
                                        <p:attrNameLst>
                                          <p:attrName>style.color</p:attrName>
                                        </p:attrNameLst>
                                      </p:cBhvr>
                                      <p:to>
                                        <a:schemeClr val="bg1"/>
                                      </p:to>
                                    </p:animClr>
                                    <p:animClr clrSpc="rgb" dir="cw">
                                      <p:cBhvr>
                                        <p:cTn id="7" dur="250" autoRev="1" fill="remove"/>
                                        <p:tgtEl>
                                          <p:spTgt spid="53250"/>
                                        </p:tgtEl>
                                        <p:attrNameLst>
                                          <p:attrName>fillcolor</p:attrName>
                                        </p:attrNameLst>
                                      </p:cBhvr>
                                      <p:to>
                                        <a:schemeClr val="bg1"/>
                                      </p:to>
                                    </p:animClr>
                                    <p:set>
                                      <p:cBhvr>
                                        <p:cTn id="8" dur="250" autoRev="1" fill="remove"/>
                                        <p:tgtEl>
                                          <p:spTgt spid="53250"/>
                                        </p:tgtEl>
                                        <p:attrNameLst>
                                          <p:attrName>fill.type</p:attrName>
                                        </p:attrNameLst>
                                      </p:cBhvr>
                                      <p:to>
                                        <p:strVal val="solid"/>
                                      </p:to>
                                    </p:set>
                                    <p:set>
                                      <p:cBhvr>
                                        <p:cTn id="9" dur="250" autoRev="1" fill="remove"/>
                                        <p:tgtEl>
                                          <p:spTgt spid="5325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nodeType="clickEffect">
                                  <p:stCondLst>
                                    <p:cond delay="0"/>
                                  </p:stCondLst>
                                  <p:childTnLst>
                                    <p:animClr clrSpc="hsl" dir="cw">
                                      <p:cBhvr override="childStyle">
                                        <p:cTn id="13" dur="500" fill="hold"/>
                                        <p:tgtEl>
                                          <p:spTgt spid="53250"/>
                                        </p:tgtEl>
                                        <p:attrNameLst>
                                          <p:attrName>style.color</p:attrName>
                                        </p:attrNameLst>
                                      </p:cBhvr>
                                      <p:by>
                                        <p:hsl h="0" s="-12549" l="-25098"/>
                                      </p:by>
                                    </p:animClr>
                                    <p:animClr clrSpc="hsl" dir="cw">
                                      <p:cBhvr>
                                        <p:cTn id="14" dur="500" fill="hold"/>
                                        <p:tgtEl>
                                          <p:spTgt spid="53250"/>
                                        </p:tgtEl>
                                        <p:attrNameLst>
                                          <p:attrName>fillcolor</p:attrName>
                                        </p:attrNameLst>
                                      </p:cBhvr>
                                      <p:by>
                                        <p:hsl h="0" s="-12549" l="-25098"/>
                                      </p:by>
                                    </p:animClr>
                                    <p:animClr clrSpc="hsl" dir="cw">
                                      <p:cBhvr>
                                        <p:cTn id="15" dur="500" fill="hold"/>
                                        <p:tgtEl>
                                          <p:spTgt spid="53250"/>
                                        </p:tgtEl>
                                        <p:attrNameLst>
                                          <p:attrName>stroke.color</p:attrName>
                                        </p:attrNameLst>
                                      </p:cBhvr>
                                      <p:by>
                                        <p:hsl h="0" s="-12549" l="-25098"/>
                                      </p:by>
                                    </p:animClr>
                                    <p:set>
                                      <p:cBhvr>
                                        <p:cTn id="16" dur="500" fill="hold"/>
                                        <p:tgtEl>
                                          <p:spTgt spid="5325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30" presetClass="emph" presetSubtype="0" fill="hold" nodeType="clickEffect">
                                  <p:stCondLst>
                                    <p:cond delay="0"/>
                                  </p:stCondLst>
                                  <p:childTnLst>
                                    <p:animClr clrSpc="hsl" dir="cw">
                                      <p:cBhvr override="childStyle">
                                        <p:cTn id="20" dur="500" fill="hold"/>
                                        <p:tgtEl>
                                          <p:spTgt spid="53250"/>
                                        </p:tgtEl>
                                        <p:attrNameLst>
                                          <p:attrName>style.color</p:attrName>
                                        </p:attrNameLst>
                                      </p:cBhvr>
                                      <p:by>
                                        <p:hsl h="0" s="12549" l="25098"/>
                                      </p:by>
                                    </p:animClr>
                                    <p:animClr clrSpc="hsl" dir="cw">
                                      <p:cBhvr>
                                        <p:cTn id="21" dur="500" fill="hold"/>
                                        <p:tgtEl>
                                          <p:spTgt spid="53250"/>
                                        </p:tgtEl>
                                        <p:attrNameLst>
                                          <p:attrName>fillcolor</p:attrName>
                                        </p:attrNameLst>
                                      </p:cBhvr>
                                      <p:by>
                                        <p:hsl h="0" s="12549" l="25098"/>
                                      </p:by>
                                    </p:animClr>
                                    <p:animClr clrSpc="hsl" dir="cw">
                                      <p:cBhvr>
                                        <p:cTn id="22" dur="500" fill="hold"/>
                                        <p:tgtEl>
                                          <p:spTgt spid="53250"/>
                                        </p:tgtEl>
                                        <p:attrNameLst>
                                          <p:attrName>stroke.color</p:attrName>
                                        </p:attrNameLst>
                                      </p:cBhvr>
                                      <p:by>
                                        <p:hsl h="0" s="12549" l="25098"/>
                                      </p:by>
                                    </p:animClr>
                                    <p:set>
                                      <p:cBhvr>
                                        <p:cTn id="23" dur="500" fill="hold"/>
                                        <p:tgtEl>
                                          <p:spTgt spid="53250"/>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maquinas"/>
          <p:cNvPicPr>
            <a:picLocks noChangeAspect="1" noChangeArrowheads="1"/>
          </p:cNvPicPr>
          <p:nvPr/>
        </p:nvPicPr>
        <p:blipFill>
          <a:blip r:embed="rId2" cstate="print"/>
          <a:srcRect/>
          <a:stretch>
            <a:fillRect/>
          </a:stretch>
        </p:blipFill>
        <p:spPr bwMode="auto">
          <a:xfrm>
            <a:off x="5076056" y="3396509"/>
            <a:ext cx="2914502" cy="2961482"/>
          </a:xfrm>
          <a:prstGeom prst="rect">
            <a:avLst/>
          </a:prstGeom>
          <a:noFill/>
          <a:ln w="9525">
            <a:noFill/>
            <a:miter lim="800000"/>
            <a:headEnd/>
            <a:tailEnd/>
          </a:ln>
        </p:spPr>
      </p:pic>
      <p:grpSp>
        <p:nvGrpSpPr>
          <p:cNvPr id="2" name="Group 15"/>
          <p:cNvGrpSpPr>
            <a:grpSpLocks/>
          </p:cNvGrpSpPr>
          <p:nvPr/>
        </p:nvGrpSpPr>
        <p:grpSpPr bwMode="auto">
          <a:xfrm>
            <a:off x="1043608" y="1984698"/>
            <a:ext cx="3455987" cy="3097213"/>
            <a:chOff x="930" y="1162"/>
            <a:chExt cx="2177" cy="1951"/>
          </a:xfrm>
        </p:grpSpPr>
        <p:sp>
          <p:nvSpPr>
            <p:cNvPr id="54276" name="Oval 4"/>
            <p:cNvSpPr>
              <a:spLocks noChangeArrowheads="1"/>
            </p:cNvSpPr>
            <p:nvPr/>
          </p:nvSpPr>
          <p:spPr bwMode="auto">
            <a:xfrm>
              <a:off x="930" y="1162"/>
              <a:ext cx="2177" cy="1951"/>
            </a:xfrm>
            <a:prstGeom prst="ellipse">
              <a:avLst/>
            </a:prstGeom>
            <a:solidFill>
              <a:srgbClr val="008080"/>
            </a:solidFill>
            <a:ln w="28575">
              <a:solidFill>
                <a:schemeClr val="tx1"/>
              </a:solidFill>
              <a:round/>
              <a:headEnd/>
              <a:tailEnd/>
            </a:ln>
          </p:spPr>
          <p:txBody>
            <a:bodyPr wrap="none" anchor="ctr"/>
            <a:lstStyle/>
            <a:p>
              <a:endParaRPr lang="en-US"/>
            </a:p>
          </p:txBody>
        </p:sp>
        <p:sp>
          <p:nvSpPr>
            <p:cNvPr id="54277" name="Oval 11"/>
            <p:cNvSpPr>
              <a:spLocks noChangeArrowheads="1"/>
            </p:cNvSpPr>
            <p:nvPr/>
          </p:nvSpPr>
          <p:spPr bwMode="auto">
            <a:xfrm>
              <a:off x="1383" y="1570"/>
              <a:ext cx="1270" cy="1134"/>
            </a:xfrm>
            <a:prstGeom prst="ellipse">
              <a:avLst/>
            </a:prstGeom>
            <a:solidFill>
              <a:srgbClr val="D9EDEF"/>
            </a:solidFill>
            <a:ln w="28575">
              <a:solidFill>
                <a:schemeClr val="tx1"/>
              </a:solidFill>
              <a:round/>
              <a:headEnd/>
              <a:tailEnd/>
            </a:ln>
          </p:spPr>
          <p:txBody>
            <a:bodyPr wrap="none" anchor="ctr"/>
            <a:lstStyle/>
            <a:p>
              <a:pPr algn="ctr"/>
              <a:endParaRPr lang="es-MX" sz="2000" b="1"/>
            </a:p>
          </p:txBody>
        </p:sp>
        <p:sp>
          <p:nvSpPr>
            <p:cNvPr id="54278" name="Line 12"/>
            <p:cNvSpPr>
              <a:spLocks noChangeShapeType="1"/>
            </p:cNvSpPr>
            <p:nvPr/>
          </p:nvSpPr>
          <p:spPr bwMode="auto">
            <a:xfrm>
              <a:off x="930" y="2142"/>
              <a:ext cx="2177" cy="0"/>
            </a:xfrm>
            <a:prstGeom prst="line">
              <a:avLst/>
            </a:prstGeom>
            <a:noFill/>
            <a:ln w="28575">
              <a:solidFill>
                <a:schemeClr val="tx1"/>
              </a:solidFill>
              <a:round/>
              <a:headEnd/>
              <a:tailEnd/>
            </a:ln>
          </p:spPr>
          <p:txBody>
            <a:bodyPr/>
            <a:lstStyle/>
            <a:p>
              <a:endParaRPr lang="es-CO"/>
            </a:p>
          </p:txBody>
        </p:sp>
        <p:sp>
          <p:nvSpPr>
            <p:cNvPr id="54279" name="Text Box 13"/>
            <p:cNvSpPr txBox="1">
              <a:spLocks noChangeArrowheads="1"/>
            </p:cNvSpPr>
            <p:nvPr/>
          </p:nvSpPr>
          <p:spPr bwMode="auto">
            <a:xfrm>
              <a:off x="1520" y="1888"/>
              <a:ext cx="1090" cy="291"/>
            </a:xfrm>
            <a:prstGeom prst="rect">
              <a:avLst/>
            </a:prstGeom>
            <a:noFill/>
            <a:ln w="9525">
              <a:noFill/>
              <a:miter lim="800000"/>
              <a:headEnd/>
              <a:tailEnd/>
            </a:ln>
          </p:spPr>
          <p:txBody>
            <a:bodyPr>
              <a:spAutoFit/>
            </a:bodyPr>
            <a:lstStyle/>
            <a:p>
              <a:pPr algn="ctr">
                <a:spcBef>
                  <a:spcPct val="50000"/>
                </a:spcBef>
              </a:pPr>
              <a:r>
                <a:rPr lang="es-PE" b="1" dirty="0"/>
                <a:t>Inspección</a:t>
              </a:r>
              <a:endParaRPr lang="es-ES" b="1" dirty="0"/>
            </a:p>
          </p:txBody>
        </p:sp>
        <p:sp>
          <p:nvSpPr>
            <p:cNvPr id="54280" name="Text Box 14"/>
            <p:cNvSpPr txBox="1">
              <a:spLocks noChangeArrowheads="1"/>
            </p:cNvSpPr>
            <p:nvPr/>
          </p:nvSpPr>
          <p:spPr bwMode="auto">
            <a:xfrm>
              <a:off x="1564" y="2251"/>
              <a:ext cx="953" cy="231"/>
            </a:xfrm>
            <a:prstGeom prst="rect">
              <a:avLst/>
            </a:prstGeom>
            <a:noFill/>
            <a:ln w="9525">
              <a:noFill/>
              <a:miter lim="800000"/>
              <a:headEnd/>
              <a:tailEnd/>
            </a:ln>
          </p:spPr>
          <p:txBody>
            <a:bodyPr>
              <a:spAutoFit/>
            </a:bodyPr>
            <a:lstStyle/>
            <a:p>
              <a:pPr algn="ctr">
                <a:spcBef>
                  <a:spcPct val="50000"/>
                </a:spcBef>
              </a:pPr>
              <a:r>
                <a:rPr lang="es-PE" b="1"/>
                <a:t>Productos</a:t>
              </a:r>
              <a:endParaRPr lang="es-ES" b="1"/>
            </a:p>
          </p:txBody>
        </p:sp>
        <p:pic>
          <p:nvPicPr>
            <p:cNvPr id="54281" name="Picture 9" descr="lupa">
              <a:hlinkClick r:id="rId3"/>
            </p:cNvPr>
            <p:cNvPicPr>
              <a:picLocks noChangeAspect="1" noChangeArrowheads="1"/>
            </p:cNvPicPr>
            <p:nvPr/>
          </p:nvPicPr>
          <p:blipFill>
            <a:blip r:embed="rId4" cstate="print"/>
            <a:srcRect/>
            <a:stretch>
              <a:fillRect/>
            </a:stretch>
          </p:blipFill>
          <p:spPr bwMode="auto">
            <a:xfrm>
              <a:off x="1791" y="1630"/>
              <a:ext cx="499" cy="303"/>
            </a:xfrm>
            <a:prstGeom prst="rect">
              <a:avLst/>
            </a:prstGeom>
            <a:noFill/>
            <a:ln w="28575">
              <a:noFill/>
              <a:miter lim="800000"/>
              <a:headEnd/>
              <a:tailEnd/>
            </a:ln>
          </p:spPr>
        </p:pic>
        <p:sp>
          <p:nvSpPr>
            <p:cNvPr id="54282" name="Rectangle 7"/>
            <p:cNvSpPr>
              <a:spLocks noChangeArrowheads="1"/>
            </p:cNvSpPr>
            <p:nvPr/>
          </p:nvSpPr>
          <p:spPr bwMode="auto">
            <a:xfrm>
              <a:off x="1474" y="1253"/>
              <a:ext cx="1134" cy="227"/>
            </a:xfrm>
            <a:prstGeom prst="rect">
              <a:avLst/>
            </a:prstGeom>
            <a:noFill/>
            <a:ln w="28575">
              <a:noFill/>
              <a:miter lim="800000"/>
              <a:headEnd/>
              <a:tailEnd/>
            </a:ln>
          </p:spPr>
          <p:txBody>
            <a:bodyPr wrap="none" anchor="ctr"/>
            <a:lstStyle/>
            <a:p>
              <a:pPr algn="ctr"/>
              <a:r>
                <a:rPr lang="es-PE" sz="2000" b="1"/>
                <a:t>Control</a:t>
              </a:r>
              <a:endParaRPr lang="es-ES" sz="2000" b="1"/>
            </a:p>
          </p:txBody>
        </p:sp>
        <p:sp>
          <p:nvSpPr>
            <p:cNvPr id="54283" name="Rectangle 8"/>
            <p:cNvSpPr>
              <a:spLocks noChangeArrowheads="1"/>
            </p:cNvSpPr>
            <p:nvPr/>
          </p:nvSpPr>
          <p:spPr bwMode="auto">
            <a:xfrm>
              <a:off x="1383" y="2750"/>
              <a:ext cx="1270" cy="317"/>
            </a:xfrm>
            <a:prstGeom prst="rect">
              <a:avLst/>
            </a:prstGeom>
            <a:noFill/>
            <a:ln w="28575">
              <a:noFill/>
              <a:miter lim="800000"/>
              <a:headEnd/>
              <a:tailEnd/>
            </a:ln>
          </p:spPr>
          <p:txBody>
            <a:bodyPr wrap="none" anchor="ctr"/>
            <a:lstStyle/>
            <a:p>
              <a:pPr algn="ctr"/>
              <a:r>
                <a:rPr lang="es-PE" sz="2000" b="1"/>
                <a:t>Procesos</a:t>
              </a:r>
              <a:endParaRPr lang="es-ES" sz="2000" b="1"/>
            </a:p>
          </p:txBody>
        </p:sp>
      </p:grpSp>
      <p:grpSp>
        <p:nvGrpSpPr>
          <p:cNvPr id="12" name="Group 8"/>
          <p:cNvGrpSpPr>
            <a:grpSpLocks/>
          </p:cNvGrpSpPr>
          <p:nvPr/>
        </p:nvGrpSpPr>
        <p:grpSpPr bwMode="auto">
          <a:xfrm>
            <a:off x="3616259" y="546101"/>
            <a:ext cx="4791140" cy="700088"/>
            <a:chOff x="2381" y="344"/>
            <a:chExt cx="3154" cy="441"/>
          </a:xfrm>
        </p:grpSpPr>
        <p:sp>
          <p:nvSpPr>
            <p:cNvPr id="14"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5" name="6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7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Imagen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check-mark"/>
          <p:cNvPicPr>
            <a:picLocks noChangeAspect="1" noChangeArrowheads="1"/>
          </p:cNvPicPr>
          <p:nvPr/>
        </p:nvPicPr>
        <p:blipFill>
          <a:blip r:embed="rId2" cstate="print"/>
          <a:srcRect/>
          <a:stretch>
            <a:fillRect/>
          </a:stretch>
        </p:blipFill>
        <p:spPr bwMode="auto">
          <a:xfrm>
            <a:off x="5883373" y="1859600"/>
            <a:ext cx="2427702" cy="1791650"/>
          </a:xfrm>
          <a:prstGeom prst="rect">
            <a:avLst/>
          </a:prstGeom>
          <a:noFill/>
          <a:ln w="9525">
            <a:noFill/>
            <a:miter lim="800000"/>
            <a:headEnd/>
            <a:tailEnd/>
          </a:ln>
        </p:spPr>
      </p:pic>
      <p:grpSp>
        <p:nvGrpSpPr>
          <p:cNvPr id="2" name="Group 27"/>
          <p:cNvGrpSpPr>
            <a:grpSpLocks/>
          </p:cNvGrpSpPr>
          <p:nvPr/>
        </p:nvGrpSpPr>
        <p:grpSpPr bwMode="auto">
          <a:xfrm>
            <a:off x="755576" y="1851025"/>
            <a:ext cx="4895850" cy="4360863"/>
            <a:chOff x="930" y="754"/>
            <a:chExt cx="3084" cy="2747"/>
          </a:xfrm>
        </p:grpSpPr>
        <p:sp>
          <p:nvSpPr>
            <p:cNvPr id="55300" name="Oval 3"/>
            <p:cNvSpPr>
              <a:spLocks noChangeArrowheads="1"/>
            </p:cNvSpPr>
            <p:nvPr/>
          </p:nvSpPr>
          <p:spPr bwMode="auto">
            <a:xfrm>
              <a:off x="930" y="754"/>
              <a:ext cx="3084" cy="2747"/>
            </a:xfrm>
            <a:prstGeom prst="ellipse">
              <a:avLst/>
            </a:prstGeom>
            <a:solidFill>
              <a:srgbClr val="99CC00"/>
            </a:solidFill>
            <a:ln w="28575">
              <a:solidFill>
                <a:schemeClr val="tx1"/>
              </a:solidFill>
              <a:round/>
              <a:headEnd/>
              <a:tailEnd/>
            </a:ln>
          </p:spPr>
          <p:txBody>
            <a:bodyPr wrap="none" anchor="ctr"/>
            <a:lstStyle/>
            <a:p>
              <a:endParaRPr lang="en-US"/>
            </a:p>
          </p:txBody>
        </p:sp>
        <p:sp>
          <p:nvSpPr>
            <p:cNvPr id="55301" name="Rectangle 9"/>
            <p:cNvSpPr>
              <a:spLocks noChangeArrowheads="1"/>
            </p:cNvSpPr>
            <p:nvPr/>
          </p:nvSpPr>
          <p:spPr bwMode="auto">
            <a:xfrm>
              <a:off x="1702" y="845"/>
              <a:ext cx="1587" cy="273"/>
            </a:xfrm>
            <a:prstGeom prst="rect">
              <a:avLst/>
            </a:prstGeom>
            <a:noFill/>
            <a:ln w="28575">
              <a:noFill/>
              <a:miter lim="800000"/>
              <a:headEnd/>
              <a:tailEnd/>
            </a:ln>
          </p:spPr>
          <p:txBody>
            <a:bodyPr wrap="none" anchor="ctr"/>
            <a:lstStyle/>
            <a:p>
              <a:pPr algn="ctr"/>
              <a:r>
                <a:rPr lang="es-PE" sz="2000" b="1"/>
                <a:t>Mejora Continua</a:t>
              </a:r>
              <a:endParaRPr lang="es-ES" sz="2000" b="1"/>
            </a:p>
          </p:txBody>
        </p:sp>
        <p:sp>
          <p:nvSpPr>
            <p:cNvPr id="55302" name="Rectangle 10"/>
            <p:cNvSpPr>
              <a:spLocks noChangeArrowheads="1"/>
            </p:cNvSpPr>
            <p:nvPr/>
          </p:nvSpPr>
          <p:spPr bwMode="auto">
            <a:xfrm>
              <a:off x="1656" y="3158"/>
              <a:ext cx="1632" cy="317"/>
            </a:xfrm>
            <a:prstGeom prst="rect">
              <a:avLst/>
            </a:prstGeom>
            <a:noFill/>
            <a:ln w="28575">
              <a:noFill/>
              <a:miter lim="800000"/>
              <a:headEnd/>
              <a:tailEnd/>
            </a:ln>
          </p:spPr>
          <p:txBody>
            <a:bodyPr wrap="none" anchor="ctr"/>
            <a:lstStyle/>
            <a:p>
              <a:pPr algn="ctr"/>
              <a:r>
                <a:rPr lang="es-PE" sz="2000" b="1"/>
                <a:t>Sistemas</a:t>
              </a:r>
              <a:endParaRPr lang="es-ES" sz="2000" b="1"/>
            </a:p>
          </p:txBody>
        </p:sp>
        <p:sp>
          <p:nvSpPr>
            <p:cNvPr id="55303" name="Oval 15"/>
            <p:cNvSpPr>
              <a:spLocks noChangeArrowheads="1"/>
            </p:cNvSpPr>
            <p:nvPr/>
          </p:nvSpPr>
          <p:spPr bwMode="auto">
            <a:xfrm>
              <a:off x="1384" y="1162"/>
              <a:ext cx="2177" cy="1951"/>
            </a:xfrm>
            <a:prstGeom prst="ellipse">
              <a:avLst/>
            </a:prstGeom>
            <a:solidFill>
              <a:srgbClr val="008080"/>
            </a:solidFill>
            <a:ln w="28575">
              <a:solidFill>
                <a:schemeClr val="tx1"/>
              </a:solidFill>
              <a:round/>
              <a:headEnd/>
              <a:tailEnd/>
            </a:ln>
          </p:spPr>
          <p:txBody>
            <a:bodyPr wrap="none" anchor="ctr"/>
            <a:lstStyle/>
            <a:p>
              <a:endParaRPr lang="en-US"/>
            </a:p>
          </p:txBody>
        </p:sp>
        <p:sp>
          <p:nvSpPr>
            <p:cNvPr id="55304" name="Oval 16"/>
            <p:cNvSpPr>
              <a:spLocks noChangeArrowheads="1"/>
            </p:cNvSpPr>
            <p:nvPr/>
          </p:nvSpPr>
          <p:spPr bwMode="auto">
            <a:xfrm>
              <a:off x="1837" y="1570"/>
              <a:ext cx="1270" cy="1134"/>
            </a:xfrm>
            <a:prstGeom prst="ellipse">
              <a:avLst/>
            </a:prstGeom>
            <a:solidFill>
              <a:srgbClr val="D9EDEF"/>
            </a:solidFill>
            <a:ln w="28575">
              <a:solidFill>
                <a:schemeClr val="tx1"/>
              </a:solidFill>
              <a:round/>
              <a:headEnd/>
              <a:tailEnd/>
            </a:ln>
          </p:spPr>
          <p:txBody>
            <a:bodyPr wrap="none" anchor="ctr"/>
            <a:lstStyle/>
            <a:p>
              <a:pPr algn="ctr"/>
              <a:endParaRPr lang="es-MX" sz="2000" b="1"/>
            </a:p>
          </p:txBody>
        </p:sp>
        <p:sp>
          <p:nvSpPr>
            <p:cNvPr id="55305" name="Line 17"/>
            <p:cNvSpPr>
              <a:spLocks noChangeShapeType="1"/>
            </p:cNvSpPr>
            <p:nvPr/>
          </p:nvSpPr>
          <p:spPr bwMode="auto">
            <a:xfrm>
              <a:off x="930" y="2142"/>
              <a:ext cx="3084" cy="0"/>
            </a:xfrm>
            <a:prstGeom prst="line">
              <a:avLst/>
            </a:prstGeom>
            <a:noFill/>
            <a:ln w="28575">
              <a:solidFill>
                <a:schemeClr val="tx1"/>
              </a:solidFill>
              <a:round/>
              <a:headEnd/>
              <a:tailEnd/>
            </a:ln>
          </p:spPr>
          <p:txBody>
            <a:bodyPr/>
            <a:lstStyle/>
            <a:p>
              <a:endParaRPr lang="es-CO"/>
            </a:p>
          </p:txBody>
        </p:sp>
        <p:sp>
          <p:nvSpPr>
            <p:cNvPr id="55306" name="Text Box 18"/>
            <p:cNvSpPr txBox="1">
              <a:spLocks noChangeArrowheads="1"/>
            </p:cNvSpPr>
            <p:nvPr/>
          </p:nvSpPr>
          <p:spPr bwMode="auto">
            <a:xfrm>
              <a:off x="1973" y="1888"/>
              <a:ext cx="1043" cy="291"/>
            </a:xfrm>
            <a:prstGeom prst="rect">
              <a:avLst/>
            </a:prstGeom>
            <a:noFill/>
            <a:ln w="9525">
              <a:noFill/>
              <a:miter lim="800000"/>
              <a:headEnd/>
              <a:tailEnd/>
            </a:ln>
          </p:spPr>
          <p:txBody>
            <a:bodyPr>
              <a:spAutoFit/>
            </a:bodyPr>
            <a:lstStyle/>
            <a:p>
              <a:pPr algn="ctr">
                <a:spcBef>
                  <a:spcPct val="50000"/>
                </a:spcBef>
              </a:pPr>
              <a:r>
                <a:rPr lang="es-PE" b="1" dirty="0"/>
                <a:t>Inspección</a:t>
              </a:r>
              <a:endParaRPr lang="es-ES" b="1" dirty="0"/>
            </a:p>
          </p:txBody>
        </p:sp>
        <p:sp>
          <p:nvSpPr>
            <p:cNvPr id="55307" name="Text Box 19"/>
            <p:cNvSpPr txBox="1">
              <a:spLocks noChangeArrowheads="1"/>
            </p:cNvSpPr>
            <p:nvPr/>
          </p:nvSpPr>
          <p:spPr bwMode="auto">
            <a:xfrm>
              <a:off x="2018" y="2251"/>
              <a:ext cx="953" cy="231"/>
            </a:xfrm>
            <a:prstGeom prst="rect">
              <a:avLst/>
            </a:prstGeom>
            <a:noFill/>
            <a:ln w="9525">
              <a:noFill/>
              <a:miter lim="800000"/>
              <a:headEnd/>
              <a:tailEnd/>
            </a:ln>
          </p:spPr>
          <p:txBody>
            <a:bodyPr>
              <a:spAutoFit/>
            </a:bodyPr>
            <a:lstStyle/>
            <a:p>
              <a:pPr algn="ctr">
                <a:spcBef>
                  <a:spcPct val="50000"/>
                </a:spcBef>
              </a:pPr>
              <a:r>
                <a:rPr lang="es-PE" b="1"/>
                <a:t>Productos</a:t>
              </a:r>
              <a:endParaRPr lang="es-ES" b="1"/>
            </a:p>
          </p:txBody>
        </p:sp>
        <p:pic>
          <p:nvPicPr>
            <p:cNvPr id="55308" name="Picture 20" descr="lupa">
              <a:hlinkClick r:id="rId3"/>
            </p:cNvPr>
            <p:cNvPicPr>
              <a:picLocks noChangeAspect="1" noChangeArrowheads="1"/>
            </p:cNvPicPr>
            <p:nvPr/>
          </p:nvPicPr>
          <p:blipFill>
            <a:blip r:embed="rId4" cstate="print"/>
            <a:srcRect/>
            <a:stretch>
              <a:fillRect/>
            </a:stretch>
          </p:blipFill>
          <p:spPr bwMode="auto">
            <a:xfrm>
              <a:off x="2245" y="1630"/>
              <a:ext cx="499" cy="303"/>
            </a:xfrm>
            <a:prstGeom prst="rect">
              <a:avLst/>
            </a:prstGeom>
            <a:noFill/>
            <a:ln w="28575">
              <a:noFill/>
              <a:miter lim="800000"/>
              <a:headEnd/>
              <a:tailEnd/>
            </a:ln>
          </p:spPr>
        </p:pic>
        <p:sp>
          <p:nvSpPr>
            <p:cNvPr id="55309" name="Rectangle 21"/>
            <p:cNvSpPr>
              <a:spLocks noChangeArrowheads="1"/>
            </p:cNvSpPr>
            <p:nvPr/>
          </p:nvSpPr>
          <p:spPr bwMode="auto">
            <a:xfrm>
              <a:off x="1928" y="1253"/>
              <a:ext cx="1134" cy="227"/>
            </a:xfrm>
            <a:prstGeom prst="rect">
              <a:avLst/>
            </a:prstGeom>
            <a:noFill/>
            <a:ln w="28575">
              <a:noFill/>
              <a:miter lim="800000"/>
              <a:headEnd/>
              <a:tailEnd/>
            </a:ln>
          </p:spPr>
          <p:txBody>
            <a:bodyPr wrap="none" anchor="ctr"/>
            <a:lstStyle/>
            <a:p>
              <a:pPr algn="ctr"/>
              <a:r>
                <a:rPr lang="es-PE" sz="2000" b="1"/>
                <a:t>Control</a:t>
              </a:r>
              <a:endParaRPr lang="es-ES" sz="2000" b="1"/>
            </a:p>
          </p:txBody>
        </p:sp>
        <p:sp>
          <p:nvSpPr>
            <p:cNvPr id="55310" name="Rectangle 22"/>
            <p:cNvSpPr>
              <a:spLocks noChangeArrowheads="1"/>
            </p:cNvSpPr>
            <p:nvPr/>
          </p:nvSpPr>
          <p:spPr bwMode="auto">
            <a:xfrm>
              <a:off x="1837" y="2750"/>
              <a:ext cx="1270" cy="317"/>
            </a:xfrm>
            <a:prstGeom prst="rect">
              <a:avLst/>
            </a:prstGeom>
            <a:noFill/>
            <a:ln w="28575">
              <a:noFill/>
              <a:miter lim="800000"/>
              <a:headEnd/>
              <a:tailEnd/>
            </a:ln>
          </p:spPr>
          <p:txBody>
            <a:bodyPr wrap="none" anchor="ctr"/>
            <a:lstStyle/>
            <a:p>
              <a:pPr algn="ctr"/>
              <a:r>
                <a:rPr lang="es-PE" sz="2000" b="1"/>
                <a:t>Procesos</a:t>
              </a:r>
              <a:endParaRPr lang="es-ES" sz="2000" b="1"/>
            </a:p>
          </p:txBody>
        </p:sp>
        <p:pic>
          <p:nvPicPr>
            <p:cNvPr id="55311" name="Picture 12" descr="maquinas"/>
            <p:cNvPicPr>
              <a:picLocks noChangeAspect="1" noChangeArrowheads="1"/>
            </p:cNvPicPr>
            <p:nvPr/>
          </p:nvPicPr>
          <p:blipFill>
            <a:blip r:embed="rId5" cstate="print"/>
            <a:srcRect/>
            <a:stretch>
              <a:fillRect/>
            </a:stretch>
          </p:blipFill>
          <p:spPr bwMode="auto">
            <a:xfrm>
              <a:off x="2835" y="1434"/>
              <a:ext cx="408" cy="273"/>
            </a:xfrm>
            <a:prstGeom prst="rect">
              <a:avLst/>
            </a:prstGeom>
            <a:noFill/>
            <a:ln w="28575">
              <a:noFill/>
              <a:miter lim="800000"/>
              <a:headEnd/>
              <a:tailEnd/>
            </a:ln>
          </p:spPr>
        </p:pic>
      </p:grpSp>
      <p:grpSp>
        <p:nvGrpSpPr>
          <p:cNvPr id="16" name="Group 8"/>
          <p:cNvGrpSpPr>
            <a:grpSpLocks/>
          </p:cNvGrpSpPr>
          <p:nvPr/>
        </p:nvGrpSpPr>
        <p:grpSpPr bwMode="auto">
          <a:xfrm>
            <a:off x="3616259" y="546101"/>
            <a:ext cx="4791140" cy="700088"/>
            <a:chOff x="2381" y="344"/>
            <a:chExt cx="3154" cy="441"/>
          </a:xfrm>
        </p:grpSpPr>
        <p:sp>
          <p:nvSpPr>
            <p:cNvPr id="18"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9" name="6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7 Imagen" descr="palo ejrlb.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Imagen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6" descr="2008_abril3"/>
          <p:cNvPicPr>
            <a:picLocks noChangeAspect="1" noChangeArrowheads="1"/>
          </p:cNvPicPr>
          <p:nvPr/>
        </p:nvPicPr>
        <p:blipFill>
          <a:blip r:embed="rId2" cstate="print"/>
          <a:srcRect/>
          <a:stretch>
            <a:fillRect/>
          </a:stretch>
        </p:blipFill>
        <p:spPr bwMode="auto">
          <a:xfrm>
            <a:off x="6822791" y="1703467"/>
            <a:ext cx="1527175" cy="1944688"/>
          </a:xfrm>
          <a:prstGeom prst="rect">
            <a:avLst/>
          </a:prstGeom>
          <a:noFill/>
          <a:ln w="9525">
            <a:noFill/>
            <a:miter lim="800000"/>
            <a:headEnd/>
            <a:tailEnd/>
          </a:ln>
        </p:spPr>
      </p:pic>
      <p:grpSp>
        <p:nvGrpSpPr>
          <p:cNvPr id="2" name="Group 34"/>
          <p:cNvGrpSpPr>
            <a:grpSpLocks/>
          </p:cNvGrpSpPr>
          <p:nvPr/>
        </p:nvGrpSpPr>
        <p:grpSpPr bwMode="auto">
          <a:xfrm>
            <a:off x="611560" y="1844825"/>
            <a:ext cx="6047804" cy="4464496"/>
            <a:chOff x="567" y="391"/>
            <a:chExt cx="3855" cy="3469"/>
          </a:xfrm>
        </p:grpSpPr>
        <p:sp>
          <p:nvSpPr>
            <p:cNvPr id="56324" name="Oval 30"/>
            <p:cNvSpPr>
              <a:spLocks noChangeArrowheads="1"/>
            </p:cNvSpPr>
            <p:nvPr/>
          </p:nvSpPr>
          <p:spPr bwMode="auto">
            <a:xfrm>
              <a:off x="567" y="391"/>
              <a:ext cx="3855" cy="3469"/>
            </a:xfrm>
            <a:prstGeom prst="ellipse">
              <a:avLst/>
            </a:prstGeom>
            <a:solidFill>
              <a:srgbClr val="808000"/>
            </a:solidFill>
            <a:ln w="28575">
              <a:solidFill>
                <a:schemeClr val="tx1"/>
              </a:solidFill>
              <a:round/>
              <a:headEnd/>
              <a:tailEnd/>
            </a:ln>
          </p:spPr>
          <p:txBody>
            <a:bodyPr wrap="none" anchor="ctr"/>
            <a:lstStyle/>
            <a:p>
              <a:endParaRPr lang="en-US"/>
            </a:p>
          </p:txBody>
        </p:sp>
        <p:sp>
          <p:nvSpPr>
            <p:cNvPr id="56325" name="Oval 18"/>
            <p:cNvSpPr>
              <a:spLocks noChangeArrowheads="1"/>
            </p:cNvSpPr>
            <p:nvPr/>
          </p:nvSpPr>
          <p:spPr bwMode="auto">
            <a:xfrm>
              <a:off x="930" y="754"/>
              <a:ext cx="3084" cy="2747"/>
            </a:xfrm>
            <a:prstGeom prst="ellipse">
              <a:avLst/>
            </a:prstGeom>
            <a:solidFill>
              <a:srgbClr val="99CC00"/>
            </a:solidFill>
            <a:ln w="28575">
              <a:solidFill>
                <a:schemeClr val="tx1"/>
              </a:solidFill>
              <a:round/>
              <a:headEnd/>
              <a:tailEnd/>
            </a:ln>
          </p:spPr>
          <p:txBody>
            <a:bodyPr wrap="none" anchor="ctr"/>
            <a:lstStyle/>
            <a:p>
              <a:endParaRPr lang="en-US"/>
            </a:p>
          </p:txBody>
        </p:sp>
        <p:sp>
          <p:nvSpPr>
            <p:cNvPr id="56326" name="Rectangle 19"/>
            <p:cNvSpPr>
              <a:spLocks noChangeArrowheads="1"/>
            </p:cNvSpPr>
            <p:nvPr/>
          </p:nvSpPr>
          <p:spPr bwMode="auto">
            <a:xfrm>
              <a:off x="1702" y="845"/>
              <a:ext cx="1587" cy="273"/>
            </a:xfrm>
            <a:prstGeom prst="rect">
              <a:avLst/>
            </a:prstGeom>
            <a:noFill/>
            <a:ln w="28575">
              <a:noFill/>
              <a:miter lim="800000"/>
              <a:headEnd/>
              <a:tailEnd/>
            </a:ln>
          </p:spPr>
          <p:txBody>
            <a:bodyPr wrap="none" anchor="ctr"/>
            <a:lstStyle/>
            <a:p>
              <a:pPr algn="ctr"/>
              <a:r>
                <a:rPr lang="es-PE" sz="2000" b="1"/>
                <a:t>Mejora Continua</a:t>
              </a:r>
              <a:endParaRPr lang="es-ES" sz="2000" b="1"/>
            </a:p>
          </p:txBody>
        </p:sp>
        <p:sp>
          <p:nvSpPr>
            <p:cNvPr id="56327" name="Rectangle 20"/>
            <p:cNvSpPr>
              <a:spLocks noChangeArrowheads="1"/>
            </p:cNvSpPr>
            <p:nvPr/>
          </p:nvSpPr>
          <p:spPr bwMode="auto">
            <a:xfrm>
              <a:off x="1656" y="3158"/>
              <a:ext cx="1632" cy="317"/>
            </a:xfrm>
            <a:prstGeom prst="rect">
              <a:avLst/>
            </a:prstGeom>
            <a:noFill/>
            <a:ln w="28575">
              <a:noFill/>
              <a:miter lim="800000"/>
              <a:headEnd/>
              <a:tailEnd/>
            </a:ln>
          </p:spPr>
          <p:txBody>
            <a:bodyPr wrap="none" anchor="ctr"/>
            <a:lstStyle/>
            <a:p>
              <a:pPr algn="ctr"/>
              <a:r>
                <a:rPr lang="es-PE" sz="2000" b="1"/>
                <a:t>Sistemas</a:t>
              </a:r>
              <a:endParaRPr lang="es-ES" sz="2000" b="1"/>
            </a:p>
          </p:txBody>
        </p:sp>
        <p:sp>
          <p:nvSpPr>
            <p:cNvPr id="56328" name="Oval 21"/>
            <p:cNvSpPr>
              <a:spLocks noChangeArrowheads="1"/>
            </p:cNvSpPr>
            <p:nvPr/>
          </p:nvSpPr>
          <p:spPr bwMode="auto">
            <a:xfrm>
              <a:off x="1384" y="1162"/>
              <a:ext cx="2177" cy="1951"/>
            </a:xfrm>
            <a:prstGeom prst="ellipse">
              <a:avLst/>
            </a:prstGeom>
            <a:solidFill>
              <a:srgbClr val="008080"/>
            </a:solidFill>
            <a:ln w="28575">
              <a:solidFill>
                <a:schemeClr val="tx1"/>
              </a:solidFill>
              <a:round/>
              <a:headEnd/>
              <a:tailEnd/>
            </a:ln>
          </p:spPr>
          <p:txBody>
            <a:bodyPr wrap="none" anchor="ctr"/>
            <a:lstStyle/>
            <a:p>
              <a:endParaRPr lang="en-US"/>
            </a:p>
          </p:txBody>
        </p:sp>
        <p:sp>
          <p:nvSpPr>
            <p:cNvPr id="56329" name="Oval 22"/>
            <p:cNvSpPr>
              <a:spLocks noChangeArrowheads="1"/>
            </p:cNvSpPr>
            <p:nvPr/>
          </p:nvSpPr>
          <p:spPr bwMode="auto">
            <a:xfrm>
              <a:off x="1837" y="1570"/>
              <a:ext cx="1270" cy="1134"/>
            </a:xfrm>
            <a:prstGeom prst="ellipse">
              <a:avLst/>
            </a:prstGeom>
            <a:solidFill>
              <a:srgbClr val="D9EDEF"/>
            </a:solidFill>
            <a:ln w="28575">
              <a:solidFill>
                <a:schemeClr val="tx1"/>
              </a:solidFill>
              <a:round/>
              <a:headEnd/>
              <a:tailEnd/>
            </a:ln>
          </p:spPr>
          <p:txBody>
            <a:bodyPr wrap="none" anchor="ctr"/>
            <a:lstStyle/>
            <a:p>
              <a:pPr algn="ctr"/>
              <a:endParaRPr lang="es-MX" sz="2000" b="1"/>
            </a:p>
          </p:txBody>
        </p:sp>
        <p:sp>
          <p:nvSpPr>
            <p:cNvPr id="56330" name="Line 23"/>
            <p:cNvSpPr>
              <a:spLocks noChangeShapeType="1"/>
            </p:cNvSpPr>
            <p:nvPr/>
          </p:nvSpPr>
          <p:spPr bwMode="auto">
            <a:xfrm>
              <a:off x="567" y="2142"/>
              <a:ext cx="3855" cy="0"/>
            </a:xfrm>
            <a:prstGeom prst="line">
              <a:avLst/>
            </a:prstGeom>
            <a:noFill/>
            <a:ln w="28575">
              <a:solidFill>
                <a:schemeClr val="tx1"/>
              </a:solidFill>
              <a:round/>
              <a:headEnd/>
              <a:tailEnd/>
            </a:ln>
          </p:spPr>
          <p:txBody>
            <a:bodyPr/>
            <a:lstStyle/>
            <a:p>
              <a:endParaRPr lang="es-CO"/>
            </a:p>
          </p:txBody>
        </p:sp>
        <p:sp>
          <p:nvSpPr>
            <p:cNvPr id="56331" name="Text Box 24"/>
            <p:cNvSpPr txBox="1">
              <a:spLocks noChangeArrowheads="1"/>
            </p:cNvSpPr>
            <p:nvPr/>
          </p:nvSpPr>
          <p:spPr bwMode="auto">
            <a:xfrm>
              <a:off x="1927" y="1888"/>
              <a:ext cx="1044" cy="291"/>
            </a:xfrm>
            <a:prstGeom prst="rect">
              <a:avLst/>
            </a:prstGeom>
            <a:noFill/>
            <a:ln w="9525">
              <a:noFill/>
              <a:miter lim="800000"/>
              <a:headEnd/>
              <a:tailEnd/>
            </a:ln>
          </p:spPr>
          <p:txBody>
            <a:bodyPr>
              <a:spAutoFit/>
            </a:bodyPr>
            <a:lstStyle/>
            <a:p>
              <a:pPr algn="ctr">
                <a:spcBef>
                  <a:spcPct val="50000"/>
                </a:spcBef>
              </a:pPr>
              <a:r>
                <a:rPr lang="es-PE" b="1"/>
                <a:t>Inspección</a:t>
              </a:r>
              <a:endParaRPr lang="es-ES" b="1"/>
            </a:p>
          </p:txBody>
        </p:sp>
        <p:sp>
          <p:nvSpPr>
            <p:cNvPr id="56332" name="Text Box 25"/>
            <p:cNvSpPr txBox="1">
              <a:spLocks noChangeArrowheads="1"/>
            </p:cNvSpPr>
            <p:nvPr/>
          </p:nvSpPr>
          <p:spPr bwMode="auto">
            <a:xfrm>
              <a:off x="2018" y="2251"/>
              <a:ext cx="953" cy="231"/>
            </a:xfrm>
            <a:prstGeom prst="rect">
              <a:avLst/>
            </a:prstGeom>
            <a:noFill/>
            <a:ln w="9525">
              <a:noFill/>
              <a:miter lim="800000"/>
              <a:headEnd/>
              <a:tailEnd/>
            </a:ln>
          </p:spPr>
          <p:txBody>
            <a:bodyPr>
              <a:spAutoFit/>
            </a:bodyPr>
            <a:lstStyle/>
            <a:p>
              <a:pPr algn="ctr">
                <a:spcBef>
                  <a:spcPct val="50000"/>
                </a:spcBef>
              </a:pPr>
              <a:r>
                <a:rPr lang="es-PE" b="1"/>
                <a:t>Productos</a:t>
              </a:r>
              <a:endParaRPr lang="es-ES" b="1"/>
            </a:p>
          </p:txBody>
        </p:sp>
        <p:pic>
          <p:nvPicPr>
            <p:cNvPr id="56333" name="Picture 26" descr="lupa">
              <a:hlinkClick r:id="rId3"/>
            </p:cNvPr>
            <p:cNvPicPr>
              <a:picLocks noChangeAspect="1" noChangeArrowheads="1"/>
            </p:cNvPicPr>
            <p:nvPr/>
          </p:nvPicPr>
          <p:blipFill>
            <a:blip r:embed="rId4" cstate="print"/>
            <a:srcRect/>
            <a:stretch>
              <a:fillRect/>
            </a:stretch>
          </p:blipFill>
          <p:spPr bwMode="auto">
            <a:xfrm>
              <a:off x="2245" y="1630"/>
              <a:ext cx="499" cy="303"/>
            </a:xfrm>
            <a:prstGeom prst="rect">
              <a:avLst/>
            </a:prstGeom>
            <a:noFill/>
            <a:ln w="28575">
              <a:noFill/>
              <a:miter lim="800000"/>
              <a:headEnd/>
              <a:tailEnd/>
            </a:ln>
          </p:spPr>
        </p:pic>
        <p:sp>
          <p:nvSpPr>
            <p:cNvPr id="56334" name="Rectangle 27"/>
            <p:cNvSpPr>
              <a:spLocks noChangeArrowheads="1"/>
            </p:cNvSpPr>
            <p:nvPr/>
          </p:nvSpPr>
          <p:spPr bwMode="auto">
            <a:xfrm>
              <a:off x="1928" y="1253"/>
              <a:ext cx="1134" cy="227"/>
            </a:xfrm>
            <a:prstGeom prst="rect">
              <a:avLst/>
            </a:prstGeom>
            <a:noFill/>
            <a:ln w="28575">
              <a:noFill/>
              <a:miter lim="800000"/>
              <a:headEnd/>
              <a:tailEnd/>
            </a:ln>
          </p:spPr>
          <p:txBody>
            <a:bodyPr wrap="none" anchor="ctr"/>
            <a:lstStyle/>
            <a:p>
              <a:pPr algn="ctr"/>
              <a:r>
                <a:rPr lang="es-PE" sz="2000" b="1"/>
                <a:t>Control</a:t>
              </a:r>
              <a:endParaRPr lang="es-ES" sz="2000" b="1"/>
            </a:p>
          </p:txBody>
        </p:sp>
        <p:sp>
          <p:nvSpPr>
            <p:cNvPr id="56335" name="Rectangle 28"/>
            <p:cNvSpPr>
              <a:spLocks noChangeArrowheads="1"/>
            </p:cNvSpPr>
            <p:nvPr/>
          </p:nvSpPr>
          <p:spPr bwMode="auto">
            <a:xfrm>
              <a:off x="1837" y="2750"/>
              <a:ext cx="1270" cy="317"/>
            </a:xfrm>
            <a:prstGeom prst="rect">
              <a:avLst/>
            </a:prstGeom>
            <a:noFill/>
            <a:ln w="28575">
              <a:noFill/>
              <a:miter lim="800000"/>
              <a:headEnd/>
              <a:tailEnd/>
            </a:ln>
          </p:spPr>
          <p:txBody>
            <a:bodyPr wrap="none" anchor="ctr"/>
            <a:lstStyle/>
            <a:p>
              <a:pPr algn="ctr"/>
              <a:r>
                <a:rPr lang="es-PE" sz="2000" b="1"/>
                <a:t>Procesos</a:t>
              </a:r>
              <a:endParaRPr lang="es-ES" sz="2000" b="1"/>
            </a:p>
          </p:txBody>
        </p:sp>
        <p:pic>
          <p:nvPicPr>
            <p:cNvPr id="56336" name="Picture 29" descr="maquinas"/>
            <p:cNvPicPr>
              <a:picLocks noChangeAspect="1" noChangeArrowheads="1"/>
            </p:cNvPicPr>
            <p:nvPr/>
          </p:nvPicPr>
          <p:blipFill>
            <a:blip r:embed="rId5" cstate="print"/>
            <a:srcRect/>
            <a:stretch>
              <a:fillRect/>
            </a:stretch>
          </p:blipFill>
          <p:spPr bwMode="auto">
            <a:xfrm>
              <a:off x="2835" y="1434"/>
              <a:ext cx="408" cy="273"/>
            </a:xfrm>
            <a:prstGeom prst="rect">
              <a:avLst/>
            </a:prstGeom>
            <a:noFill/>
            <a:ln w="28575">
              <a:noFill/>
              <a:miter lim="800000"/>
              <a:headEnd/>
              <a:tailEnd/>
            </a:ln>
          </p:spPr>
        </p:pic>
        <p:sp>
          <p:nvSpPr>
            <p:cNvPr id="56337" name="Rectangle 31"/>
            <p:cNvSpPr>
              <a:spLocks noChangeArrowheads="1"/>
            </p:cNvSpPr>
            <p:nvPr/>
          </p:nvSpPr>
          <p:spPr bwMode="auto">
            <a:xfrm>
              <a:off x="1799" y="436"/>
              <a:ext cx="1444" cy="318"/>
            </a:xfrm>
            <a:prstGeom prst="rect">
              <a:avLst/>
            </a:prstGeom>
            <a:noFill/>
            <a:ln w="28575">
              <a:noFill/>
              <a:miter lim="800000"/>
              <a:headEnd/>
              <a:tailEnd/>
            </a:ln>
          </p:spPr>
          <p:txBody>
            <a:bodyPr wrap="none" anchor="ctr"/>
            <a:lstStyle/>
            <a:p>
              <a:pPr algn="ctr"/>
              <a:r>
                <a:rPr lang="es-PE" sz="2000" b="1"/>
                <a:t>Calidad Total</a:t>
              </a:r>
              <a:endParaRPr lang="es-ES" sz="2000" b="1"/>
            </a:p>
          </p:txBody>
        </p:sp>
        <p:sp>
          <p:nvSpPr>
            <p:cNvPr id="56338" name="Rectangle 32"/>
            <p:cNvSpPr>
              <a:spLocks noChangeArrowheads="1"/>
            </p:cNvSpPr>
            <p:nvPr/>
          </p:nvSpPr>
          <p:spPr bwMode="auto">
            <a:xfrm>
              <a:off x="1792" y="3548"/>
              <a:ext cx="1406" cy="200"/>
            </a:xfrm>
            <a:prstGeom prst="rect">
              <a:avLst/>
            </a:prstGeom>
            <a:noFill/>
            <a:ln w="28575">
              <a:noFill/>
              <a:miter lim="800000"/>
              <a:headEnd/>
              <a:tailEnd/>
            </a:ln>
          </p:spPr>
          <p:txBody>
            <a:bodyPr wrap="none" anchor="ctr"/>
            <a:lstStyle/>
            <a:p>
              <a:pPr algn="ctr"/>
              <a:r>
                <a:rPr lang="es-PE" sz="2000" b="1"/>
                <a:t>Personas</a:t>
              </a:r>
              <a:endParaRPr lang="es-ES" sz="2000" b="1"/>
            </a:p>
          </p:txBody>
        </p:sp>
        <p:pic>
          <p:nvPicPr>
            <p:cNvPr id="56339" name="Picture 33" descr="check-mark"/>
            <p:cNvPicPr preferRelativeResize="0">
              <a:picLocks noChangeAspect="1" noChangeArrowheads="1"/>
            </p:cNvPicPr>
            <p:nvPr/>
          </p:nvPicPr>
          <p:blipFill>
            <a:blip r:embed="rId6" cstate="print"/>
            <a:srcRect/>
            <a:stretch>
              <a:fillRect/>
            </a:stretch>
          </p:blipFill>
          <p:spPr bwMode="auto">
            <a:xfrm>
              <a:off x="3107" y="1071"/>
              <a:ext cx="363" cy="269"/>
            </a:xfrm>
            <a:prstGeom prst="rect">
              <a:avLst/>
            </a:prstGeom>
            <a:noFill/>
            <a:ln w="28575">
              <a:noFill/>
              <a:miter lim="800000"/>
              <a:headEnd/>
              <a:tailEnd/>
            </a:ln>
          </p:spPr>
        </p:pic>
      </p:grpSp>
      <p:grpSp>
        <p:nvGrpSpPr>
          <p:cNvPr id="20" name="Group 8"/>
          <p:cNvGrpSpPr>
            <a:grpSpLocks/>
          </p:cNvGrpSpPr>
          <p:nvPr/>
        </p:nvGrpSpPr>
        <p:grpSpPr bwMode="auto">
          <a:xfrm>
            <a:off x="3616259" y="546101"/>
            <a:ext cx="4791140" cy="700088"/>
            <a:chOff x="2381" y="344"/>
            <a:chExt cx="3154" cy="441"/>
          </a:xfrm>
        </p:grpSpPr>
        <p:sp>
          <p:nvSpPr>
            <p:cNvPr id="22"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23" name="6 Imagen" descr="palo ejrlb.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7 Imagen" descr="palo ejrlb.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n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Oval 40"/>
          <p:cNvSpPr>
            <a:spLocks noChangeArrowheads="1"/>
          </p:cNvSpPr>
          <p:nvPr/>
        </p:nvSpPr>
        <p:spPr bwMode="auto">
          <a:xfrm>
            <a:off x="1412038" y="1579584"/>
            <a:ext cx="5292590" cy="4553713"/>
          </a:xfrm>
          <a:prstGeom prst="ellipse">
            <a:avLst/>
          </a:prstGeom>
          <a:solidFill>
            <a:srgbClr val="FFCC99"/>
          </a:solidFill>
          <a:ln w="28575">
            <a:solidFill>
              <a:schemeClr val="tx1"/>
            </a:solidFill>
            <a:round/>
            <a:headEnd/>
            <a:tailEnd/>
          </a:ln>
        </p:spPr>
        <p:txBody>
          <a:bodyPr wrap="none" anchor="ctr"/>
          <a:lstStyle/>
          <a:p>
            <a:endParaRPr lang="en-US"/>
          </a:p>
        </p:txBody>
      </p:sp>
      <p:graphicFrame>
        <p:nvGraphicFramePr>
          <p:cNvPr id="2050" name="Object 22"/>
          <p:cNvGraphicFramePr>
            <a:graphicFrameLocks noGrp="1" noChangeAspect="1"/>
          </p:cNvGraphicFramePr>
          <p:nvPr>
            <p:ph/>
            <p:extLst>
              <p:ext uri="{D42A27DB-BD31-4B8C-83A1-F6EECF244321}">
                <p14:modId xmlns:p14="http://schemas.microsoft.com/office/powerpoint/2010/main" val="454337134"/>
              </p:ext>
            </p:extLst>
          </p:nvPr>
        </p:nvGraphicFramePr>
        <p:xfrm>
          <a:off x="6905726" y="1598595"/>
          <a:ext cx="1727200" cy="1576388"/>
        </p:xfrm>
        <a:graphic>
          <a:graphicData uri="http://schemas.openxmlformats.org/presentationml/2006/ole">
            <mc:AlternateContent xmlns:mc="http://schemas.openxmlformats.org/markup-compatibility/2006">
              <mc:Choice xmlns:v="urn:schemas-microsoft-com:vml" Requires="v">
                <p:oleObj spid="_x0000_s2230" name="Fotografía de Photo Editor" r:id="rId3" imgW="1523810" imgH="1390844" progId="">
                  <p:embed/>
                </p:oleObj>
              </mc:Choice>
              <mc:Fallback>
                <p:oleObj name="Fotografía de Photo Editor" r:id="rId3" imgW="1523810" imgH="1390844" progId="">
                  <p:embed/>
                  <p:pic>
                    <p:nvPicPr>
                      <p:cNvPr id="0" name="Picture 11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726" y="1598595"/>
                        <a:ext cx="172720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Oval 24"/>
          <p:cNvSpPr>
            <a:spLocks noChangeArrowheads="1"/>
          </p:cNvSpPr>
          <p:nvPr/>
        </p:nvSpPr>
        <p:spPr bwMode="auto">
          <a:xfrm>
            <a:off x="1743849" y="1908120"/>
            <a:ext cx="4671227" cy="3760936"/>
          </a:xfrm>
          <a:prstGeom prst="ellipse">
            <a:avLst/>
          </a:prstGeom>
          <a:solidFill>
            <a:srgbClr val="808000"/>
          </a:solidFill>
          <a:ln w="28575">
            <a:solidFill>
              <a:schemeClr val="tx1"/>
            </a:solidFill>
            <a:round/>
            <a:headEnd/>
            <a:tailEnd/>
          </a:ln>
        </p:spPr>
        <p:txBody>
          <a:bodyPr wrap="none" anchor="ctr"/>
          <a:lstStyle/>
          <a:p>
            <a:endParaRPr lang="en-US"/>
          </a:p>
        </p:txBody>
      </p:sp>
      <p:sp>
        <p:nvSpPr>
          <p:cNvPr id="2053" name="Oval 25"/>
          <p:cNvSpPr>
            <a:spLocks noChangeArrowheads="1"/>
          </p:cNvSpPr>
          <p:nvPr/>
        </p:nvSpPr>
        <p:spPr bwMode="auto">
          <a:xfrm>
            <a:off x="2222819" y="2330144"/>
            <a:ext cx="3729810" cy="2838832"/>
          </a:xfrm>
          <a:prstGeom prst="ellipse">
            <a:avLst/>
          </a:prstGeom>
          <a:solidFill>
            <a:srgbClr val="99CC00"/>
          </a:solidFill>
          <a:ln w="28575">
            <a:solidFill>
              <a:schemeClr val="tx1"/>
            </a:solidFill>
            <a:round/>
            <a:headEnd/>
            <a:tailEnd/>
          </a:ln>
        </p:spPr>
        <p:txBody>
          <a:bodyPr wrap="none" anchor="ctr"/>
          <a:lstStyle/>
          <a:p>
            <a:endParaRPr lang="en-US"/>
          </a:p>
        </p:txBody>
      </p:sp>
      <p:sp>
        <p:nvSpPr>
          <p:cNvPr id="2054" name="Rectangle 26"/>
          <p:cNvSpPr>
            <a:spLocks noChangeArrowheads="1"/>
          </p:cNvSpPr>
          <p:nvPr/>
        </p:nvSpPr>
        <p:spPr bwMode="auto">
          <a:xfrm>
            <a:off x="3132948" y="1985421"/>
            <a:ext cx="2200367" cy="396406"/>
          </a:xfrm>
          <a:prstGeom prst="rect">
            <a:avLst/>
          </a:prstGeom>
          <a:noFill/>
          <a:ln w="28575">
            <a:noFill/>
            <a:miter lim="800000"/>
            <a:headEnd/>
            <a:tailEnd/>
          </a:ln>
        </p:spPr>
        <p:txBody>
          <a:bodyPr wrap="none" anchor="ctr"/>
          <a:lstStyle/>
          <a:p>
            <a:pPr algn="ctr"/>
            <a:r>
              <a:rPr lang="es-PE" sz="2000" b="1" dirty="0">
                <a:solidFill>
                  <a:srgbClr val="582BFF"/>
                </a:solidFill>
              </a:rPr>
              <a:t>Mejora Continua</a:t>
            </a:r>
            <a:endParaRPr lang="es-ES" sz="2000" b="1" dirty="0">
              <a:solidFill>
                <a:srgbClr val="582BFF"/>
              </a:solidFill>
            </a:endParaRPr>
          </a:p>
        </p:txBody>
      </p:sp>
      <p:sp>
        <p:nvSpPr>
          <p:cNvPr id="2055" name="Rectangle 27"/>
          <p:cNvSpPr>
            <a:spLocks noChangeArrowheads="1"/>
          </p:cNvSpPr>
          <p:nvPr/>
        </p:nvSpPr>
        <p:spPr bwMode="auto">
          <a:xfrm>
            <a:off x="3151362" y="4740988"/>
            <a:ext cx="1872723" cy="353909"/>
          </a:xfrm>
          <a:prstGeom prst="rect">
            <a:avLst/>
          </a:prstGeom>
          <a:noFill/>
          <a:ln w="28575">
            <a:noFill/>
            <a:miter lim="800000"/>
            <a:headEnd/>
            <a:tailEnd/>
          </a:ln>
        </p:spPr>
        <p:txBody>
          <a:bodyPr wrap="none" anchor="ctr"/>
          <a:lstStyle/>
          <a:p>
            <a:pPr algn="ctr"/>
            <a:r>
              <a:rPr lang="es-PE" sz="2000" b="1" dirty="0"/>
              <a:t>Sistemas</a:t>
            </a:r>
            <a:endParaRPr lang="es-ES" sz="2000" b="1" dirty="0"/>
          </a:p>
        </p:txBody>
      </p:sp>
      <p:sp>
        <p:nvSpPr>
          <p:cNvPr id="2056" name="Oval 28"/>
          <p:cNvSpPr>
            <a:spLocks noChangeArrowheads="1"/>
          </p:cNvSpPr>
          <p:nvPr/>
        </p:nvSpPr>
        <p:spPr bwMode="auto">
          <a:xfrm>
            <a:off x="2549133" y="2811730"/>
            <a:ext cx="3018400" cy="1953716"/>
          </a:xfrm>
          <a:prstGeom prst="ellipse">
            <a:avLst/>
          </a:prstGeom>
          <a:solidFill>
            <a:srgbClr val="008080"/>
          </a:solidFill>
          <a:ln w="28575">
            <a:solidFill>
              <a:schemeClr val="tx1"/>
            </a:solidFill>
            <a:round/>
            <a:headEnd/>
            <a:tailEnd/>
          </a:ln>
        </p:spPr>
        <p:txBody>
          <a:bodyPr wrap="none" anchor="ctr"/>
          <a:lstStyle/>
          <a:p>
            <a:endParaRPr lang="en-US"/>
          </a:p>
        </p:txBody>
      </p:sp>
      <p:sp>
        <p:nvSpPr>
          <p:cNvPr id="2057" name="Oval 29"/>
          <p:cNvSpPr>
            <a:spLocks noChangeArrowheads="1"/>
          </p:cNvSpPr>
          <p:nvPr/>
        </p:nvSpPr>
        <p:spPr bwMode="auto">
          <a:xfrm>
            <a:off x="3116481" y="3218340"/>
            <a:ext cx="1760848" cy="1249173"/>
          </a:xfrm>
          <a:prstGeom prst="ellipse">
            <a:avLst/>
          </a:prstGeom>
          <a:solidFill>
            <a:srgbClr val="D9EDEF"/>
          </a:solidFill>
          <a:ln w="28575">
            <a:solidFill>
              <a:schemeClr val="tx1"/>
            </a:solidFill>
            <a:round/>
            <a:headEnd/>
            <a:tailEnd/>
          </a:ln>
        </p:spPr>
        <p:txBody>
          <a:bodyPr wrap="none" anchor="ctr"/>
          <a:lstStyle/>
          <a:p>
            <a:pPr algn="ctr"/>
            <a:endParaRPr lang="es-MX" sz="2000" b="1"/>
          </a:p>
        </p:txBody>
      </p:sp>
      <p:sp>
        <p:nvSpPr>
          <p:cNvPr id="2058" name="Line 30"/>
          <p:cNvSpPr>
            <a:spLocks noChangeShapeType="1"/>
          </p:cNvSpPr>
          <p:nvPr/>
        </p:nvSpPr>
        <p:spPr bwMode="auto">
          <a:xfrm>
            <a:off x="72734" y="3869000"/>
            <a:ext cx="7416800" cy="0"/>
          </a:xfrm>
          <a:prstGeom prst="line">
            <a:avLst/>
          </a:prstGeom>
          <a:noFill/>
          <a:ln w="28575">
            <a:solidFill>
              <a:schemeClr val="tx1"/>
            </a:solidFill>
            <a:round/>
            <a:headEnd/>
            <a:tailEnd/>
          </a:ln>
        </p:spPr>
        <p:txBody>
          <a:bodyPr/>
          <a:lstStyle/>
          <a:p>
            <a:endParaRPr lang="es-CO"/>
          </a:p>
        </p:txBody>
      </p:sp>
      <p:sp>
        <p:nvSpPr>
          <p:cNvPr id="2059" name="Text Box 31"/>
          <p:cNvSpPr txBox="1">
            <a:spLocks noChangeArrowheads="1"/>
          </p:cNvSpPr>
          <p:nvPr/>
        </p:nvSpPr>
        <p:spPr bwMode="auto">
          <a:xfrm>
            <a:off x="3386023" y="2905697"/>
            <a:ext cx="1386880" cy="369332"/>
          </a:xfrm>
          <a:prstGeom prst="rect">
            <a:avLst/>
          </a:prstGeom>
          <a:noFill/>
          <a:ln w="9525">
            <a:noFill/>
            <a:miter lim="800000"/>
            <a:headEnd/>
            <a:tailEnd/>
          </a:ln>
        </p:spPr>
        <p:txBody>
          <a:bodyPr wrap="square">
            <a:spAutoFit/>
          </a:bodyPr>
          <a:lstStyle/>
          <a:p>
            <a:pPr algn="ctr">
              <a:spcBef>
                <a:spcPct val="50000"/>
              </a:spcBef>
            </a:pPr>
            <a:r>
              <a:rPr lang="es-PE" b="1" dirty="0" smtClean="0"/>
              <a:t>Inspección</a:t>
            </a:r>
            <a:endParaRPr lang="es-ES" b="1" dirty="0"/>
          </a:p>
        </p:txBody>
      </p:sp>
      <p:sp>
        <p:nvSpPr>
          <p:cNvPr id="2060" name="Text Box 32"/>
          <p:cNvSpPr txBox="1">
            <a:spLocks noChangeArrowheads="1"/>
          </p:cNvSpPr>
          <p:nvPr/>
        </p:nvSpPr>
        <p:spPr bwMode="auto">
          <a:xfrm>
            <a:off x="3343269" y="3515754"/>
            <a:ext cx="1321330" cy="369332"/>
          </a:xfrm>
          <a:prstGeom prst="rect">
            <a:avLst/>
          </a:prstGeom>
          <a:noFill/>
          <a:ln w="9525">
            <a:noFill/>
            <a:miter lim="800000"/>
            <a:headEnd/>
            <a:tailEnd/>
          </a:ln>
        </p:spPr>
        <p:txBody>
          <a:bodyPr wrap="square">
            <a:spAutoFit/>
          </a:bodyPr>
          <a:lstStyle/>
          <a:p>
            <a:pPr algn="ctr">
              <a:spcBef>
                <a:spcPct val="50000"/>
              </a:spcBef>
            </a:pPr>
            <a:r>
              <a:rPr lang="es-PE" b="1" dirty="0"/>
              <a:t>Productos</a:t>
            </a:r>
            <a:endParaRPr lang="es-ES" b="1" dirty="0"/>
          </a:p>
        </p:txBody>
      </p:sp>
      <p:pic>
        <p:nvPicPr>
          <p:cNvPr id="2061" name="Picture 33" descr="lupa">
            <a:hlinkClick r:id="rId5"/>
          </p:cNvPr>
          <p:cNvPicPr>
            <a:picLocks noChangeAspect="1" noChangeArrowheads="1"/>
          </p:cNvPicPr>
          <p:nvPr/>
        </p:nvPicPr>
        <p:blipFill>
          <a:blip r:embed="rId6" cstate="print"/>
          <a:srcRect/>
          <a:stretch>
            <a:fillRect/>
          </a:stretch>
        </p:blipFill>
        <p:spPr bwMode="auto">
          <a:xfrm>
            <a:off x="4846287" y="3175748"/>
            <a:ext cx="724566" cy="439968"/>
          </a:xfrm>
          <a:prstGeom prst="rect">
            <a:avLst/>
          </a:prstGeom>
          <a:noFill/>
          <a:ln w="28575">
            <a:noFill/>
            <a:miter lim="800000"/>
            <a:headEnd/>
            <a:tailEnd/>
          </a:ln>
        </p:spPr>
      </p:pic>
      <p:sp>
        <p:nvSpPr>
          <p:cNvPr id="2062" name="Rectangle 34"/>
          <p:cNvSpPr>
            <a:spLocks noChangeArrowheads="1"/>
          </p:cNvSpPr>
          <p:nvPr/>
        </p:nvSpPr>
        <p:spPr bwMode="auto">
          <a:xfrm>
            <a:off x="3484621" y="2500826"/>
            <a:ext cx="1572285" cy="329613"/>
          </a:xfrm>
          <a:prstGeom prst="rect">
            <a:avLst/>
          </a:prstGeom>
          <a:noFill/>
          <a:ln w="28575">
            <a:noFill/>
            <a:miter lim="800000"/>
            <a:headEnd/>
            <a:tailEnd/>
          </a:ln>
        </p:spPr>
        <p:txBody>
          <a:bodyPr wrap="none" anchor="ctr"/>
          <a:lstStyle/>
          <a:p>
            <a:pPr algn="ctr"/>
            <a:r>
              <a:rPr lang="es-PE" sz="2000" b="1" dirty="0"/>
              <a:t>Control</a:t>
            </a:r>
            <a:endParaRPr lang="es-ES" sz="2000" b="1" dirty="0"/>
          </a:p>
        </p:txBody>
      </p:sp>
      <p:sp>
        <p:nvSpPr>
          <p:cNvPr id="2063" name="Rectangle 35"/>
          <p:cNvSpPr>
            <a:spLocks noChangeArrowheads="1"/>
          </p:cNvSpPr>
          <p:nvPr/>
        </p:nvSpPr>
        <p:spPr bwMode="auto">
          <a:xfrm>
            <a:off x="3151362" y="3856441"/>
            <a:ext cx="1760848" cy="460297"/>
          </a:xfrm>
          <a:prstGeom prst="rect">
            <a:avLst/>
          </a:prstGeom>
          <a:noFill/>
          <a:ln w="28575">
            <a:noFill/>
            <a:miter lim="800000"/>
            <a:headEnd/>
            <a:tailEnd/>
          </a:ln>
        </p:spPr>
        <p:txBody>
          <a:bodyPr wrap="none" anchor="ctr"/>
          <a:lstStyle/>
          <a:p>
            <a:pPr algn="ctr"/>
            <a:r>
              <a:rPr lang="es-PE" b="1" dirty="0"/>
              <a:t>Procesos</a:t>
            </a:r>
            <a:endParaRPr lang="es-ES" b="1" dirty="0"/>
          </a:p>
        </p:txBody>
      </p:sp>
      <p:pic>
        <p:nvPicPr>
          <p:cNvPr id="2064" name="Picture 36" descr="maquinas"/>
          <p:cNvPicPr>
            <a:picLocks noChangeAspect="1" noChangeArrowheads="1"/>
          </p:cNvPicPr>
          <p:nvPr/>
        </p:nvPicPr>
        <p:blipFill>
          <a:blip r:embed="rId7" cstate="print"/>
          <a:srcRect/>
          <a:stretch>
            <a:fillRect/>
          </a:stretch>
        </p:blipFill>
        <p:spPr bwMode="auto">
          <a:xfrm>
            <a:off x="4772988" y="2659648"/>
            <a:ext cx="592432" cy="396407"/>
          </a:xfrm>
          <a:prstGeom prst="rect">
            <a:avLst/>
          </a:prstGeom>
          <a:noFill/>
          <a:ln w="28575">
            <a:noFill/>
            <a:miter lim="800000"/>
            <a:headEnd/>
            <a:tailEnd/>
          </a:ln>
        </p:spPr>
      </p:pic>
      <p:sp>
        <p:nvSpPr>
          <p:cNvPr id="2065" name="Rectangle 37"/>
          <p:cNvSpPr>
            <a:spLocks noChangeArrowheads="1"/>
          </p:cNvSpPr>
          <p:nvPr/>
        </p:nvSpPr>
        <p:spPr bwMode="auto">
          <a:xfrm>
            <a:off x="3070763" y="1679049"/>
            <a:ext cx="2401274" cy="417558"/>
          </a:xfrm>
          <a:prstGeom prst="rect">
            <a:avLst/>
          </a:prstGeom>
          <a:noFill/>
          <a:ln w="28575">
            <a:noFill/>
            <a:miter lim="800000"/>
            <a:headEnd/>
            <a:tailEnd/>
          </a:ln>
        </p:spPr>
        <p:txBody>
          <a:bodyPr wrap="none" anchor="ctr"/>
          <a:lstStyle/>
          <a:p>
            <a:pPr algn="ctr"/>
            <a:r>
              <a:rPr lang="es-PE" sz="2000" b="1" dirty="0">
                <a:solidFill>
                  <a:srgbClr val="FF0000"/>
                </a:solidFill>
              </a:rPr>
              <a:t>Calidad Total</a:t>
            </a:r>
            <a:endParaRPr lang="es-ES" sz="2000" b="1" dirty="0">
              <a:solidFill>
                <a:srgbClr val="FF0000"/>
              </a:solidFill>
            </a:endParaRPr>
          </a:p>
        </p:txBody>
      </p:sp>
      <p:sp>
        <p:nvSpPr>
          <p:cNvPr id="2066" name="Rectangle 38"/>
          <p:cNvSpPr>
            <a:spLocks noChangeArrowheads="1"/>
          </p:cNvSpPr>
          <p:nvPr/>
        </p:nvSpPr>
        <p:spPr bwMode="auto">
          <a:xfrm>
            <a:off x="3431624" y="5190230"/>
            <a:ext cx="1949412" cy="290407"/>
          </a:xfrm>
          <a:prstGeom prst="rect">
            <a:avLst/>
          </a:prstGeom>
          <a:noFill/>
          <a:ln w="28575">
            <a:noFill/>
            <a:miter lim="800000"/>
            <a:headEnd/>
            <a:tailEnd/>
          </a:ln>
        </p:spPr>
        <p:txBody>
          <a:bodyPr wrap="none" anchor="ctr"/>
          <a:lstStyle/>
          <a:p>
            <a:pPr algn="ctr"/>
            <a:r>
              <a:rPr lang="es-PE" sz="2000" b="1" dirty="0"/>
              <a:t>Personas</a:t>
            </a:r>
            <a:endParaRPr lang="es-ES" sz="2000" b="1" dirty="0"/>
          </a:p>
        </p:txBody>
      </p:sp>
      <p:pic>
        <p:nvPicPr>
          <p:cNvPr id="2067" name="Picture 39" descr="check-mark"/>
          <p:cNvPicPr preferRelativeResize="0">
            <a:picLocks noChangeAspect="1" noChangeArrowheads="1"/>
          </p:cNvPicPr>
          <p:nvPr/>
        </p:nvPicPr>
        <p:blipFill>
          <a:blip r:embed="rId8" cstate="print"/>
          <a:srcRect/>
          <a:stretch>
            <a:fillRect/>
          </a:stretch>
        </p:blipFill>
        <p:spPr bwMode="auto">
          <a:xfrm>
            <a:off x="5425539" y="2475866"/>
            <a:ext cx="527090" cy="390598"/>
          </a:xfrm>
          <a:prstGeom prst="rect">
            <a:avLst/>
          </a:prstGeom>
          <a:noFill/>
          <a:ln w="28575">
            <a:noFill/>
            <a:miter lim="800000"/>
            <a:headEnd/>
            <a:tailEnd/>
          </a:ln>
        </p:spPr>
      </p:pic>
      <p:pic>
        <p:nvPicPr>
          <p:cNvPr id="2068" name="Picture 41" descr="2008_abril3"/>
          <p:cNvPicPr>
            <a:picLocks noChangeAspect="1" noChangeArrowheads="1"/>
          </p:cNvPicPr>
          <p:nvPr/>
        </p:nvPicPr>
        <p:blipFill>
          <a:blip r:embed="rId9" cstate="print"/>
          <a:srcRect/>
          <a:stretch>
            <a:fillRect/>
          </a:stretch>
        </p:blipFill>
        <p:spPr bwMode="auto">
          <a:xfrm>
            <a:off x="5347800" y="1763175"/>
            <a:ext cx="413831" cy="527091"/>
          </a:xfrm>
          <a:prstGeom prst="rect">
            <a:avLst/>
          </a:prstGeom>
          <a:noFill/>
          <a:ln w="28575">
            <a:noFill/>
            <a:miter lim="800000"/>
            <a:headEnd/>
            <a:tailEnd/>
          </a:ln>
        </p:spPr>
      </p:pic>
      <p:sp>
        <p:nvSpPr>
          <p:cNvPr id="2069" name="Rectangle 42"/>
          <p:cNvSpPr>
            <a:spLocks noChangeArrowheads="1"/>
          </p:cNvSpPr>
          <p:nvPr/>
        </p:nvSpPr>
        <p:spPr bwMode="auto">
          <a:xfrm>
            <a:off x="354899" y="1611479"/>
            <a:ext cx="2585204" cy="538338"/>
          </a:xfrm>
          <a:prstGeom prst="rect">
            <a:avLst/>
          </a:prstGeom>
          <a:noFill/>
          <a:ln w="28575">
            <a:noFill/>
            <a:miter lim="800000"/>
            <a:headEnd/>
            <a:tailEnd/>
          </a:ln>
        </p:spPr>
        <p:txBody>
          <a:bodyPr wrap="none" anchor="ctr"/>
          <a:lstStyle/>
          <a:p>
            <a:pPr algn="ctr"/>
            <a:r>
              <a:rPr lang="es-PE" sz="2400" b="1" dirty="0">
                <a:solidFill>
                  <a:schemeClr val="accent2">
                    <a:lumMod val="50000"/>
                  </a:schemeClr>
                </a:solidFill>
              </a:rPr>
              <a:t>Excelencia</a:t>
            </a:r>
            <a:endParaRPr lang="es-ES" sz="2400" b="1" dirty="0">
              <a:solidFill>
                <a:schemeClr val="accent2">
                  <a:lumMod val="50000"/>
                </a:schemeClr>
              </a:solidFill>
            </a:endParaRPr>
          </a:p>
        </p:txBody>
      </p:sp>
      <p:sp>
        <p:nvSpPr>
          <p:cNvPr id="2070" name="Rectangle 43"/>
          <p:cNvSpPr>
            <a:spLocks noChangeArrowheads="1"/>
          </p:cNvSpPr>
          <p:nvPr/>
        </p:nvSpPr>
        <p:spPr bwMode="auto">
          <a:xfrm>
            <a:off x="3354124" y="5465413"/>
            <a:ext cx="1996858" cy="482506"/>
          </a:xfrm>
          <a:prstGeom prst="rect">
            <a:avLst/>
          </a:prstGeom>
          <a:noFill/>
          <a:ln w="28575">
            <a:noFill/>
            <a:miter lim="800000"/>
            <a:headEnd/>
            <a:tailEnd/>
          </a:ln>
        </p:spPr>
        <p:txBody>
          <a:bodyPr wrap="none" anchor="ctr"/>
          <a:lstStyle/>
          <a:p>
            <a:pPr algn="ctr"/>
            <a:r>
              <a:rPr lang="es-PE" sz="2000" b="1" dirty="0"/>
              <a:t>Competitividad</a:t>
            </a:r>
            <a:endParaRPr lang="es-ES" sz="2000" b="1" dirty="0"/>
          </a:p>
        </p:txBody>
      </p:sp>
      <p:grpSp>
        <p:nvGrpSpPr>
          <p:cNvPr id="23" name="Group 8"/>
          <p:cNvGrpSpPr>
            <a:grpSpLocks/>
          </p:cNvGrpSpPr>
          <p:nvPr/>
        </p:nvGrpSpPr>
        <p:grpSpPr bwMode="auto">
          <a:xfrm>
            <a:off x="3616259" y="546101"/>
            <a:ext cx="4791140" cy="700088"/>
            <a:chOff x="2381" y="344"/>
            <a:chExt cx="3154" cy="441"/>
          </a:xfrm>
        </p:grpSpPr>
        <p:sp>
          <p:nvSpPr>
            <p:cNvPr id="2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26" name="6 Imagen" descr="palo ejrlb.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7 Imagen" descr="palo ejrlb.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Imagen 2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edge">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423468" y="1529829"/>
            <a:ext cx="3888432" cy="865187"/>
          </a:xfrm>
          <a:prstGeom prst="rect">
            <a:avLst/>
          </a:prstGeom>
          <a:solidFill>
            <a:schemeClr val="bg1"/>
          </a:solidFill>
          <a:ln w="38100" cmpd="dbl">
            <a:solidFill>
              <a:srgbClr val="3333CC"/>
            </a:solidFill>
            <a:miter lim="800000"/>
            <a:headEnd/>
            <a:tailEnd/>
          </a:ln>
        </p:spPr>
        <p:txBody>
          <a:bodyPr anchor="ctr"/>
          <a:lstStyle/>
          <a:p>
            <a:r>
              <a:rPr lang="es-MX" sz="5400" b="1" u="none" dirty="0">
                <a:solidFill>
                  <a:schemeClr val="accent2"/>
                </a:solidFill>
              </a:rPr>
              <a:t>EJERCICIO</a:t>
            </a:r>
            <a:endParaRPr lang="es-ES" sz="5400" b="1" u="none" dirty="0">
              <a:solidFill>
                <a:schemeClr val="accent2"/>
              </a:solidFill>
            </a:endParaRPr>
          </a:p>
        </p:txBody>
      </p:sp>
      <p:sp>
        <p:nvSpPr>
          <p:cNvPr id="1271817" name="AutoShape 9"/>
          <p:cNvSpPr>
            <a:spLocks noChangeArrowheads="1"/>
          </p:cNvSpPr>
          <p:nvPr/>
        </p:nvSpPr>
        <p:spPr bwMode="auto">
          <a:xfrm>
            <a:off x="2627313" y="2457450"/>
            <a:ext cx="3888903" cy="3349328"/>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DDEBCF"/>
              </a:gs>
              <a:gs pos="50000">
                <a:srgbClr val="9CB86E"/>
              </a:gs>
              <a:gs pos="100000">
                <a:srgbClr val="156B13"/>
              </a:gs>
            </a:gsLst>
            <a:path path="shape">
              <a:fillToRect l="50000" t="50000" r="50000" b="50000"/>
            </a:path>
          </a:gradFill>
          <a:ln w="4763">
            <a:solidFill>
              <a:srgbClr val="000000"/>
            </a:solidFill>
            <a:miter lim="800000"/>
            <a:headEnd/>
            <a:tailEnd/>
          </a:ln>
          <a:effectLst/>
        </p:spPr>
        <p:txBody>
          <a:bodyPr wrap="none" anchor="ctr"/>
          <a:lstStyle/>
          <a:p>
            <a:pPr>
              <a:defRPr/>
            </a:pPr>
            <a:endParaRPr lang="es-CO"/>
          </a:p>
        </p:txBody>
      </p:sp>
      <p:sp>
        <p:nvSpPr>
          <p:cNvPr id="18437" name="Text Box 10"/>
          <p:cNvSpPr txBox="1">
            <a:spLocks noChangeArrowheads="1"/>
          </p:cNvSpPr>
          <p:nvPr/>
        </p:nvSpPr>
        <p:spPr bwMode="auto">
          <a:xfrm>
            <a:off x="3266661" y="2751336"/>
            <a:ext cx="2916535" cy="2000548"/>
          </a:xfrm>
          <a:prstGeom prst="rect">
            <a:avLst/>
          </a:prstGeom>
          <a:noFill/>
          <a:ln w="4763">
            <a:noFill/>
            <a:miter lim="800000"/>
            <a:headEnd/>
            <a:tailEnd/>
          </a:ln>
        </p:spPr>
        <p:txBody>
          <a:bodyPr wrap="square">
            <a:spAutoFit/>
          </a:bodyPr>
          <a:lstStyle/>
          <a:p>
            <a:pPr>
              <a:spcBef>
                <a:spcPct val="50000"/>
              </a:spcBef>
            </a:pPr>
            <a:r>
              <a:rPr lang="es-MX" sz="3100" b="1" dirty="0">
                <a:solidFill>
                  <a:srgbClr val="FF0000"/>
                </a:solidFill>
              </a:rPr>
              <a:t>CUALES SON LAS VIRTUDES DE FRANKLIN?</a:t>
            </a:r>
            <a:endParaRPr lang="es-ES" sz="3100" b="1" dirty="0">
              <a:solidFill>
                <a:srgbClr val="FF0000"/>
              </a:solidFill>
            </a:endParaRPr>
          </a:p>
        </p:txBody>
      </p:sp>
      <p:sp>
        <p:nvSpPr>
          <p:cNvPr id="18438" name="Rectangle 14"/>
          <p:cNvSpPr>
            <a:spLocks noChangeArrowheads="1"/>
          </p:cNvSpPr>
          <p:nvPr/>
        </p:nvSpPr>
        <p:spPr bwMode="auto">
          <a:xfrm>
            <a:off x="7674801" y="1881187"/>
            <a:ext cx="576262" cy="576263"/>
          </a:xfrm>
          <a:prstGeom prst="rect">
            <a:avLst/>
          </a:prstGeom>
          <a:solidFill>
            <a:srgbClr val="FF9933"/>
          </a:solidFill>
          <a:ln w="9525">
            <a:miter lim="800000"/>
            <a:headEnd/>
            <a:tailEnd/>
          </a:ln>
          <a:scene3d>
            <a:camera prst="legacyPerspectiveFront">
              <a:rot lat="1500000" lon="1500000" rev="0"/>
            </a:camera>
            <a:lightRig rig="legacyFlat2" dir="b"/>
          </a:scene3d>
          <a:sp3d extrusionH="430200" prstMaterial="legacyMatte">
            <a:bevelT w="13500" h="13500" prst="angle"/>
            <a:bevelB w="13500" h="13500" prst="angle"/>
            <a:extrusionClr>
              <a:srgbClr val="FF9933"/>
            </a:extrusionClr>
          </a:sp3d>
        </p:spPr>
        <p:txBody>
          <a:bodyPr wrap="none" anchor="ctr">
            <a:flatTx/>
          </a:bodyPr>
          <a:lstStyle/>
          <a:p>
            <a:endParaRPr lang="es-CO"/>
          </a:p>
        </p:txBody>
      </p:sp>
      <p:grpSp>
        <p:nvGrpSpPr>
          <p:cNvPr id="2" name="Group 27"/>
          <p:cNvGrpSpPr>
            <a:grpSpLocks/>
          </p:cNvGrpSpPr>
          <p:nvPr/>
        </p:nvGrpSpPr>
        <p:grpSpPr bwMode="auto">
          <a:xfrm>
            <a:off x="1258416" y="2909862"/>
            <a:ext cx="719138" cy="792163"/>
            <a:chOff x="295" y="1298"/>
            <a:chExt cx="453" cy="499"/>
          </a:xfrm>
        </p:grpSpPr>
        <p:sp>
          <p:nvSpPr>
            <p:cNvPr id="18454" name="Oval 11"/>
            <p:cNvSpPr>
              <a:spLocks noChangeArrowheads="1"/>
            </p:cNvSpPr>
            <p:nvPr/>
          </p:nvSpPr>
          <p:spPr bwMode="auto">
            <a:xfrm>
              <a:off x="295" y="1298"/>
              <a:ext cx="453" cy="499"/>
            </a:xfrm>
            <a:prstGeom prst="ellipse">
              <a:avLst/>
            </a:prstGeom>
            <a:solidFill>
              <a:schemeClr val="accent1"/>
            </a:solidFill>
            <a:ln w="9525">
              <a:round/>
              <a:headEnd/>
              <a:tailEnd/>
            </a:ln>
            <a:scene3d>
              <a:camera prst="legacyObliqueBottom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endParaRPr lang="es-CO" sz="1400">
                <a:solidFill>
                  <a:schemeClr val="accent1"/>
                </a:solidFill>
              </a:endParaRPr>
            </a:p>
          </p:txBody>
        </p:sp>
        <p:sp>
          <p:nvSpPr>
            <p:cNvPr id="18455" name="Text Box 17"/>
            <p:cNvSpPr txBox="1">
              <a:spLocks noChangeArrowheads="1"/>
            </p:cNvSpPr>
            <p:nvPr/>
          </p:nvSpPr>
          <p:spPr bwMode="auto">
            <a:xfrm>
              <a:off x="385" y="1434"/>
              <a:ext cx="272" cy="250"/>
            </a:xfrm>
            <a:prstGeom prst="rect">
              <a:avLst/>
            </a:prstGeom>
            <a:noFill/>
            <a:ln w="4763">
              <a:noFill/>
              <a:miter lim="800000"/>
              <a:headEnd/>
              <a:tailEnd/>
            </a:ln>
          </p:spPr>
          <p:txBody>
            <a:bodyPr>
              <a:spAutoFit/>
            </a:bodyPr>
            <a:lstStyle/>
            <a:p>
              <a:pPr>
                <a:spcBef>
                  <a:spcPct val="50000"/>
                </a:spcBef>
              </a:pPr>
              <a:r>
                <a:rPr lang="es-MX" sz="2000" b="1" dirty="0"/>
                <a:t>1</a:t>
              </a:r>
              <a:endParaRPr lang="es-ES" sz="2000" b="1" dirty="0"/>
            </a:p>
          </p:txBody>
        </p:sp>
      </p:grpSp>
      <p:sp>
        <p:nvSpPr>
          <p:cNvPr id="1271826" name="Text Box 18"/>
          <p:cNvSpPr txBox="1">
            <a:spLocks noChangeArrowheads="1"/>
          </p:cNvSpPr>
          <p:nvPr/>
        </p:nvSpPr>
        <p:spPr bwMode="auto">
          <a:xfrm>
            <a:off x="7834314" y="1958925"/>
            <a:ext cx="360363" cy="396875"/>
          </a:xfrm>
          <a:prstGeom prst="rect">
            <a:avLst/>
          </a:prstGeom>
          <a:noFill/>
          <a:ln w="4763">
            <a:noFill/>
            <a:miter lim="800000"/>
            <a:headEnd/>
            <a:tailEnd/>
          </a:ln>
        </p:spPr>
        <p:txBody>
          <a:bodyPr>
            <a:spAutoFit/>
          </a:bodyPr>
          <a:lstStyle/>
          <a:p>
            <a:pPr>
              <a:spcBef>
                <a:spcPct val="50000"/>
              </a:spcBef>
            </a:pPr>
            <a:r>
              <a:rPr lang="es-MX" sz="2000" b="1" dirty="0"/>
              <a:t>2</a:t>
            </a:r>
            <a:endParaRPr lang="es-ES" sz="2000" b="1" dirty="0"/>
          </a:p>
        </p:txBody>
      </p:sp>
      <p:grpSp>
        <p:nvGrpSpPr>
          <p:cNvPr id="3" name="Group 26"/>
          <p:cNvGrpSpPr>
            <a:grpSpLocks/>
          </p:cNvGrpSpPr>
          <p:nvPr/>
        </p:nvGrpSpPr>
        <p:grpSpPr bwMode="auto">
          <a:xfrm>
            <a:off x="2771775" y="5229225"/>
            <a:ext cx="647700" cy="647700"/>
            <a:chOff x="1565" y="3294"/>
            <a:chExt cx="408" cy="408"/>
          </a:xfrm>
        </p:grpSpPr>
        <p:sp>
          <p:nvSpPr>
            <p:cNvPr id="18452" name="Oval 12"/>
            <p:cNvSpPr>
              <a:spLocks noChangeArrowheads="1"/>
            </p:cNvSpPr>
            <p:nvPr/>
          </p:nvSpPr>
          <p:spPr bwMode="auto">
            <a:xfrm>
              <a:off x="1565" y="3294"/>
              <a:ext cx="408" cy="408"/>
            </a:xfrm>
            <a:prstGeom prst="ellipse">
              <a:avLst/>
            </a:prstGeom>
            <a:solidFill>
              <a:srgbClr val="3333CC"/>
            </a:solidFill>
            <a:ln w="9525">
              <a:round/>
              <a:headEnd/>
              <a:tailEnd/>
            </a:ln>
            <a:scene3d>
              <a:camera prst="legacyObliqueTopRight"/>
              <a:lightRig rig="legacyFlat3" dir="b"/>
            </a:scene3d>
            <a:sp3d extrusionH="430200" prstMaterial="legacyMatte">
              <a:bevelT w="13500" h="13500" prst="angle"/>
              <a:bevelB w="13500" h="13500" prst="angle"/>
              <a:extrusionClr>
                <a:srgbClr val="3333CC"/>
              </a:extrusionClr>
            </a:sp3d>
          </p:spPr>
          <p:txBody>
            <a:bodyPr wrap="none" anchor="ctr">
              <a:flatTx/>
            </a:bodyPr>
            <a:lstStyle/>
            <a:p>
              <a:endParaRPr lang="es-CO"/>
            </a:p>
          </p:txBody>
        </p:sp>
        <p:sp>
          <p:nvSpPr>
            <p:cNvPr id="18453" name="Text Box 19"/>
            <p:cNvSpPr txBox="1">
              <a:spLocks noChangeArrowheads="1"/>
            </p:cNvSpPr>
            <p:nvPr/>
          </p:nvSpPr>
          <p:spPr bwMode="auto">
            <a:xfrm>
              <a:off x="1655" y="3339"/>
              <a:ext cx="272" cy="250"/>
            </a:xfrm>
            <a:prstGeom prst="rect">
              <a:avLst/>
            </a:prstGeom>
            <a:noFill/>
            <a:ln w="4763">
              <a:noFill/>
              <a:miter lim="800000"/>
              <a:headEnd/>
              <a:tailEnd/>
            </a:ln>
          </p:spPr>
          <p:txBody>
            <a:bodyPr>
              <a:spAutoFit/>
            </a:bodyPr>
            <a:lstStyle/>
            <a:p>
              <a:pPr>
                <a:spcBef>
                  <a:spcPct val="50000"/>
                </a:spcBef>
              </a:pPr>
              <a:r>
                <a:rPr lang="es-MX" sz="2000" b="1">
                  <a:solidFill>
                    <a:schemeClr val="bg1"/>
                  </a:solidFill>
                </a:rPr>
                <a:t>3</a:t>
              </a:r>
              <a:endParaRPr lang="es-ES" sz="2000" b="1">
                <a:solidFill>
                  <a:schemeClr val="bg1"/>
                </a:solidFill>
              </a:endParaRPr>
            </a:p>
          </p:txBody>
        </p:sp>
      </p:grpSp>
      <p:grpSp>
        <p:nvGrpSpPr>
          <p:cNvPr id="4" name="Group 23"/>
          <p:cNvGrpSpPr>
            <a:grpSpLocks/>
          </p:cNvGrpSpPr>
          <p:nvPr/>
        </p:nvGrpSpPr>
        <p:grpSpPr bwMode="auto">
          <a:xfrm>
            <a:off x="7676388" y="3702025"/>
            <a:ext cx="574675" cy="503237"/>
            <a:chOff x="5285" y="2614"/>
            <a:chExt cx="362" cy="317"/>
          </a:xfrm>
        </p:grpSpPr>
        <p:sp>
          <p:nvSpPr>
            <p:cNvPr id="18450" name="Rectangle 15"/>
            <p:cNvSpPr>
              <a:spLocks noChangeArrowheads="1"/>
            </p:cNvSpPr>
            <p:nvPr/>
          </p:nvSpPr>
          <p:spPr bwMode="auto">
            <a:xfrm>
              <a:off x="5285" y="2614"/>
              <a:ext cx="362" cy="317"/>
            </a:xfrm>
            <a:prstGeom prst="rect">
              <a:avLst/>
            </a:prstGeom>
            <a:solidFill>
              <a:srgbClr val="FF3300"/>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FF3300"/>
              </a:extrusionClr>
            </a:sp3d>
          </p:spPr>
          <p:txBody>
            <a:bodyPr wrap="none" anchor="ctr">
              <a:flatTx/>
            </a:bodyPr>
            <a:lstStyle/>
            <a:p>
              <a:endParaRPr lang="es-CO"/>
            </a:p>
          </p:txBody>
        </p:sp>
        <p:sp>
          <p:nvSpPr>
            <p:cNvPr id="18451" name="Text Box 20"/>
            <p:cNvSpPr txBox="1">
              <a:spLocks noChangeArrowheads="1"/>
            </p:cNvSpPr>
            <p:nvPr/>
          </p:nvSpPr>
          <p:spPr bwMode="auto">
            <a:xfrm>
              <a:off x="5329" y="2636"/>
              <a:ext cx="227" cy="250"/>
            </a:xfrm>
            <a:prstGeom prst="rect">
              <a:avLst/>
            </a:prstGeom>
            <a:noFill/>
            <a:ln w="4763">
              <a:noFill/>
              <a:miter lim="800000"/>
              <a:headEnd/>
              <a:tailEnd/>
            </a:ln>
          </p:spPr>
          <p:txBody>
            <a:bodyPr>
              <a:spAutoFit/>
            </a:bodyPr>
            <a:lstStyle/>
            <a:p>
              <a:pPr>
                <a:spcBef>
                  <a:spcPct val="50000"/>
                </a:spcBef>
              </a:pPr>
              <a:r>
                <a:rPr lang="es-MX" sz="2000" b="1">
                  <a:solidFill>
                    <a:schemeClr val="bg1"/>
                  </a:solidFill>
                </a:rPr>
                <a:t>4</a:t>
              </a:r>
              <a:endParaRPr lang="es-ES" sz="2000" b="1">
                <a:solidFill>
                  <a:schemeClr val="bg1"/>
                </a:solidFill>
              </a:endParaRPr>
            </a:p>
          </p:txBody>
        </p:sp>
      </p:grpSp>
      <p:grpSp>
        <p:nvGrpSpPr>
          <p:cNvPr id="5" name="Group 24"/>
          <p:cNvGrpSpPr>
            <a:grpSpLocks/>
          </p:cNvGrpSpPr>
          <p:nvPr/>
        </p:nvGrpSpPr>
        <p:grpSpPr bwMode="auto">
          <a:xfrm>
            <a:off x="6804025" y="5445125"/>
            <a:ext cx="574675" cy="576263"/>
            <a:chOff x="4513" y="3430"/>
            <a:chExt cx="362" cy="363"/>
          </a:xfrm>
        </p:grpSpPr>
        <p:sp>
          <p:nvSpPr>
            <p:cNvPr id="18448" name="Oval 13"/>
            <p:cNvSpPr>
              <a:spLocks noChangeArrowheads="1"/>
            </p:cNvSpPr>
            <p:nvPr/>
          </p:nvSpPr>
          <p:spPr bwMode="auto">
            <a:xfrm>
              <a:off x="4513" y="3430"/>
              <a:ext cx="362" cy="363"/>
            </a:xfrm>
            <a:prstGeom prst="ellipse">
              <a:avLst/>
            </a:prstGeom>
            <a:gradFill rotWithShape="0">
              <a:gsLst>
                <a:gs pos="0">
                  <a:srgbClr val="DDEBCF"/>
                </a:gs>
                <a:gs pos="50000">
                  <a:srgbClr val="9CB86E"/>
                </a:gs>
                <a:gs pos="100000">
                  <a:srgbClr val="156B13"/>
                </a:gs>
              </a:gsLst>
              <a:path path="shape">
                <a:fillToRect l="50000" t="50000" r="50000" b="50000"/>
              </a:path>
            </a:gradFill>
            <a:ln w="9525">
              <a:round/>
              <a:headEnd/>
              <a:tailEnd/>
            </a:ln>
            <a:scene3d>
              <a:camera prst="legacyObliqueTopLeft"/>
              <a:lightRig rig="legacyFlat3" dir="t"/>
            </a:scene3d>
            <a:sp3d extrusionH="430200" prstMaterial="legacyMatte">
              <a:bevelT w="13500" h="13500" prst="angle"/>
              <a:bevelB w="13500" h="13500" prst="angle"/>
              <a:extrusionClr>
                <a:srgbClr val="DDEBCF"/>
              </a:extrusionClr>
            </a:sp3d>
          </p:spPr>
          <p:txBody>
            <a:bodyPr wrap="none" anchor="ctr">
              <a:flatTx/>
            </a:bodyPr>
            <a:lstStyle/>
            <a:p>
              <a:endParaRPr lang="es-CO"/>
            </a:p>
          </p:txBody>
        </p:sp>
        <p:sp>
          <p:nvSpPr>
            <p:cNvPr id="18449" name="Text Box 21"/>
            <p:cNvSpPr txBox="1">
              <a:spLocks noChangeArrowheads="1"/>
            </p:cNvSpPr>
            <p:nvPr/>
          </p:nvSpPr>
          <p:spPr bwMode="auto">
            <a:xfrm>
              <a:off x="4580" y="3473"/>
              <a:ext cx="205" cy="250"/>
            </a:xfrm>
            <a:prstGeom prst="rect">
              <a:avLst/>
            </a:prstGeom>
            <a:noFill/>
            <a:ln w="4763">
              <a:noFill/>
              <a:miter lim="800000"/>
              <a:headEnd/>
              <a:tailEnd/>
            </a:ln>
          </p:spPr>
          <p:txBody>
            <a:bodyPr wrap="none">
              <a:spAutoFit/>
            </a:bodyPr>
            <a:lstStyle/>
            <a:p>
              <a:r>
                <a:rPr lang="es-MX" sz="2000" b="1"/>
                <a:t>5</a:t>
              </a:r>
              <a:endParaRPr lang="es-ES" sz="2000" b="1"/>
            </a:p>
          </p:txBody>
        </p:sp>
      </p:grpSp>
      <p:grpSp>
        <p:nvGrpSpPr>
          <p:cNvPr id="6" name="Group 25"/>
          <p:cNvGrpSpPr>
            <a:grpSpLocks/>
          </p:cNvGrpSpPr>
          <p:nvPr/>
        </p:nvGrpSpPr>
        <p:grpSpPr bwMode="auto">
          <a:xfrm>
            <a:off x="7457239" y="4888008"/>
            <a:ext cx="576262" cy="431800"/>
            <a:chOff x="5102" y="3521"/>
            <a:chExt cx="363" cy="272"/>
          </a:xfrm>
        </p:grpSpPr>
        <p:sp>
          <p:nvSpPr>
            <p:cNvPr id="18446" name="Rectangle 16"/>
            <p:cNvSpPr>
              <a:spLocks noChangeArrowheads="1"/>
            </p:cNvSpPr>
            <p:nvPr/>
          </p:nvSpPr>
          <p:spPr bwMode="auto">
            <a:xfrm>
              <a:off x="5102" y="3521"/>
              <a:ext cx="363" cy="272"/>
            </a:xfrm>
            <a:prstGeom prst="rect">
              <a:avLst/>
            </a:prstGeom>
            <a:solidFill>
              <a:srgbClr val="00CC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FF"/>
              </a:extrusionClr>
            </a:sp3d>
          </p:spPr>
          <p:txBody>
            <a:bodyPr wrap="none" anchor="ctr">
              <a:flatTx/>
            </a:bodyPr>
            <a:lstStyle/>
            <a:p>
              <a:endParaRPr lang="es-CO"/>
            </a:p>
          </p:txBody>
        </p:sp>
        <p:sp>
          <p:nvSpPr>
            <p:cNvPr id="18447" name="Text Box 22"/>
            <p:cNvSpPr txBox="1">
              <a:spLocks noChangeArrowheads="1"/>
            </p:cNvSpPr>
            <p:nvPr/>
          </p:nvSpPr>
          <p:spPr bwMode="auto">
            <a:xfrm>
              <a:off x="5147" y="3521"/>
              <a:ext cx="227" cy="250"/>
            </a:xfrm>
            <a:prstGeom prst="rect">
              <a:avLst/>
            </a:prstGeom>
            <a:noFill/>
            <a:ln w="4763">
              <a:noFill/>
              <a:miter lim="800000"/>
              <a:headEnd/>
              <a:tailEnd/>
            </a:ln>
          </p:spPr>
          <p:txBody>
            <a:bodyPr>
              <a:spAutoFit/>
            </a:bodyPr>
            <a:lstStyle/>
            <a:p>
              <a:pPr>
                <a:spcBef>
                  <a:spcPct val="50000"/>
                </a:spcBef>
              </a:pPr>
              <a:r>
                <a:rPr lang="es-MX" sz="2000" b="1">
                  <a:solidFill>
                    <a:schemeClr val="bg1"/>
                  </a:solidFill>
                </a:rPr>
                <a:t>6</a:t>
              </a:r>
              <a:endParaRPr lang="es-ES" sz="2000" b="1">
                <a:solidFill>
                  <a:schemeClr val="bg1"/>
                </a:solidFill>
              </a:endParaRPr>
            </a:p>
          </p:txBody>
        </p:sp>
      </p:grpSp>
      <p:sp>
        <p:nvSpPr>
          <p:cNvPr id="24" name="23 Flecha derecha">
            <a:hlinkClick r:id="rId3" action="ppaction://hlinkpres?slideindex=1&amp;slidetitle="/>
          </p:cNvPr>
          <p:cNvSpPr/>
          <p:nvPr/>
        </p:nvSpPr>
        <p:spPr>
          <a:xfrm>
            <a:off x="6641059" y="1634889"/>
            <a:ext cx="86409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3" name="Group 8"/>
          <p:cNvGrpSpPr>
            <a:grpSpLocks/>
          </p:cNvGrpSpPr>
          <p:nvPr/>
        </p:nvGrpSpPr>
        <p:grpSpPr bwMode="auto">
          <a:xfrm>
            <a:off x="3643619" y="598661"/>
            <a:ext cx="4791140" cy="700088"/>
            <a:chOff x="2381" y="344"/>
            <a:chExt cx="3154" cy="441"/>
          </a:xfrm>
        </p:grpSpPr>
        <p:sp>
          <p:nvSpPr>
            <p:cNvPr id="2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27"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Imagen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afterEffect">
                                  <p:stCondLst>
                                    <p:cond delay="0"/>
                                  </p:stCondLst>
                                  <p:childTnLst>
                                    <p:anim calcmode="discrete" valueType="str">
                                      <p:cBhvr>
                                        <p:cTn id="6" dur="2000" fill="hold"/>
                                        <p:tgtEl>
                                          <p:spTgt spid="1271817"/>
                                        </p:tgtEl>
                                        <p:attrNameLst>
                                          <p:attrName>style.visibility</p:attrName>
                                        </p:attrNameLst>
                                      </p:cBhvr>
                                      <p:tavLst>
                                        <p:tav tm="0">
                                          <p:val>
                                            <p:strVal val="hidden"/>
                                          </p:val>
                                        </p:tav>
                                        <p:tav tm="50000">
                                          <p:val>
                                            <p:strVal val="visible"/>
                                          </p:val>
                                        </p:tav>
                                      </p:tavLst>
                                    </p:anim>
                                  </p:childTnLst>
                                </p:cTn>
                              </p:par>
                            </p:childTnLst>
                          </p:cTn>
                        </p:par>
                        <p:par>
                          <p:cTn id="7" fill="hold">
                            <p:stCondLst>
                              <p:cond delay="8000"/>
                            </p:stCondLst>
                            <p:childTnLst>
                              <p:par>
                                <p:cTn id="8" presetID="35" presetClass="emph" presetSubtype="0" fill="hold" nodeType="afterEffect">
                                  <p:stCondLst>
                                    <p:cond delay="0"/>
                                  </p:stCondLst>
                                  <p:childTnLst>
                                    <p:anim calcmode="discrete" valueType="str">
                                      <p:cBhvr>
                                        <p:cTn id="9" dur="2000" fill="hold"/>
                                        <p:tgtEl>
                                          <p:spTgt spid="1271817"/>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71826"/>
                                        </p:tgtEl>
                                        <p:attrNameLst>
                                          <p:attrName>style.visibility</p:attrName>
                                        </p:attrNameLst>
                                      </p:cBhvr>
                                      <p:to>
                                        <p:strVal val="visible"/>
                                      </p:to>
                                    </p:set>
                                    <p:anim calcmode="lin" valueType="num">
                                      <p:cBhvr additive="base">
                                        <p:cTn id="14" dur="500" fill="hold"/>
                                        <p:tgtEl>
                                          <p:spTgt spid="1271826"/>
                                        </p:tgtEl>
                                        <p:attrNameLst>
                                          <p:attrName>ppt_x</p:attrName>
                                        </p:attrNameLst>
                                      </p:cBhvr>
                                      <p:tavLst>
                                        <p:tav tm="0">
                                          <p:val>
                                            <p:strVal val="#ppt_x"/>
                                          </p:val>
                                        </p:tav>
                                        <p:tav tm="100000">
                                          <p:val>
                                            <p:strVal val="#ppt_x"/>
                                          </p:val>
                                        </p:tav>
                                      </p:tavLst>
                                    </p:anim>
                                    <p:anim calcmode="lin" valueType="num">
                                      <p:cBhvr additive="base">
                                        <p:cTn id="15" dur="500" fill="hold"/>
                                        <p:tgtEl>
                                          <p:spTgt spid="12718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182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4294967295"/>
          </p:nvPr>
        </p:nvSpPr>
        <p:spPr>
          <a:xfrm>
            <a:off x="611560" y="1844824"/>
            <a:ext cx="7920880" cy="4320480"/>
          </a:xfrm>
        </p:spPr>
        <p:txBody>
          <a:bodyPr>
            <a:noAutofit/>
          </a:bodyPr>
          <a:lstStyle/>
          <a:p>
            <a:pPr marL="609600" indent="-609600" algn="ctr">
              <a:buFontTx/>
              <a:buNone/>
            </a:pPr>
            <a:r>
              <a:rPr lang="en-US" sz="6600" b="1" dirty="0" err="1" smtClean="0"/>
              <a:t>Pintura</a:t>
            </a:r>
            <a:r>
              <a:rPr lang="en-US" sz="6600" b="1" dirty="0" smtClean="0"/>
              <a:t> </a:t>
            </a:r>
            <a:r>
              <a:rPr lang="en-US" sz="6600" b="1" dirty="0"/>
              <a:t>de Edward Harrison May (1824 - 1887)</a:t>
            </a:r>
            <a:endParaRPr lang="es-ES" sz="6600" b="1" dirty="0" smtClean="0"/>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idx="1"/>
          </p:nvPr>
        </p:nvSpPr>
        <p:spPr>
          <a:xfrm>
            <a:off x="2027981" y="1772817"/>
            <a:ext cx="4632252" cy="4176464"/>
          </a:xfrm>
          <a:solidFill>
            <a:srgbClr val="FFFFFF"/>
          </a:solidFill>
        </p:spPr>
        <p:txBody>
          <a:bodyPr>
            <a:normAutofit fontScale="92500" lnSpcReduction="20000"/>
          </a:bodyPr>
          <a:lstStyle/>
          <a:p>
            <a:pPr algn="ctr">
              <a:lnSpc>
                <a:spcPct val="80000"/>
              </a:lnSpc>
              <a:buFontTx/>
              <a:buNone/>
            </a:pPr>
            <a:r>
              <a:rPr lang="es-ES" sz="6600" b="1" dirty="0" smtClean="0">
                <a:solidFill>
                  <a:srgbClr val="003399"/>
                </a:solidFill>
              </a:rPr>
              <a:t>“A</a:t>
            </a:r>
            <a:r>
              <a:rPr lang="es-MX" sz="6600" b="1" dirty="0" smtClean="0">
                <a:solidFill>
                  <a:srgbClr val="003399"/>
                </a:solidFill>
              </a:rPr>
              <a:t> LA </a:t>
            </a:r>
            <a:r>
              <a:rPr lang="es-MX" sz="6600" b="1" dirty="0" smtClean="0">
                <a:solidFill>
                  <a:srgbClr val="FF0000"/>
                </a:solidFill>
              </a:rPr>
              <a:t>EXCELENCIA</a:t>
            </a:r>
            <a:r>
              <a:rPr lang="es-MX" sz="6600" b="1" dirty="0" smtClean="0">
                <a:solidFill>
                  <a:srgbClr val="003399"/>
                </a:solidFill>
              </a:rPr>
              <a:t> </a:t>
            </a:r>
            <a:r>
              <a:rPr lang="es-ES" sz="6600" b="1" dirty="0" smtClean="0">
                <a:solidFill>
                  <a:srgbClr val="003399"/>
                </a:solidFill>
              </a:rPr>
              <a:t>SO</a:t>
            </a:r>
            <a:r>
              <a:rPr lang="es-MX" sz="6600" b="1" dirty="0" smtClean="0">
                <a:solidFill>
                  <a:srgbClr val="003399"/>
                </a:solidFill>
              </a:rPr>
              <a:t>LO </a:t>
            </a:r>
            <a:r>
              <a:rPr lang="es-ES" sz="6600" b="1" dirty="0" smtClean="0">
                <a:solidFill>
                  <a:srgbClr val="003399"/>
                </a:solidFill>
              </a:rPr>
              <a:t> SE </a:t>
            </a:r>
            <a:r>
              <a:rPr lang="es-MX" sz="6600" b="1" dirty="0" smtClean="0">
                <a:solidFill>
                  <a:srgbClr val="003399"/>
                </a:solidFill>
              </a:rPr>
              <a:t>LLEGA </a:t>
            </a:r>
            <a:r>
              <a:rPr lang="es-ES" sz="6600" b="1" dirty="0" smtClean="0">
                <a:solidFill>
                  <a:srgbClr val="003399"/>
                </a:solidFill>
              </a:rPr>
              <a:t>P</a:t>
            </a:r>
            <a:r>
              <a:rPr lang="es-MX" sz="6600" b="1" dirty="0" smtClean="0">
                <a:solidFill>
                  <a:srgbClr val="003399"/>
                </a:solidFill>
              </a:rPr>
              <a:t>OR EL CAMINO DE LA </a:t>
            </a:r>
            <a:r>
              <a:rPr lang="es-MX" sz="6600" b="1" dirty="0" smtClean="0">
                <a:solidFill>
                  <a:srgbClr val="33CC33"/>
                </a:solidFill>
              </a:rPr>
              <a:t>EXIGENCIA</a:t>
            </a:r>
            <a:r>
              <a:rPr lang="es-ES" sz="6600" b="1" dirty="0" smtClean="0">
                <a:solidFill>
                  <a:srgbClr val="003399"/>
                </a:solidFill>
              </a:rPr>
              <a:t>”</a:t>
            </a:r>
          </a:p>
          <a:p>
            <a:pPr algn="ctr">
              <a:lnSpc>
                <a:spcPct val="80000"/>
              </a:lnSpc>
              <a:buFontTx/>
              <a:buNone/>
            </a:pPr>
            <a:endParaRPr lang="es-ES" sz="4800" b="1" dirty="0" smtClean="0">
              <a:solidFill>
                <a:srgbClr val="003399"/>
              </a:solidFill>
            </a:endParaRPr>
          </a:p>
        </p:txBody>
      </p:sp>
      <p:pic>
        <p:nvPicPr>
          <p:cNvPr id="4" name="Imagen 3"/>
          <p:cNvPicPr>
            <a:picLocks noChangeAspect="1"/>
          </p:cNvPicPr>
          <p:nvPr/>
        </p:nvPicPr>
        <p:blipFill>
          <a:blip r:embed="rId3" cstate="print"/>
          <a:stretch>
            <a:fillRect/>
          </a:stretch>
        </p:blipFill>
        <p:spPr>
          <a:xfrm>
            <a:off x="635225" y="1628800"/>
            <a:ext cx="1704527" cy="2448272"/>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3" y="3573016"/>
            <a:ext cx="1849388" cy="2666999"/>
          </a:xfrm>
          <a:prstGeom prst="rect">
            <a:avLst/>
          </a:prstGeom>
        </p:spPr>
      </p:pic>
      <p:grpSp>
        <p:nvGrpSpPr>
          <p:cNvPr id="8" name="Group 8"/>
          <p:cNvGrpSpPr>
            <a:grpSpLocks/>
          </p:cNvGrpSpPr>
          <p:nvPr/>
        </p:nvGrpSpPr>
        <p:grpSpPr bwMode="auto">
          <a:xfrm>
            <a:off x="3616259" y="546101"/>
            <a:ext cx="4791140" cy="700088"/>
            <a:chOff x="2381" y="344"/>
            <a:chExt cx="3154" cy="441"/>
          </a:xfrm>
        </p:grpSpPr>
        <p:sp>
          <p:nvSpPr>
            <p:cNvPr id="10"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1" name="6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7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n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2">
                                            <p:bg/>
                                          </p:spTgt>
                                        </p:tgtEl>
                                        <p:attrNameLst>
                                          <p:attrName>style.visibility</p:attrName>
                                        </p:attrNameLst>
                                      </p:cBhvr>
                                      <p:to>
                                        <p:strVal val="visible"/>
                                      </p:to>
                                    </p:set>
                                    <p:animEffect transition="in" filter="fade">
                                      <p:cBhvr>
                                        <p:cTn id="7" dur="1000"/>
                                        <p:tgtEl>
                                          <p:spTgt spid="20482">
                                            <p:bg/>
                                          </p:spTgt>
                                        </p:tgtEl>
                                      </p:cBhvr>
                                    </p:animEffect>
                                    <p:anim calcmode="lin" valueType="num">
                                      <p:cBhvr>
                                        <p:cTn id="8" dur="1000" fill="hold"/>
                                        <p:tgtEl>
                                          <p:spTgt spid="20482">
                                            <p:bg/>
                                          </p:spTgt>
                                        </p:tgtEl>
                                        <p:attrNameLst>
                                          <p:attrName>ppt_x</p:attrName>
                                        </p:attrNameLst>
                                      </p:cBhvr>
                                      <p:tavLst>
                                        <p:tav tm="0">
                                          <p:val>
                                            <p:strVal val="#ppt_x"/>
                                          </p:val>
                                        </p:tav>
                                        <p:tav tm="100000">
                                          <p:val>
                                            <p:strVal val="#ppt_x"/>
                                          </p:val>
                                        </p:tav>
                                      </p:tavLst>
                                    </p:anim>
                                    <p:anim calcmode="lin" valueType="num">
                                      <p:cBhvr>
                                        <p:cTn id="9" dur="1000" fill="hold"/>
                                        <p:tgtEl>
                                          <p:spTgt spid="20482">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482">
                                            <p:txEl>
                                              <p:pRg st="0" end="0"/>
                                            </p:txEl>
                                          </p:spTgt>
                                        </p:tgtEl>
                                        <p:attrNameLst>
                                          <p:attrName>style.visibility</p:attrName>
                                        </p:attrNameLst>
                                      </p:cBhvr>
                                      <p:to>
                                        <p:strVal val="visible"/>
                                      </p:to>
                                    </p:set>
                                    <p:animEffect transition="in" filter="fade">
                                      <p:cBhvr>
                                        <p:cTn id="14" dur="1000"/>
                                        <p:tgtEl>
                                          <p:spTgt spid="20482">
                                            <p:txEl>
                                              <p:pRg st="0" end="0"/>
                                            </p:txEl>
                                          </p:spTgt>
                                        </p:tgtEl>
                                      </p:cBhvr>
                                    </p:animEffect>
                                    <p:anim calcmode="lin" valueType="num">
                                      <p:cBhvr>
                                        <p:cTn id="15" dur="1000" fill="hold"/>
                                        <p:tgtEl>
                                          <p:spTgt spid="2048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048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4294967295"/>
          </p:nvPr>
        </p:nvSpPr>
        <p:spPr>
          <a:xfrm>
            <a:off x="611560" y="1844824"/>
            <a:ext cx="7920880" cy="4320480"/>
          </a:xfrm>
        </p:spPr>
        <p:txBody>
          <a:bodyPr>
            <a:noAutofit/>
          </a:bodyPr>
          <a:lstStyle/>
          <a:p>
            <a:pPr marL="0" indent="0" algn="ctr">
              <a:buNone/>
            </a:pPr>
            <a:r>
              <a:rPr lang="es-CO" sz="2000" b="1" dirty="0"/>
              <a:t>LAS VIRTUDES DE BENJAMIN </a:t>
            </a:r>
            <a:r>
              <a:rPr lang="es-CO" sz="2000" b="1" dirty="0" smtClean="0"/>
              <a:t>FRANKLIN:</a:t>
            </a:r>
          </a:p>
          <a:p>
            <a:pPr>
              <a:buAutoNum type="arabicPeriod"/>
            </a:pPr>
            <a:r>
              <a:rPr lang="es-CO" sz="1800" b="1" dirty="0" smtClean="0"/>
              <a:t>Templanza</a:t>
            </a:r>
            <a:r>
              <a:rPr lang="es-CO" sz="1800" dirty="0"/>
              <a:t>. "Comer sin llegar a la saciedad; beber sin llegar a la exaltación</a:t>
            </a:r>
            <a:r>
              <a:rPr lang="es-CO" sz="1800" dirty="0" smtClean="0"/>
              <a:t>".</a:t>
            </a:r>
          </a:p>
          <a:p>
            <a:pPr>
              <a:buAutoNum type="arabicPeriod"/>
            </a:pPr>
            <a:r>
              <a:rPr lang="es-CO" sz="1800" b="1" dirty="0" smtClean="0"/>
              <a:t>Silencio</a:t>
            </a:r>
            <a:r>
              <a:rPr lang="es-CO" sz="1800" dirty="0"/>
              <a:t>. "Hablar únicamente de aquello que pueda beneficiar a los demás o a nosotros mismos; evitar las conversaciones triviales</a:t>
            </a:r>
            <a:r>
              <a:rPr lang="es-CO" sz="1800" dirty="0" smtClean="0"/>
              <a:t>".</a:t>
            </a:r>
          </a:p>
          <a:p>
            <a:pPr>
              <a:buAutoNum type="arabicPeriod"/>
            </a:pPr>
            <a:r>
              <a:rPr lang="es-CO" sz="1800" b="1" dirty="0" smtClean="0"/>
              <a:t>Orden</a:t>
            </a:r>
            <a:r>
              <a:rPr lang="es-CO" sz="1800" dirty="0"/>
              <a:t>. "Asignar a todas las cosas su lugar; dedicar a cada parte del negocio su propio tiempo</a:t>
            </a:r>
            <a:r>
              <a:rPr lang="es-CO" sz="1800" dirty="0" smtClean="0"/>
              <a:t>".</a:t>
            </a:r>
          </a:p>
          <a:p>
            <a:pPr>
              <a:buAutoNum type="arabicPeriod"/>
            </a:pPr>
            <a:r>
              <a:rPr lang="es-CO" sz="1800" b="1" dirty="0" smtClean="0"/>
              <a:t>Resolución</a:t>
            </a:r>
            <a:r>
              <a:rPr lang="es-CO" sz="1800" dirty="0"/>
              <a:t>. "Resolverse a desempeñar lo que se debe hacer; desempeñar sin fallar aquello que se ha resuelto hacer</a:t>
            </a:r>
            <a:r>
              <a:rPr lang="es-CO" sz="1800" dirty="0" smtClean="0"/>
              <a:t>".</a:t>
            </a:r>
          </a:p>
          <a:p>
            <a:pPr>
              <a:buAutoNum type="arabicPeriod"/>
            </a:pPr>
            <a:r>
              <a:rPr lang="es-CO" sz="1800" b="1" dirty="0" smtClean="0"/>
              <a:t>Frugalidad</a:t>
            </a:r>
            <a:r>
              <a:rPr lang="es-CO" sz="1800" dirty="0"/>
              <a:t>. "No hacer gasto alguno si no es para bien propio o de los demás; es decir no desperdiciar dinero alguno</a:t>
            </a:r>
            <a:r>
              <a:rPr lang="es-CO" sz="1800" dirty="0" smtClean="0"/>
              <a:t>".</a:t>
            </a:r>
          </a:p>
          <a:p>
            <a:pPr>
              <a:buAutoNum type="arabicPeriod"/>
            </a:pPr>
            <a:r>
              <a:rPr lang="es-CO" sz="1800" b="1" dirty="0" smtClean="0"/>
              <a:t>Laboriosidad</a:t>
            </a:r>
            <a:r>
              <a:rPr lang="es-CO" sz="1800" dirty="0"/>
              <a:t>. "No perder el tiempo; estar siempre dedicado a algo útil; evitar todas </a:t>
            </a:r>
            <a:r>
              <a:rPr lang="es-CO" sz="1800" dirty="0" smtClean="0"/>
              <a:t>las acciones </a:t>
            </a:r>
            <a:r>
              <a:rPr lang="es-CO" sz="1800" dirty="0"/>
              <a:t>innecesarias</a:t>
            </a:r>
            <a:r>
              <a:rPr lang="es-CO" sz="1800" dirty="0" smtClean="0"/>
              <a:t>"</a:t>
            </a:r>
            <a:endParaRPr lang="es-CO" sz="1800" dirty="0"/>
          </a:p>
          <a:p>
            <a:pPr marL="609600" indent="-609600" algn="ctr">
              <a:buFontTx/>
              <a:buNone/>
            </a:pPr>
            <a:r>
              <a:rPr lang="en-US" sz="6600" b="1" dirty="0"/>
              <a:t/>
            </a:r>
            <a:br>
              <a:rPr lang="en-US" sz="6600" b="1" dirty="0"/>
            </a:br>
            <a:endParaRPr lang="es-ES" sz="6600" b="1" dirty="0" smtClean="0"/>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9160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4294967295"/>
          </p:nvPr>
        </p:nvSpPr>
        <p:spPr>
          <a:xfrm>
            <a:off x="611560" y="1844824"/>
            <a:ext cx="7920880" cy="4320480"/>
          </a:xfrm>
        </p:spPr>
        <p:txBody>
          <a:bodyPr>
            <a:noAutofit/>
          </a:bodyPr>
          <a:lstStyle/>
          <a:p>
            <a:pPr marL="0" indent="0">
              <a:buNone/>
            </a:pPr>
            <a:r>
              <a:rPr lang="es-CO" sz="1600" b="1" dirty="0" smtClean="0"/>
              <a:t>7</a:t>
            </a:r>
            <a:r>
              <a:rPr lang="es-CO" sz="1800" b="1" dirty="0" smtClean="0"/>
              <a:t>. Sinceridad</a:t>
            </a:r>
            <a:r>
              <a:rPr lang="es-CO" sz="1800" dirty="0" smtClean="0"/>
              <a:t>. "No recurrir a engaño nocivo alguno; pensar con inocencia y justicia, y si se habla, hacerlo de acuerdo con esto".</a:t>
            </a:r>
          </a:p>
          <a:p>
            <a:pPr marL="0" indent="0">
              <a:buNone/>
            </a:pPr>
            <a:r>
              <a:rPr lang="es-CO" sz="1800" b="1" dirty="0" smtClean="0"/>
              <a:t>8. Justicia</a:t>
            </a:r>
            <a:r>
              <a:rPr lang="es-CO" sz="1800" dirty="0" smtClean="0"/>
              <a:t>. "No hacer mal a persona alguna mediante daño u omitiendo los beneficios que son nuestra obligación".</a:t>
            </a:r>
          </a:p>
          <a:p>
            <a:pPr marL="0" indent="0">
              <a:buNone/>
            </a:pPr>
            <a:r>
              <a:rPr lang="es-CO" sz="1800" b="1" dirty="0" smtClean="0"/>
              <a:t>9. Moderación</a:t>
            </a:r>
            <a:r>
              <a:rPr lang="es-CO" sz="1800" dirty="0" smtClean="0"/>
              <a:t>. "Evitar los extremos; abstenerse de resentir los daños hasta donde se crea que lo merecen".</a:t>
            </a:r>
          </a:p>
          <a:p>
            <a:pPr marL="0" indent="0">
              <a:buNone/>
            </a:pPr>
            <a:r>
              <a:rPr lang="es-CO" sz="1800" b="1" dirty="0" smtClean="0"/>
              <a:t>10. Pulcritud</a:t>
            </a:r>
            <a:r>
              <a:rPr lang="es-CO" sz="1800" dirty="0" smtClean="0"/>
              <a:t>. "No tolerar la falta de higiene en el cuerpo, la ropa o la habitación".</a:t>
            </a:r>
          </a:p>
          <a:p>
            <a:pPr marL="0" indent="0">
              <a:buNone/>
            </a:pPr>
            <a:r>
              <a:rPr lang="es-CO" sz="1800" b="1" dirty="0" smtClean="0"/>
              <a:t>11. Tranquilidad</a:t>
            </a:r>
            <a:r>
              <a:rPr lang="es-CO" sz="1800" dirty="0" smtClean="0"/>
              <a:t>. "No alterarse por menudencias, ni por accidentes comunes o inevitables".</a:t>
            </a:r>
          </a:p>
          <a:p>
            <a:pPr marL="0" indent="0">
              <a:buNone/>
            </a:pPr>
            <a:r>
              <a:rPr lang="es-CO" sz="1800" b="1" dirty="0" smtClean="0"/>
              <a:t>12. Castidad</a:t>
            </a:r>
            <a:r>
              <a:rPr lang="es-CO" sz="1800" dirty="0" smtClean="0"/>
              <a:t>. "Practicar el acto carnal pocas veces si no es por motivos de salud o para tener descendencia; nunca por torpeza, debilidad o en perjuicio de la propia paz y reputación o la de los demás".</a:t>
            </a:r>
          </a:p>
          <a:p>
            <a:pPr marL="0" indent="0">
              <a:buNone/>
            </a:pPr>
            <a:r>
              <a:rPr lang="es-CO" sz="1800" b="1" dirty="0" smtClean="0"/>
              <a:t>13. Humildad</a:t>
            </a:r>
            <a:r>
              <a:rPr lang="es-CO" sz="1800" dirty="0" smtClean="0"/>
              <a:t>. "Imitar a Jesús y a Sócrates".</a:t>
            </a:r>
          </a:p>
          <a:p>
            <a:pPr marL="609600" indent="-609600" algn="ctr">
              <a:buFontTx/>
              <a:buNone/>
            </a:pPr>
            <a:r>
              <a:rPr lang="en-US" sz="6600" b="1" dirty="0"/>
              <a:t/>
            </a:r>
            <a:br>
              <a:rPr lang="en-US" sz="6600" b="1" dirty="0"/>
            </a:br>
            <a:endParaRPr lang="es-ES" sz="6600" b="1" dirty="0" smtClean="0"/>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2229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4294967295"/>
          </p:nvPr>
        </p:nvSpPr>
        <p:spPr>
          <a:xfrm>
            <a:off x="611560" y="1844824"/>
            <a:ext cx="7920880" cy="4320480"/>
          </a:xfrm>
        </p:spPr>
        <p:txBody>
          <a:bodyPr>
            <a:noAutofit/>
          </a:bodyPr>
          <a:lstStyle/>
          <a:p>
            <a:pPr marL="609600" indent="-609600" algn="ctr">
              <a:buFontTx/>
              <a:buNone/>
            </a:pPr>
            <a:endParaRPr lang="es-CO" b="1" dirty="0" smtClean="0"/>
          </a:p>
          <a:p>
            <a:pPr marL="609600" indent="-609600" algn="ctr">
              <a:buFontTx/>
              <a:buNone/>
            </a:pPr>
            <a:endParaRPr lang="es-CO" b="1" dirty="0"/>
          </a:p>
          <a:p>
            <a:pPr marL="609600" indent="-609600" algn="ctr">
              <a:buFontTx/>
              <a:buNone/>
            </a:pPr>
            <a:r>
              <a:rPr lang="es-CO" b="1" dirty="0" smtClean="0"/>
              <a:t>Según </a:t>
            </a:r>
            <a:r>
              <a:rPr lang="es-CO" b="1" dirty="0"/>
              <a:t>Benjamín Franklin, el ajedrez es como la vida</a:t>
            </a:r>
            <a:br>
              <a:rPr lang="es-CO" b="1" dirty="0"/>
            </a:br>
            <a:r>
              <a:rPr lang="es-CO" b="1" dirty="0"/>
              <a:t>y por ello se puede aprender del juego:</a:t>
            </a:r>
            <a:endParaRPr lang="es-ES" b="1" dirty="0" smtClean="0"/>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8321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4294967295"/>
          </p:nvPr>
        </p:nvSpPr>
        <p:spPr>
          <a:xfrm>
            <a:off x="611560" y="1844824"/>
            <a:ext cx="7920880" cy="4320480"/>
          </a:xfrm>
        </p:spPr>
        <p:txBody>
          <a:bodyPr>
            <a:noAutofit/>
          </a:bodyPr>
          <a:lstStyle/>
          <a:p>
            <a:r>
              <a:rPr lang="es-CO" sz="2000" b="1" dirty="0"/>
              <a:t>Previsión</a:t>
            </a:r>
            <a:r>
              <a:rPr lang="es-CO" sz="2000" dirty="0"/>
              <a:t>, que mira un poco hacia el futuro, y considera las consecuencias que puede tener una acción; lo que le ocurre continuamente al jugador, "Si muevo esta pieza, ¿cuáles serán las ventajas de mi nueva situación? ¿Qué uso puede hacer mi adversario de ella para molestarme? ¿Qué otros movimientos puedo hacer para sostenerla, y para defenderme de sus ataques?" </a:t>
            </a:r>
          </a:p>
          <a:p>
            <a:r>
              <a:rPr lang="es-CO" sz="2000" b="1" dirty="0"/>
              <a:t>Prudencia</a:t>
            </a:r>
            <a:r>
              <a:rPr lang="es-CO" sz="2000" dirty="0"/>
              <a:t>, que inspecciona el tablero de ajedrez entero, o la escena de la acción, las relaciones entre las numerosas piezas y situaciones, los peligros a los que cada una de ellas está expuesta, las distintas posibilidades de apoyarse entre ellas, las probabilidades que el adversario pueda hacer éste o aquél movimiento, y ataque ésta o la otra pieza; y qué diferentes medios se pueden utilizar para evitar su golpe, o hacer tornar sus consecuencias contra él. </a:t>
            </a:r>
          </a:p>
          <a:p>
            <a:pPr marL="609600" indent="-609600" algn="ctr">
              <a:buFontTx/>
              <a:buNone/>
            </a:pPr>
            <a:endParaRPr lang="es-ES" sz="6600" b="1" dirty="0" smtClean="0"/>
          </a:p>
        </p:txBody>
      </p:sp>
      <p:grpSp>
        <p:nvGrpSpPr>
          <p:cNvPr id="3" name="Group 8"/>
          <p:cNvGrpSpPr>
            <a:grpSpLocks/>
          </p:cNvGrpSpPr>
          <p:nvPr/>
        </p:nvGrpSpPr>
        <p:grpSpPr bwMode="auto">
          <a:xfrm>
            <a:off x="3643619" y="617960"/>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016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4294967295"/>
          </p:nvPr>
        </p:nvSpPr>
        <p:spPr>
          <a:xfrm>
            <a:off x="611560" y="1844824"/>
            <a:ext cx="7920880" cy="4320480"/>
          </a:xfrm>
        </p:spPr>
        <p:txBody>
          <a:bodyPr>
            <a:noAutofit/>
          </a:bodyPr>
          <a:lstStyle/>
          <a:p>
            <a:pPr marL="609600" indent="-609600" algn="just">
              <a:buFontTx/>
              <a:buNone/>
            </a:pPr>
            <a:r>
              <a:rPr lang="es-CO" sz="2000" b="1" dirty="0"/>
              <a:t>Cuidado</a:t>
            </a:r>
            <a:r>
              <a:rPr lang="es-CO" sz="2000" dirty="0"/>
              <a:t>, no hacer nuestros movimientos demasiado </a:t>
            </a:r>
            <a:r>
              <a:rPr lang="es-CO" sz="2000" dirty="0" smtClean="0"/>
              <a:t>apresuradamente.</a:t>
            </a:r>
          </a:p>
          <a:p>
            <a:pPr marL="609600" indent="-609600" algn="just">
              <a:buFontTx/>
              <a:buNone/>
            </a:pPr>
            <a:r>
              <a:rPr lang="es-CO" sz="2000" dirty="0" smtClean="0"/>
              <a:t>Este </a:t>
            </a:r>
            <a:r>
              <a:rPr lang="es-CO" sz="2000" dirty="0"/>
              <a:t>hábito es adquirido mejor, observando estrictamente las leyes </a:t>
            </a:r>
            <a:r>
              <a:rPr lang="es-CO" sz="2000" dirty="0" smtClean="0"/>
              <a:t>del</a:t>
            </a:r>
          </a:p>
          <a:p>
            <a:pPr marL="609600" indent="-609600" algn="just">
              <a:buFontTx/>
              <a:buNone/>
            </a:pPr>
            <a:r>
              <a:rPr lang="es-CO" sz="2000" dirty="0" smtClean="0"/>
              <a:t>juego</a:t>
            </a:r>
            <a:r>
              <a:rPr lang="es-CO" sz="2000" dirty="0"/>
              <a:t>, tales como, "Si usted toca una pieza, usted la debe mover a </a:t>
            </a:r>
            <a:r>
              <a:rPr lang="es-CO" sz="2000" dirty="0" smtClean="0"/>
              <a:t>algún</a:t>
            </a:r>
          </a:p>
          <a:p>
            <a:pPr marL="609600" indent="-609600" algn="just">
              <a:buFontTx/>
              <a:buNone/>
            </a:pPr>
            <a:r>
              <a:rPr lang="es-CO" sz="2000" dirty="0" smtClean="0"/>
              <a:t>lugar</a:t>
            </a:r>
            <a:r>
              <a:rPr lang="es-CO" sz="2000" dirty="0"/>
              <a:t>; si usted la soltó, usted debe dejarla ahí" y, por lo tanto, cuanto </a:t>
            </a:r>
            <a:r>
              <a:rPr lang="es-CO" sz="2000" dirty="0" smtClean="0"/>
              <a:t>mejor</a:t>
            </a:r>
          </a:p>
          <a:p>
            <a:pPr marL="609600" indent="-609600" algn="just">
              <a:buFontTx/>
              <a:buNone/>
            </a:pPr>
            <a:r>
              <a:rPr lang="es-CO" sz="2000" dirty="0" smtClean="0"/>
              <a:t>se </a:t>
            </a:r>
            <a:r>
              <a:rPr lang="es-CO" sz="2000" dirty="0"/>
              <a:t>observen estas reglas, el juego llega a ser más la imagen de la </a:t>
            </a:r>
            <a:r>
              <a:rPr lang="es-CO" sz="2000" dirty="0" smtClean="0"/>
              <a:t>vida</a:t>
            </a:r>
          </a:p>
          <a:p>
            <a:pPr marL="609600" indent="-609600" algn="just">
              <a:buFontTx/>
              <a:buNone/>
            </a:pPr>
            <a:r>
              <a:rPr lang="es-CO" sz="2000" dirty="0" smtClean="0"/>
              <a:t>humana</a:t>
            </a:r>
            <a:r>
              <a:rPr lang="es-CO" sz="2000" dirty="0"/>
              <a:t>, y especialmente de la guerra, en que, si usted se ha </a:t>
            </a:r>
            <a:r>
              <a:rPr lang="es-CO" sz="2000" dirty="0" smtClean="0"/>
              <a:t>puesto</a:t>
            </a:r>
          </a:p>
          <a:p>
            <a:pPr marL="609600" indent="-609600" algn="just">
              <a:buFontTx/>
              <a:buNone/>
            </a:pPr>
            <a:r>
              <a:rPr lang="es-CO" sz="2000" dirty="0" smtClean="0"/>
              <a:t>incautamente </a:t>
            </a:r>
            <a:r>
              <a:rPr lang="es-CO" sz="2000" dirty="0"/>
              <a:t>en una posición mala y peligrosa, no va a poder </a:t>
            </a:r>
            <a:r>
              <a:rPr lang="es-CO" sz="2000" dirty="0" smtClean="0"/>
              <a:t>obtener</a:t>
            </a:r>
          </a:p>
          <a:p>
            <a:pPr marL="609600" indent="-609600" algn="just">
              <a:buFontTx/>
              <a:buNone/>
            </a:pPr>
            <a:r>
              <a:rPr lang="es-CO" sz="2000" dirty="0" smtClean="0"/>
              <a:t>permiso </a:t>
            </a:r>
            <a:r>
              <a:rPr lang="es-CO" sz="2000" dirty="0"/>
              <a:t>de su enemigo para retirar a sus tropas, y colocarlas en un </a:t>
            </a:r>
            <a:r>
              <a:rPr lang="es-CO" sz="2000" dirty="0" smtClean="0"/>
              <a:t>ligar</a:t>
            </a:r>
          </a:p>
          <a:p>
            <a:pPr marL="609600" indent="-609600" algn="just">
              <a:buFontTx/>
              <a:buNone/>
            </a:pPr>
            <a:r>
              <a:rPr lang="es-CO" sz="2000" dirty="0" smtClean="0"/>
              <a:t>más </a:t>
            </a:r>
            <a:r>
              <a:rPr lang="es-CO" sz="2000" dirty="0"/>
              <a:t>seguro, pero debe asumir todas las consecuencias de su temeridad.</a:t>
            </a:r>
            <a:endParaRPr lang="es-ES" sz="2000" b="1" dirty="0" smtClean="0"/>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0353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4294967295"/>
          </p:nvPr>
        </p:nvSpPr>
        <p:spPr>
          <a:xfrm>
            <a:off x="611560" y="1844824"/>
            <a:ext cx="7920880" cy="4320480"/>
          </a:xfrm>
        </p:spPr>
        <p:txBody>
          <a:bodyPr>
            <a:noAutofit/>
          </a:bodyPr>
          <a:lstStyle/>
          <a:p>
            <a:pPr marL="609600" indent="-609600" algn="ctr">
              <a:buFontTx/>
              <a:buNone/>
            </a:pPr>
            <a:r>
              <a:rPr lang="es-CO" sz="2000" dirty="0"/>
              <a:t>Y, por último, aprendemos por el ajedrez el hábito de no ser </a:t>
            </a:r>
            <a:r>
              <a:rPr lang="es-CO" sz="2000" dirty="0" smtClean="0"/>
              <a:t>desalentados</a:t>
            </a:r>
          </a:p>
          <a:p>
            <a:pPr marL="609600" indent="-609600" algn="ctr">
              <a:buFontTx/>
              <a:buNone/>
            </a:pPr>
            <a:r>
              <a:rPr lang="es-CO" sz="2000" dirty="0" smtClean="0"/>
              <a:t>por </a:t>
            </a:r>
            <a:r>
              <a:rPr lang="es-CO" sz="2000" dirty="0"/>
              <a:t>las actuales malas apariencias en el estado de nuestros asuntos, </a:t>
            </a:r>
            <a:r>
              <a:rPr lang="es-CO" sz="2000" dirty="0" smtClean="0"/>
              <a:t>de</a:t>
            </a:r>
          </a:p>
          <a:p>
            <a:pPr marL="609600" indent="-609600" algn="ctr">
              <a:buFontTx/>
              <a:buNone/>
            </a:pPr>
            <a:r>
              <a:rPr lang="es-CO" sz="2000" dirty="0" smtClean="0"/>
              <a:t>esperar </a:t>
            </a:r>
            <a:r>
              <a:rPr lang="es-CO" sz="2000" dirty="0"/>
              <a:t>un cambio favorable, y de perseverar en la búsqueda de </a:t>
            </a:r>
            <a:r>
              <a:rPr lang="es-CO" sz="2000" dirty="0" smtClean="0"/>
              <a:t>recursos.</a:t>
            </a:r>
          </a:p>
          <a:p>
            <a:pPr marL="609600" indent="-609600" algn="ctr">
              <a:buFontTx/>
              <a:buNone/>
            </a:pPr>
            <a:r>
              <a:rPr lang="es-CO" sz="2000" dirty="0" smtClean="0"/>
              <a:t>El </a:t>
            </a:r>
            <a:r>
              <a:rPr lang="es-CO" sz="2000" dirty="0"/>
              <a:t>juego está tan repleto de acontecimientos, hay tal variedad de </a:t>
            </a:r>
            <a:r>
              <a:rPr lang="es-CO" sz="2000" dirty="0" smtClean="0"/>
              <a:t>cambios</a:t>
            </a:r>
          </a:p>
          <a:p>
            <a:pPr marL="609600" indent="-609600" algn="ctr">
              <a:buFontTx/>
              <a:buNone/>
            </a:pPr>
            <a:r>
              <a:rPr lang="es-CO" sz="2000" dirty="0" smtClean="0"/>
              <a:t>en </a:t>
            </a:r>
            <a:r>
              <a:rPr lang="es-CO" sz="2000" dirty="0"/>
              <a:t>él, su suerte está tan sujeta a vicisitudes repentinas, y uno </a:t>
            </a:r>
            <a:r>
              <a:rPr lang="es-CO" sz="2000" dirty="0" smtClean="0"/>
              <a:t>tan</a:t>
            </a:r>
          </a:p>
          <a:p>
            <a:pPr marL="609600" indent="-609600" algn="ctr">
              <a:buFontTx/>
              <a:buNone/>
            </a:pPr>
            <a:r>
              <a:rPr lang="es-CO" sz="2000" dirty="0" smtClean="0"/>
              <a:t>frecuentemente</a:t>
            </a:r>
            <a:r>
              <a:rPr lang="es-CO" sz="2000" dirty="0"/>
              <a:t>, después de la contemplación, descubre los medios </a:t>
            </a:r>
            <a:r>
              <a:rPr lang="es-CO" sz="2000" dirty="0" smtClean="0"/>
              <a:t>de</a:t>
            </a:r>
          </a:p>
          <a:p>
            <a:pPr marL="609600" indent="-609600" algn="ctr">
              <a:buFontTx/>
              <a:buNone/>
            </a:pPr>
            <a:r>
              <a:rPr lang="es-CO" sz="2000" dirty="0" smtClean="0"/>
              <a:t>salir </a:t>
            </a:r>
            <a:r>
              <a:rPr lang="es-CO" sz="2000" dirty="0"/>
              <a:t>de una dificultad supuestamente insuperable, que uno tiene el </a:t>
            </a:r>
            <a:r>
              <a:rPr lang="es-CO" sz="2000" dirty="0" smtClean="0"/>
              <a:t>valor</a:t>
            </a:r>
          </a:p>
          <a:p>
            <a:pPr marL="609600" indent="-609600" algn="ctr">
              <a:buFontTx/>
              <a:buNone/>
            </a:pPr>
            <a:r>
              <a:rPr lang="es-CO" sz="2000" dirty="0" smtClean="0"/>
              <a:t>de </a:t>
            </a:r>
            <a:r>
              <a:rPr lang="es-CO" sz="2000" dirty="0"/>
              <a:t>continuar la contienda hasta el final, con esperanzas de victoria </a:t>
            </a:r>
            <a:r>
              <a:rPr lang="es-CO" sz="2000" dirty="0" smtClean="0"/>
              <a:t>por</a:t>
            </a:r>
          </a:p>
          <a:p>
            <a:pPr marL="609600" indent="-609600" algn="ctr">
              <a:buFontTx/>
              <a:buNone/>
            </a:pPr>
            <a:r>
              <a:rPr lang="es-CO" sz="2000" dirty="0" smtClean="0"/>
              <a:t>nuestra </a:t>
            </a:r>
            <a:r>
              <a:rPr lang="es-CO" sz="2000" dirty="0"/>
              <a:t>propia habilidad o, por lo menos, de obtener un mate ahogado </a:t>
            </a:r>
            <a:r>
              <a:rPr lang="es-CO" sz="2000" dirty="0" smtClean="0"/>
              <a:t>por</a:t>
            </a:r>
          </a:p>
          <a:p>
            <a:pPr marL="609600" indent="-609600" algn="ctr">
              <a:buFontTx/>
              <a:buNone/>
            </a:pPr>
            <a:r>
              <a:rPr lang="es-CO" sz="2000" dirty="0" smtClean="0"/>
              <a:t>la </a:t>
            </a:r>
            <a:r>
              <a:rPr lang="es-CO" sz="2000" dirty="0"/>
              <a:t>negligencia de nuestro adversario.</a:t>
            </a:r>
            <a:endParaRPr lang="es-ES" sz="2000" b="1" dirty="0" smtClean="0"/>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509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4294967295"/>
          </p:nvPr>
        </p:nvSpPr>
        <p:spPr>
          <a:xfrm>
            <a:off x="611560" y="1844824"/>
            <a:ext cx="7920880" cy="4320480"/>
          </a:xfrm>
        </p:spPr>
        <p:txBody>
          <a:bodyPr>
            <a:noAutofit/>
          </a:bodyPr>
          <a:lstStyle/>
          <a:p>
            <a:pPr marL="609600" indent="-609600" algn="ctr">
              <a:buFontTx/>
              <a:buNone/>
            </a:pPr>
            <a:r>
              <a:rPr lang="es-CO" sz="6600" b="1" dirty="0" smtClean="0"/>
              <a:t>LA EXCELENCIA EN EL SECTOR </a:t>
            </a:r>
          </a:p>
          <a:p>
            <a:pPr marL="609600" indent="-609600" algn="ctr">
              <a:buFontTx/>
              <a:buNone/>
            </a:pPr>
            <a:r>
              <a:rPr lang="es-CO" sz="6600" b="1" dirty="0" smtClean="0"/>
              <a:t>PÚBLICO, ES POSIBLE</a:t>
            </a:r>
            <a:endParaRPr lang="es-ES" sz="6600" b="1" dirty="0" smtClean="0"/>
          </a:p>
        </p:txBody>
      </p:sp>
      <p:grpSp>
        <p:nvGrpSpPr>
          <p:cNvPr id="3" name="Group 8"/>
          <p:cNvGrpSpPr>
            <a:grpSpLocks/>
          </p:cNvGrpSpPr>
          <p:nvPr/>
        </p:nvGrpSpPr>
        <p:grpSpPr bwMode="auto">
          <a:xfrm>
            <a:off x="3616259" y="546101"/>
            <a:ext cx="4791140" cy="700088"/>
            <a:chOff x="2381" y="344"/>
            <a:chExt cx="3154" cy="441"/>
          </a:xfrm>
        </p:grpSpPr>
        <p:sp>
          <p:nvSpPr>
            <p:cNvPr id="5"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6" name="6 Imagen" descr="palo ejrl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5377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4"/>
          <p:cNvSpPr>
            <a:spLocks noChangeArrowheads="1" noChangeShapeType="1" noTextEdit="1"/>
          </p:cNvSpPr>
          <p:nvPr/>
        </p:nvSpPr>
        <p:spPr bwMode="auto">
          <a:xfrm>
            <a:off x="584200" y="1640962"/>
            <a:ext cx="8003232" cy="868262"/>
          </a:xfrm>
          <a:prstGeom prst="rect">
            <a:avLst/>
          </a:prstGeom>
        </p:spPr>
        <p:txBody>
          <a:bodyPr wrap="none" fromWordArt="1">
            <a:prstTxWarp prst="textPlain">
              <a:avLst>
                <a:gd name="adj" fmla="val 50000"/>
              </a:avLst>
            </a:prstTxWarp>
          </a:bodyPr>
          <a:lstStyle/>
          <a:p>
            <a:r>
              <a:rPr lang="es-MX" sz="3600" kern="10" dirty="0">
                <a:ln w="19050">
                  <a:solidFill>
                    <a:srgbClr val="99CCFF"/>
                  </a:solidFill>
                  <a:round/>
                  <a:headEnd/>
                  <a:tailEnd/>
                </a:ln>
                <a:solidFill>
                  <a:srgbClr val="0066CC"/>
                </a:solidFill>
                <a:effectLst>
                  <a:outerShdw dist="35921" dir="2700000" algn="ctr" rotWithShape="0">
                    <a:srgbClr val="990000"/>
                  </a:outerShdw>
                </a:effectLst>
                <a:latin typeface="Impact"/>
              </a:rPr>
              <a:t>UN HOMENAJE</a:t>
            </a:r>
          </a:p>
        </p:txBody>
      </p:sp>
      <p:pic>
        <p:nvPicPr>
          <p:cNvPr id="8195" name="Picture 2" descr="C:\Users\RODRIGO\Pictures\MANDELA\MANDELA 3.jpg"/>
          <p:cNvPicPr>
            <a:picLocks noChangeAspect="1" noChangeArrowheads="1"/>
          </p:cNvPicPr>
          <p:nvPr/>
        </p:nvPicPr>
        <p:blipFill>
          <a:blip r:embed="rId2" cstate="print"/>
          <a:srcRect/>
          <a:stretch>
            <a:fillRect/>
          </a:stretch>
        </p:blipFill>
        <p:spPr bwMode="auto">
          <a:xfrm>
            <a:off x="909770" y="2616032"/>
            <a:ext cx="1944215" cy="1826608"/>
          </a:xfrm>
          <a:prstGeom prst="rect">
            <a:avLst/>
          </a:prstGeom>
          <a:noFill/>
          <a:ln w="9525">
            <a:noFill/>
            <a:miter lim="800000"/>
            <a:headEnd/>
            <a:tailEnd/>
          </a:ln>
        </p:spPr>
      </p:pic>
      <p:pic>
        <p:nvPicPr>
          <p:cNvPr id="8196" name="Picture 3" descr="C:\Users\RODRIGO\Pictures\MANDELA\MANDELA 4.png"/>
          <p:cNvPicPr>
            <a:picLocks noChangeAspect="1" noChangeArrowheads="1"/>
          </p:cNvPicPr>
          <p:nvPr/>
        </p:nvPicPr>
        <p:blipFill>
          <a:blip r:embed="rId3" cstate="print"/>
          <a:srcRect/>
          <a:stretch>
            <a:fillRect/>
          </a:stretch>
        </p:blipFill>
        <p:spPr bwMode="auto">
          <a:xfrm>
            <a:off x="2987824" y="3356992"/>
            <a:ext cx="2259413" cy="2734753"/>
          </a:xfrm>
          <a:prstGeom prst="rect">
            <a:avLst/>
          </a:prstGeom>
          <a:noFill/>
          <a:ln w="9525">
            <a:noFill/>
            <a:miter lim="800000"/>
            <a:headEnd/>
            <a:tailEnd/>
          </a:ln>
        </p:spPr>
      </p:pic>
      <p:pic>
        <p:nvPicPr>
          <p:cNvPr id="8197" name="Picture 5" descr="C:\Users\RODRIGO\Pictures\MANDELA\MANDELA 2.jpg"/>
          <p:cNvPicPr>
            <a:picLocks noChangeAspect="1" noChangeArrowheads="1"/>
          </p:cNvPicPr>
          <p:nvPr/>
        </p:nvPicPr>
        <p:blipFill>
          <a:blip r:embed="rId4" cstate="print"/>
          <a:srcRect/>
          <a:stretch>
            <a:fillRect/>
          </a:stretch>
        </p:blipFill>
        <p:spPr bwMode="auto">
          <a:xfrm>
            <a:off x="5351035" y="2712233"/>
            <a:ext cx="2324447" cy="1634206"/>
          </a:xfrm>
          <a:prstGeom prst="rect">
            <a:avLst/>
          </a:prstGeom>
          <a:noFill/>
          <a:ln w="9525">
            <a:noFill/>
            <a:miter lim="800000"/>
            <a:headEnd/>
            <a:tailEnd/>
          </a:ln>
        </p:spPr>
      </p:pic>
      <p:pic>
        <p:nvPicPr>
          <p:cNvPr id="8198" name="Picture 6" descr="C:\Users\RODRIGO\Pictures\MANDELA\MANDELA 1.jpg"/>
          <p:cNvPicPr>
            <a:picLocks noChangeAspect="1" noChangeArrowheads="1"/>
          </p:cNvPicPr>
          <p:nvPr/>
        </p:nvPicPr>
        <p:blipFill>
          <a:blip r:embed="rId5" cstate="print"/>
          <a:srcRect/>
          <a:stretch>
            <a:fillRect/>
          </a:stretch>
        </p:blipFill>
        <p:spPr bwMode="auto">
          <a:xfrm>
            <a:off x="6300192" y="4517134"/>
            <a:ext cx="2107208" cy="1757823"/>
          </a:xfrm>
          <a:prstGeom prst="rect">
            <a:avLst/>
          </a:prstGeom>
          <a:noFill/>
          <a:ln w="9525">
            <a:noFill/>
            <a:miter lim="800000"/>
            <a:headEnd/>
            <a:tailEnd/>
          </a:ln>
        </p:spPr>
      </p:pic>
      <p:grpSp>
        <p:nvGrpSpPr>
          <p:cNvPr id="7" name="Group 8"/>
          <p:cNvGrpSpPr>
            <a:grpSpLocks/>
          </p:cNvGrpSpPr>
          <p:nvPr/>
        </p:nvGrpSpPr>
        <p:grpSpPr bwMode="auto">
          <a:xfrm>
            <a:off x="3616259" y="585074"/>
            <a:ext cx="4791140" cy="700088"/>
            <a:chOff x="2381" y="344"/>
            <a:chExt cx="3154" cy="441"/>
          </a:xfrm>
        </p:grpSpPr>
        <p:sp>
          <p:nvSpPr>
            <p:cNvPr id="9"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10" name="6 Imagen" descr="palo ejrl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Imagen" descr="palo ejrlb.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Imagen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type="title"/>
          </p:nvPr>
        </p:nvSpPr>
        <p:spPr>
          <a:xfrm>
            <a:off x="1151508" y="1921546"/>
            <a:ext cx="6985000" cy="563563"/>
          </a:xfrm>
        </p:spPr>
        <p:txBody>
          <a:bodyPr>
            <a:normAutofit fontScale="90000"/>
          </a:bodyPr>
          <a:lstStyle/>
          <a:p>
            <a:pPr eaLnBrk="1" hangingPunct="1"/>
            <a:r>
              <a:rPr lang="es-ES_tradnl" sz="3200" b="1" dirty="0" smtClean="0">
                <a:solidFill>
                  <a:srgbClr val="92D050"/>
                </a:solidFill>
                <a:latin typeface="Verdana" pitchFamily="34" charset="0"/>
              </a:rPr>
              <a:t>REFLEXIONES SOBRE INNOVACIÓN Y CAMBIO</a:t>
            </a:r>
          </a:p>
        </p:txBody>
      </p:sp>
      <p:sp>
        <p:nvSpPr>
          <p:cNvPr id="9218" name="Rectangle 2"/>
          <p:cNvSpPr>
            <a:spLocks noGrp="1"/>
          </p:cNvSpPr>
          <p:nvPr>
            <p:ph idx="1"/>
          </p:nvPr>
        </p:nvSpPr>
        <p:spPr>
          <a:xfrm>
            <a:off x="755576" y="2708920"/>
            <a:ext cx="7776864" cy="3197646"/>
          </a:xfrm>
        </p:spPr>
        <p:txBody>
          <a:bodyPr>
            <a:normAutofit fontScale="55000" lnSpcReduction="20000"/>
          </a:bodyPr>
          <a:lstStyle/>
          <a:p>
            <a:pPr indent="22225" algn="ctr" eaLnBrk="1" hangingPunct="1">
              <a:lnSpc>
                <a:spcPct val="110000"/>
              </a:lnSpc>
              <a:buFontTx/>
              <a:buNone/>
            </a:pPr>
            <a:r>
              <a:rPr lang="es-CO" sz="6500" dirty="0" smtClean="0">
                <a:solidFill>
                  <a:srgbClr val="002060"/>
                </a:solidFill>
                <a:latin typeface="Verdana" pitchFamily="34" charset="0"/>
              </a:rPr>
              <a:t>“Después de escalar una gran colina, uno se encuentra con que hay muchas colinas por escalar”</a:t>
            </a:r>
          </a:p>
          <a:p>
            <a:pPr indent="22225" algn="r" eaLnBrk="1" hangingPunct="1">
              <a:lnSpc>
                <a:spcPct val="80000"/>
              </a:lnSpc>
              <a:buFontTx/>
              <a:buNone/>
            </a:pPr>
            <a:endParaRPr lang="es-CO" sz="4400" b="1" dirty="0" smtClean="0">
              <a:solidFill>
                <a:srgbClr val="339966"/>
              </a:solidFill>
              <a:latin typeface="Verdana" pitchFamily="34" charset="0"/>
            </a:endParaRPr>
          </a:p>
          <a:p>
            <a:pPr indent="22225" algn="r" eaLnBrk="1" hangingPunct="1">
              <a:lnSpc>
                <a:spcPct val="80000"/>
              </a:lnSpc>
              <a:buFontTx/>
              <a:buNone/>
            </a:pPr>
            <a:r>
              <a:rPr lang="es-CO" sz="4400" b="1" dirty="0" smtClean="0">
                <a:solidFill>
                  <a:srgbClr val="002060"/>
                </a:solidFill>
                <a:latin typeface="Verdana" pitchFamily="34" charset="0"/>
              </a:rPr>
              <a:t>Nelson Mandela</a:t>
            </a:r>
          </a:p>
          <a:p>
            <a:pPr indent="22225" algn="r" eaLnBrk="1" hangingPunct="1">
              <a:lnSpc>
                <a:spcPct val="80000"/>
              </a:lnSpc>
              <a:buFontTx/>
              <a:buNone/>
            </a:pPr>
            <a:endParaRPr lang="es-CO" sz="2400" b="1" dirty="0" smtClean="0">
              <a:solidFill>
                <a:srgbClr val="339966"/>
              </a:solidFill>
              <a:latin typeface="Verdana" pitchFamily="34" charset="0"/>
            </a:endParaRPr>
          </a:p>
        </p:txBody>
      </p:sp>
      <p:grpSp>
        <p:nvGrpSpPr>
          <p:cNvPr id="4" name="Group 8"/>
          <p:cNvGrpSpPr>
            <a:grpSpLocks/>
          </p:cNvGrpSpPr>
          <p:nvPr/>
        </p:nvGrpSpPr>
        <p:grpSpPr bwMode="auto">
          <a:xfrm>
            <a:off x="3616259" y="546101"/>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6"/>
          <p:cNvSpPr>
            <a:spLocks noGrp="1" noChangeArrowheads="1"/>
          </p:cNvSpPr>
          <p:nvPr>
            <p:ph type="title"/>
          </p:nvPr>
        </p:nvSpPr>
        <p:spPr>
          <a:xfrm rot="20400258">
            <a:off x="281357" y="2295766"/>
            <a:ext cx="6985000" cy="563563"/>
          </a:xfrm>
        </p:spPr>
        <p:txBody>
          <a:bodyPr>
            <a:normAutofit fontScale="90000"/>
          </a:bodyPr>
          <a:lstStyle/>
          <a:p>
            <a:pPr eaLnBrk="1" hangingPunct="1">
              <a:defRPr/>
            </a:pPr>
            <a:r>
              <a:rPr lang="es-ES_tradnl" sz="3000" b="1" dirty="0" smtClean="0">
                <a:solidFill>
                  <a:srgbClr val="642FFB"/>
                </a:solidFill>
                <a:latin typeface="Verdana" pitchFamily="34" charset="0"/>
              </a:rPr>
              <a:t>REFLEXIONES SOBRE INNOVACIÓN Y CAMBIO</a:t>
            </a:r>
          </a:p>
        </p:txBody>
      </p:sp>
      <p:sp>
        <p:nvSpPr>
          <p:cNvPr id="10242" name="Rectangle 2"/>
          <p:cNvSpPr>
            <a:spLocks noGrp="1"/>
          </p:cNvSpPr>
          <p:nvPr>
            <p:ph idx="1"/>
          </p:nvPr>
        </p:nvSpPr>
        <p:spPr>
          <a:xfrm rot="20506789">
            <a:off x="744539" y="2897422"/>
            <a:ext cx="7770813" cy="3528987"/>
          </a:xfrm>
        </p:spPr>
        <p:txBody>
          <a:bodyPr>
            <a:normAutofit lnSpcReduction="10000"/>
          </a:bodyPr>
          <a:lstStyle/>
          <a:p>
            <a:pPr indent="22225" algn="ctr" eaLnBrk="1" hangingPunct="1">
              <a:buFontTx/>
              <a:buNone/>
            </a:pPr>
            <a:r>
              <a:rPr lang="es-ES_tradnl" sz="4000" dirty="0" smtClean="0">
                <a:latin typeface="Verdana" pitchFamily="34" charset="0"/>
              </a:rPr>
              <a:t>"</a:t>
            </a:r>
            <a:r>
              <a:rPr lang="es-ES_tradnl" sz="3600" dirty="0" smtClean="0">
                <a:latin typeface="Verdana" pitchFamily="34" charset="0"/>
              </a:rPr>
              <a:t>Tu objetivo no debe limitarse a ser que te consideren como el mejor de los mejores.  Tienes que ser considerado el único que hace lo que haces</a:t>
            </a:r>
            <a:r>
              <a:rPr lang="es-ES_tradnl" sz="4000" dirty="0" smtClean="0">
                <a:latin typeface="Verdana" pitchFamily="34" charset="0"/>
              </a:rPr>
              <a:t>“</a:t>
            </a:r>
          </a:p>
          <a:p>
            <a:pPr indent="22225" algn="r" eaLnBrk="1" hangingPunct="1">
              <a:buFontTx/>
              <a:buNone/>
            </a:pPr>
            <a:r>
              <a:rPr lang="es-ES_tradnl" b="1" dirty="0" smtClean="0">
                <a:solidFill>
                  <a:srgbClr val="339966"/>
                </a:solidFill>
                <a:latin typeface="Verdana" pitchFamily="34" charset="0"/>
              </a:rPr>
              <a:t>Jerry García</a:t>
            </a:r>
            <a:endParaRPr lang="es-CO" b="1" dirty="0" smtClean="0">
              <a:solidFill>
                <a:srgbClr val="339966"/>
              </a:solidFill>
              <a:latin typeface="Verdana" pitchFamily="34" charset="0"/>
            </a:endParaRPr>
          </a:p>
        </p:txBody>
      </p:sp>
      <p:grpSp>
        <p:nvGrpSpPr>
          <p:cNvPr id="4" name="Group 8"/>
          <p:cNvGrpSpPr>
            <a:grpSpLocks/>
          </p:cNvGrpSpPr>
          <p:nvPr/>
        </p:nvGrpSpPr>
        <p:grpSpPr bwMode="auto">
          <a:xfrm>
            <a:off x="3571611" y="334268"/>
            <a:ext cx="4791140" cy="700088"/>
            <a:chOff x="2381" y="344"/>
            <a:chExt cx="3154" cy="441"/>
          </a:xfrm>
        </p:grpSpPr>
        <p:sp>
          <p:nvSpPr>
            <p:cNvPr id="6" name="2 Subtítulo"/>
            <p:cNvSpPr txBox="1">
              <a:spLocks/>
            </p:cNvSpPr>
            <p:nvPr/>
          </p:nvSpPr>
          <p:spPr bwMode="auto">
            <a:xfrm>
              <a:off x="3523" y="34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s-CO" sz="900" b="1" i="1" dirty="0">
                  <a:solidFill>
                    <a:srgbClr val="FFFFFF"/>
                  </a:solidFill>
                  <a:latin typeface="Palatino Linotype" panose="02040502050505030304" pitchFamily="18" charset="0"/>
                </a:rPr>
                <a:t>Unidad de Administración de Carrera Judicial</a:t>
              </a:r>
            </a:p>
            <a:p>
              <a:pPr algn="ctr">
                <a:buNone/>
              </a:pPr>
              <a:r>
                <a:rPr lang="es-CO" sz="900" b="1" i="1" dirty="0">
                  <a:solidFill>
                    <a:srgbClr val="FFFFFF"/>
                  </a:solidFill>
                  <a:latin typeface="Palatino Linotype" panose="02040502050505030304" pitchFamily="18" charset="0"/>
                </a:rPr>
                <a:t>William Espinosa Santamaria </a:t>
              </a:r>
            </a:p>
            <a:p>
              <a:pPr algn="ctr">
                <a:buNone/>
              </a:pPr>
              <a:r>
                <a:rPr lang="es-CO" sz="900" b="1" i="1" dirty="0">
                  <a:solidFill>
                    <a:srgbClr val="FFFFFF"/>
                  </a:solidFill>
                  <a:latin typeface="Palatino Linotype" panose="02040502050505030304" pitchFamily="18" charset="0"/>
                </a:rPr>
                <a:t>Magister en Calidad y Gestión Integral </a:t>
              </a:r>
            </a:p>
            <a:p>
              <a:pPr algn="ctr">
                <a:buNone/>
              </a:pPr>
              <a:r>
                <a:rPr lang="es-CO" sz="900" b="1" i="1" dirty="0" err="1">
                  <a:solidFill>
                    <a:srgbClr val="FFFFFF"/>
                  </a:solidFill>
                  <a:latin typeface="Palatino Linotype" panose="02040502050505030304" pitchFamily="18" charset="0"/>
                </a:rPr>
                <a:t>Ph</a:t>
              </a:r>
              <a:r>
                <a:rPr lang="es-CO" sz="900" b="1" i="1" dirty="0">
                  <a:solidFill>
                    <a:srgbClr val="FFFFFF"/>
                  </a:solidFill>
                  <a:latin typeface="Palatino Linotype" panose="02040502050505030304" pitchFamily="18" charset="0"/>
                </a:rPr>
                <a:t> D en Derecho</a:t>
              </a:r>
            </a:p>
            <a:p>
              <a:pPr algn="ctr" eaLnBrk="1" hangingPunct="1">
                <a:buFont typeface="Arial" panose="020B0604020202020204" pitchFamily="34" charset="0"/>
                <a:buNone/>
              </a:pPr>
              <a:endParaRPr lang="es-CO" sz="1600" b="1" i="1" dirty="0">
                <a:solidFill>
                  <a:srgbClr val="FFFFFF"/>
                </a:solidFill>
                <a:latin typeface="Palatino Linotype" panose="02040502050505030304" pitchFamily="18" charset="0"/>
              </a:endParaRPr>
            </a:p>
          </p:txBody>
        </p:sp>
        <p:pic>
          <p:nvPicPr>
            <p:cNvPr id="7"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07651"/>
            <a:ext cx="1982406" cy="6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Rama Judicial - UACJ">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ama Judicial - UACJ" id="{CE362738-93D7-4E52-9B3E-23B597D3AEA0}" vid="{C919C95F-AA13-4173-BBAF-088EAC8EA56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4371</TotalTime>
  <Words>11724</Words>
  <Application>Microsoft Office PowerPoint</Application>
  <PresentationFormat>Presentación en pantalla (4:3)</PresentationFormat>
  <Paragraphs>1279</Paragraphs>
  <Slides>165</Slides>
  <Notes>59</Notes>
  <HiddenSlides>0</HiddenSlides>
  <MMClips>0</MMClips>
  <ScaleCrop>false</ScaleCrop>
  <HeadingPairs>
    <vt:vector size="8" baseType="variant">
      <vt:variant>
        <vt:lpstr>Fuentes usadas</vt:lpstr>
      </vt:variant>
      <vt:variant>
        <vt:i4>15</vt:i4>
      </vt:variant>
      <vt:variant>
        <vt:lpstr>Tema</vt:lpstr>
      </vt:variant>
      <vt:variant>
        <vt:i4>1</vt:i4>
      </vt:variant>
      <vt:variant>
        <vt:lpstr>Servidores OLE incrustados</vt:lpstr>
      </vt:variant>
      <vt:variant>
        <vt:i4>2</vt:i4>
      </vt:variant>
      <vt:variant>
        <vt:lpstr>Títulos de diapositiva</vt:lpstr>
      </vt:variant>
      <vt:variant>
        <vt:i4>165</vt:i4>
      </vt:variant>
    </vt:vector>
  </HeadingPairs>
  <TitlesOfParts>
    <vt:vector size="183" baseType="lpstr">
      <vt:lpstr>Arial Unicode MS</vt:lpstr>
      <vt:lpstr>ＭＳ Ｐゴシック</vt:lpstr>
      <vt:lpstr>Angsana New</vt:lpstr>
      <vt:lpstr>Arial</vt:lpstr>
      <vt:lpstr>Arial Black</vt:lpstr>
      <vt:lpstr>Arial Narrow</vt:lpstr>
      <vt:lpstr>Calibri</vt:lpstr>
      <vt:lpstr>CastleT</vt:lpstr>
      <vt:lpstr>Comic Sans MS</vt:lpstr>
      <vt:lpstr>Impact</vt:lpstr>
      <vt:lpstr>Palatino Linotype</vt:lpstr>
      <vt:lpstr>Tahoma</vt:lpstr>
      <vt:lpstr>Times New Roman</vt:lpstr>
      <vt:lpstr>Verdana</vt:lpstr>
      <vt:lpstr>Wingdings</vt:lpstr>
      <vt:lpstr>Rama Judicial - UACJ</vt:lpstr>
      <vt:lpstr>Imagen</vt:lpstr>
      <vt:lpstr>Fotografía de Photo Editor</vt:lpstr>
      <vt:lpstr>FUNDAMENTOS EN SIG  DEL SIGC AL SIGCMA</vt:lpstr>
      <vt:lpstr>Tabla de contenido</vt:lpstr>
      <vt:lpstr>Algunos datos de interés:</vt:lpstr>
      <vt:lpstr>Sugerencias importantes</vt:lpstr>
      <vt:lpstr>Presentación personal</vt:lpstr>
      <vt:lpstr>Presentación personal</vt:lpstr>
      <vt:lpstr>La pobreza y la impotencia de la imaginación nunca se manifiesta de una manera tan clara como cuando se trata de imaginar la felicidad.</vt:lpstr>
      <vt:lpstr>Presentación de PowerPoint</vt:lpstr>
      <vt:lpstr>Presentación de PowerPoint</vt:lpstr>
      <vt:lpstr>NUEVA CONCEPCIÓN DE ORGANIZACIONES PÚBLICAS</vt:lpstr>
      <vt:lpstr>Presentación de PowerPoint</vt:lpstr>
      <vt:lpstr>Presentación de PowerPoint</vt:lpstr>
      <vt:lpstr>Presentación de PowerPoint</vt:lpstr>
      <vt:lpstr>“Quienes somos,  de donde venimos y hacia donde vamos” Paul Gauguin</vt:lpstr>
      <vt:lpstr>Heródoto</vt:lpstr>
      <vt:lpstr>   </vt:lpstr>
      <vt:lpstr> Año 1000 AC  Fenicios  </vt:lpstr>
      <vt:lpstr>Año 300 AC   Grecia</vt:lpstr>
      <vt:lpstr>EL MEDIOEVO</vt:lpstr>
      <vt:lpstr>En la ciencia medieval encontramos:   1) Los descubrimientos en el campo de la filosofía natural que ocurrieron en el periodo de la Edad Media —el periodo intermedio, en una división esquemática de la Historia de Europa; 2) En el campo de las Ciencias Teológicas encontramos la imagen de Dios creando el universo a través de principios geométricos: Frontispicio de la Bible Moralisée, 1215;  3) La Europa Occidental entra en la Edad Media con grandes dificultades que minaron la producción intelectual del continente tras la caída del Imperio Romano;  4) Los tiempos eran confusos y se había perdido el acceso a los tratados científicos de la antigüedad clásica (en griego), manteniéndose sólo las compilaciones resumidas y hasta desvirtuadas, por las sucesivas traducciones que los romanos habían hecho al latín;  5) Sin embargo, con el inicio de la llamada Revolución del siglo XII, se reavivó el interés por la investigación de la naturaleza. La ciencia que se desarrolló en ese periodo dorado de la filosofía escolástica daba énfasis a la lógica y abogaba por el empirismo, entendiendo la naturaleza como un sistema coherente de leyes que podrían ser explicadas por la razón.</vt:lpstr>
      <vt:lpstr>6) Fue con esa visión con la que sabios medievales se lanzaron en busca de explicaciones para los fenómenos del universo y consiguieron importantes avances en áreas como la metodología científica y la física.  7) Esos avances fueron repentinamente interrumpidos por la Peste negra y son virtualmente desconocidos por el público contemporáneo, en parte porque la mayoría de las teorías avanzadas del periodo medieval están hoy obsoletas, y en parte por el estereotipo de que la Edad Media fue una supuesta "Edad de las Tinieblas".</vt:lpstr>
      <vt:lpstr>Presentación de PowerPoint</vt:lpstr>
      <vt:lpstr>1) Los romanos eran un pueblo de orientación práctica. A pesar de estar maravillados con los descubrimientos del pasado griego, no llegaron a formar nuevas instituciones que buscasen específicamente entender el universo o el mundo natural.  2) Los verdaderos centros de producción de conocimiento del Imperio romano se localizaban en los territorios orientales, de cultura griega. Habían sido fundados antes del dominio romano y ya no mantenían la misma fuerza creativa de periodos anteriores. 3) La clase rica del Imperio era bilingüe, no  sentía la necesidad de traducir los tratados científico-filosóficos producidos por la civilización griega.  Sin embargo, era común encontrar compilaciones resumidas de las principales corrientes del pensamiento griego en latín.  4) Estos resúmenes eran leídos y discutidos en los espacios públicos de la agitada vida social romana. 5) Durante el proceso de desestructuración del Imperio romano de Occidente, el Occidente europeo fue perdiendo contacto con Oriente y el griego acabó por ser olvidado.  6) Europa Occidental perdió el acceso a los tratados originales de los filósofos clásicos, quedándose sólo con las versiones truncadas de ese conocimiento que habían sido traducidas anteriormente.  Es como si hoy en día perdiéramos casi todos los trabajos científicos y sólo nos quedásemos con textos de revistas destinadas al consumo popular. 7) Al inicio del período medieval, la vida cultural se concentró en los monasterios. </vt:lpstr>
      <vt:lpstr>EDAD MEDIA ANTIGUA:  El Imperio romano de Occidente, si bien estaba unido por el latín, aún englobaba un gran número de culturas diferentes que habían sido asimiladas de una manera incompleta por la cultura romana.  Debilitado por las migraciones e invasiones de tribus bárbaras, por la desintegración política de Roma en el siglo V y aislado del resto del mundo por la expansión del Islam el siglo VII, el Occidente Europeo llegó a ser poco más que una colcha de retales de poblaciones rurales y pueblos seminómadas.  La inestabilidad política y el declive de la vida urbana golpearon duramente la vida cultural del continente. La Iglesia Católica, como única institución que no se desintegró en ese proceso, mantuvo lo que quedó de fuerza intelectual, especialmente a través de la vida monástica. El hombre instruido de esos primeros siglos era casi siempre un clérigo para quien el estudio de los conocimientos naturales era una pequeña parte de la erudición.  Estos estudiosos vivían en una atmósfera que daba prioridad a la fe y tenían la mente más dirigida a la salvación de las almas que al cuestionamiento de detalles de la naturaleza.  Además de eso, la vida casi siempre insegura y económicamente difícil de esa primera parte del periodo medieval mantenía al hombre volcado en las dificultades del día a día.  De ese modo, las actividades científicas fueron prácticamente reducidas a las citas y comentarios de obras que hacían referencia a la antigüedad clásica; esos comentarios estaban a veces llenos de errores, ya que los textos usados como referencia, las obras que quedaron en latín, tenían informaciones truncadas y hasta tergiversadas.</vt:lpstr>
      <vt:lpstr>A finales del siglo VIII, hubo una primera tentativa de resurgimiento de la cultura occidental. Carlomagno había conseguido reunir gran parte de Europa bajo su dominio. Para unificar y fortalecer su imperio, decidió ejecutar una reforma en la educación. El monje inglés Alcuino elaboró un proyecto de desarrollo escolar que buscó revivir el saber clásico estableciendo los programas de estudio a partir de las siete artes liberales: el trivium, o enseñanza literaria (gramática, retórica y dialéctica) y el quadrivium, o enseñanza científica (aritmética, geometría, astronomía y música). A partir del año 787, se promulgaron decretos que recomendaban, en todo el imperio, la restauración de las antiguas escuelas y la fundación de otras nuevas. Institucionalmente, esas nuevas escuelas podían ser monacales, bajo la responsabilidad de los monasterios; catedralicias, junto a la sede de los obispados; y palatinas, junto a las cortes. Esas medidas tendrían sus efectos más significativos sólo algunos siglos más tarde. La enseñanza de la dialéctica (o lógica) fue haciendo renacer el interés por la indagación especulativa; de esa semilla surgiría la filosofía cristiana de la Escolástica. Además de eso, en los siglos XII y XIII, muchas de las escuelas que habían sido estructuradas por Carlomagno, especialmente las escuelas catedralicias, pasaron a ser Universidades. En el siglo X, Gerberto de Aurillac (papa Silvestre II) introdujo en Francia el sistema decimal y el cero que se utilizaban desde que Al-Juarismi los trajera de la India y los difundiera en Europa a través de Al-Ándalus y la Marca Hispánica. También difundió el astrolabio, de origen bizantino. </vt:lpstr>
      <vt:lpstr>EDAD MEDIA CLÁSICA             El movimiento de traducción de los textos griegos marca el fortalecimiento de la intelectualidad europea.</vt:lpstr>
      <vt:lpstr>1) Después de la contención de las últimas oleadas de invasiones extranjeras el siglo X, siguió una época de relativa tranquilidad en relación a las amenazas externas, que también coincidió con un periodo de condiciones climáticas más benignas.  2) Europa Occidental pasa entonces por cambios sociales, políticos y económicos, que van a generar el llamado Renacimiento del siglo XII.  3) Los avances tecnológicos posibilitan el cultivo de nuevas tierras y el aumento de la diversidad de los productos agrícolas, que sostienen una población que pasa a crecer rápidamente.  4) El comercio está en franca expansión, ocurre el desarrollo de rutas entre los diversos pueblos que reducen las distancias, facilitando no sólo el comercio de bienes físicos, sino también el cambio de ideas y corrientes entre los países.  5) Las ciudades también van abandonando su dependencia agraria, creciendo en torno a los castillos y monasterios.  6) En ese ambiente receptivo, comienzan a abrirse nuevas escuelas a lo largo de todo el continente, incluso en ciudades y villas menores.</vt:lpstr>
      <vt:lpstr>En el campo intelectual, los cambios son también fruto del contacto con el mundo oriental y árabe a través de las Cruzadas y del movimiento de Reconquista de la Península Ibérica.  Por aquel entonces, el mundo islámico se encontraba bastante avanzado en términos intelectuales y científicos.  Los autores árabes habían mantenido durante mucho tiempo un contacto regular con las obras clásicas griegas (Aristóteles, por ejemplo), habiendo hecho un trabajo de traducción que sería muy valioso para los pueblos occidentales, ya que por este medio volvieron a entrar en contacto con sus raíces eruditas "olvidadas".   De hecho, ya sea en España (Escuela de traductores de Toledo), ya sea en el sur de Italia, los traductores europeos van a producir un espolio considerable de traducciones que permitieron avances importantes en conocimientos como la astronomía, la matemática, la biología y la medicina, y que serían el caldo de cultivo de la evolución intelectual europea de los siglos posteriores.</vt:lpstr>
      <vt:lpstr>Mapa de las universidades medievales. Las universidades y las nuevas órdenes religiosas proporcionaron infraestructuras para la formación de comunidades científicas.</vt:lpstr>
      <vt:lpstr>1) Alrededor de 1150 se fundan las primeras universidades medievales: Bolonia (1088), París (1150) y Oxford (1167) — en 1500 ya serían más de setenta.  Ése fue efectivamente el punto de partida para el modelo actual de universidad.  Algunas de esas instituciones recibían de la Iglesia o de Reyes el título de Studium Generale; y eran consideradas los locales de enseñanza más prestigiosos de Europa, sus académicos eran animados a compartir documentos y dar cursos en otros institutos por todo el continente. 2) Tratándose no sólo de instituciones de enseñanza, las universidades medievales eran también locales de investigación y producción del saber, además de focos de vigorosos debates y muchas polémicas.  3) Eso también se refleja en las crisis en que estuvieron envueltas estas instituciones y por las intervenciones que sufrieron del poder real y eclesiástico.  4) La filosofía natural estudiada en las facultades de Arte de esas instituciones trataba del estudio objetivo de la naturaleza y del universo físico. Ése era un campo independiente y separado de la teología; entendido como un área de estudio esencial en sí misma, así como un fundamento para la obtención de otros saberes. 5) Otro factor importante que influyó en el florecimiento intelectual del periodo fue la actividad cultural de las nuevas órdenes mendicantes: especialmente los Dominicos y los Franciscanos. Al contrario de las órdenes monásticas, volcadas hacia la vida contemplativa en los monasterios, estas nuevas órdenes estaban dedicadas a la convivencia en el mundo laico y buscaban defender la fe cristiana por la predicación y por el uso de la razón.  6) La integración de esas órdenes en las universidades medievales proporcionaba la infraestructura necesaria para la existencia de comunidades científicas y generaría muchos frutos para el estudio de la naturaleza, especialmente con la renombrada Escuela Franciscana de Oxford. </vt:lpstr>
      <vt:lpstr>El influjo de los textos griegos, las órdenes mendicantes y la multiplicación de las universidades irían a actuar conjuntamente en ese nuevo mundo que se alimentaba del torbellino de las ciudades en crecimiento. En 1200 ya había traducciones latinas razonablemente precisas de los principales trabajos de los autores antiguos más cruciales para la filosofía: Aristóteles, Platón, Euclides, Ptolomeo, Arquímedes y Galeno.   A esa altura, la filosofía natural (e.g. ciencia) contenida en esos textos comenzó a ser trabajada y desarrollada por escolásticos notables como Robert Grosseteste, Roger Bacon, Alberto Magno y Duns Scoto, que traerían nuevas tendencias para un abordaje más concreto y empírico, representando un preludio del pensamiento moderno.</vt:lpstr>
      <vt:lpstr>Grosseteste, el fundador de la escuela Franciscana de Oxford, fue el primer escolástico en entender plenamente la visión aristotélica del doble camino para el pensamiento científico: generalizar de observaciones particulares a una ley universal; y después hacer el camino inverso: deducir de leyes universales a la previsión de situaciones particulares. Además de eso, afirmó que estos dos caminos deberían ser verificados —o invalidados— a través de experimentos que probaran sus principios. Grosseteste daba gran énfasis a la matemática como un medio de entender la naturaleza y su método de investigación contenía la base esencial de la ciencia experimental. Roger Bacon, alumno de Grosseteste, da una especial atención a la importancia de la experimentación para aumentar el número de hechos conocidos acerca del mundo. Describe el método científico como un ciclo repetido de observación, hipótesis, experimentación y necesidad de verificación independiente. Bacon registraba la forma en que llevaba a cabo sus experimentos dando detalles precisos, a fin de que otros pudieran reproducir sus experimentos y probar los resultados —esa posibilidad de verificación independiente es parte fundamental del método científico contemporáneo. </vt:lpstr>
      <vt:lpstr>EDAD MEDIA TARDÍA           Demostración de Galileo sobre el movimiento acelerado. La base de la famosa "Ley de la caída de los cuerpos" fue el teorema de la velocidad media.</vt:lpstr>
      <vt:lpstr>La primera mitad del siglo XIV vio el trabajo científico de grandes pensadores.  Inspirado en Duns Scoto, Guillermo de Ockham entendía que la filosofía sólo debía tratar de temas sobre los cuales ella pudiera obtener un conocimiento real. Sus estudios en lógica lo llevaron a defender el principio hoy llamado Navaja de Ockham: si hay varias explicaciones igualmente válidas para un hecho, entonces debemos escoger la más simple.   Ello debería llevar a un declive en debates estériles y mover la filosofía natural en dirección a lo que hoy se considera ciencia.  En aquel tiempo, académicos como Jean Buridan y Nicolás Oresme comenzaron a cuestionar aspectos de la mecánica aristotélica.   En particular, Buridan desarrolló la teoría del ímpetu, que explicaba el movimiento de proyectiles y fue el primer paso en dirección al concepto moderno de inercia. </vt:lpstr>
      <vt:lpstr>Buridan se anticipó a Isaac Newton cuando escribió:  ... Después de dejar el brazo del lanzador, el proyectil sería movido por un ímpetu suministrado por el lanzador y continuaría moviéndose siempre y cuando ese ímpetu permaneciese más fuerte que la resistencia. Ese movimiento sería de duración infinita en caso de que no fuera disminuido y corrompido por una fuerza contraria resistente a él, o por algo que desvíe al objeto a un movimiento contrario.</vt:lpstr>
      <vt:lpstr>En esa misma época, los denominados Calculatores de Merton College, de Oxford, elaboraron el Teorema de la velocidad media. Usando un lenguaje simplificado, este teorema establece que un cuerpo en movimiento uniformemente acelerado recorre, en un determinado intervalo de tiempo, el mismo espacio que sería recorrido por un cuerpo que se desplazara con velocidad constante e igual a la velocidad media del primero. Más tarde, ese teorema sería la base de la "Ley de la caída de los cuerpos", de Galileo. Hoy sabemos que las principales propiedades cinemáticas del movimiento rectilíneo uniformemente variado (MRUV), que aún se le atribuyen a Galileo por los textos de física, fueron descubiertas y probadas por esos académicos. Nicolás Oresme, por su parte, demostró que las razones propuestas por la física aristotélica contra el movimiento del planeta Tierra no eran válidas e invocó el argumento de la simplicidad (de la navaja de Ockham) en favor de la teoría de que es la Tierra la que se mueve, y no los cuerpos celestes. En general, el argumento de Oresme a favor del movimiento terrestre es más explícito y más claro que el que fue dado siglos después por Copérnico. Entre otras proezas, Oresme fue el descubridor del cambio de dirección de la luz a través de la refracción atmosférica; aunque, hasta hoy, ese descubrimiento se le atribuye a Robert Hooke. En 1348, la Peste Negra llevó este periodo de intenso desarrollo científico a un fin repentino. La plaga mató un tercio de la población europea. Durante casi un siglo, nuevos focos de la plaga y otros desastres causaron un continuo decrecimiento demográfico. Las áreas urbanas, generalmente el motor de las innovaciones intelectuales, fueron especialmente afectadas. </vt:lpstr>
      <vt:lpstr>Línea del tiempo: Datos demográficos de Europa y la presencia de innovadores en los campos de la física y de la metodología científica.   </vt:lpstr>
      <vt:lpstr>Presentación de PowerPoint</vt:lpstr>
      <vt:lpstr>Presentación de PowerPoint</vt:lpstr>
      <vt:lpstr>Además de estancar el proceso de innovación, la peste negra fue uno de los factores que pusieron en jaque todo el modelo de sociedad que había encontrado su apogeo los siglos anteriores. El siglo XV presenció el inicio del florecimiento artístico y cultural del Renacimiento.  El redescubrimiento de textos antiguos se aceleró después de la Caída de Constantinopla, a mediados del siglo XV, cuando muchos eruditos bizantinos tuvieron que ir a buscar refugio en Occidente, especialmente en Italia.  Este nuevo influjo alimentó el creciente interés de los académicos europeos por los textos clásicos de periodos anteriores al triunfo del cristianismo en la cultura europea. En el siglo XVI ya comienza a existir, paralelo al interés por la civilización clásica, un menosprecio por la Edad Media, que pasó a ser cada vez más asociada a expresiones como "barbarismo", "ignorancia", "oscuridad", "gótico", "noche de mil años" o "sombrío". </vt:lpstr>
      <vt:lpstr>El humanismo renacentista rompe con la visión teocéntrica y con la concepción filosófico-teológica medieval.  Conceptos como la dignidad del ser humano pasan a estar en primer plano. Por otro lado, ese humanismo representa también una ruptura con la importancia que le venía siendo dada a las ciencias naturales desde el (re-) descubrimiento de Aristóteles, en el siglo XII. A pesar del florecimiento artístico, el periodo inicial del Renacimiento es generalmente visto como un momento de estancamiento en las ciencias.  Hay poco desarrollo de disciplinas como la física y astronomía.  El apego a los escritos antiguos enraízan aún más las visiones ptolemaica y aristotélica del universo. En contraste con la escolástica, que suponía un orden racional de la naturaleza en el cual podría penetrar el intelecto, el llamado naturalismo renacentista pasaba a ver el universo como una creación espiritual opaca a la racionalidad y que sólo podría ser comprendida por la experiencia directa.  Al mismo tiempo, la filosofía perdió mucho de su rigor cuando las reglas de la lógica pasaron a considerarse como secundarias ante la intuición o la emoción. </vt:lpstr>
      <vt:lpstr>Por otro lado, la invención de la imprenta, que ocurrió simultáneamente a la Caída de Constantinopla, tendría gran efecto en la sociedad europea. La difusión más fácil de la palabra escrita democratizó el aprendizaje y permitió la propagación más rápida de nuevas ideas. Entre esas ideas estaba el álgebra, que había sido introducida en Europa por Fibonacci en el siglo XIII, pero sólo se popularizó al ser divulgada en forma impresa.</vt:lpstr>
      <vt:lpstr>Por otro lado, la invención de la imprenta, que ocurrió simultáneamente a la Caída de Constantinopla, tendría gran efecto en la sociedad europea. La difusión más fácil de la palabra escrita democratizó el aprendizaje y permitió la propagación más rápida de nuevas ideas. Entre esas ideas estaba el álgebra, que había sido introducida en Europa por Fibonacci en el siglo XIII, pero sólo se popularizó al ser divulgada en forma impresa. Estas transformaciones facilitaron el camino para la Revolución científica, pero eso sólo ocurriría después de haber llegado el movimiento renacentista al norte de Europa, con figuras como Copérnico, Francis Bacon y Descartes. Fueron estas figuras las que llevaron adelante los avances ensayados por los sabios de la Edad Media, pero estos personajes ya son descritos a menudo como pensadores pre-iluministas, en lugar de que sean vistos como parte del Renacimiento tardío. </vt:lpstr>
      <vt:lpstr>La Revolución científica es un concepto usado para explicar el surgimiento de la ciencia moderna durante la Edad moderna temprana, asociada principalmente con los siglos XVI y XVII, en que nuevas ideas y conocimientos en física, astronomía, biología (incluyendo anatomía humana) y química transformaron las visiones antiguas y medievales sobre la naturaleza y sentaron las bases de la ciencia moderna. De acuerdo a la mayoría de versiones, la revolución científica se inició en Europa hacia el final de la época del Renacimiento y continuó a través del siglo XVIII, influyendo en el movimiento social intelectual conocido como la Ilustración. Si bien sus fechas son discutidas, por lo general se cita a la publicación en 1543 de De revolutionibus orbium coelestium (Sobre los giros de los orbes celestes) de Nicolás Copérnico como el comienzo de la revolución científica. Una primera fase de la revolución científica, enfocada a la recuperación del conocimiento de los antiguos, puede describirse como el Renacimiento Científico y se considera que culminó en 1632 con la publicación del ensayo de Galileo Diálogos sobre los dos máximos sistemas del mundo.  La finalización de la revolución científica se atribuye a la "gran síntesis" de 1687 de Principia de Isaac Newton, que formuló las leyes de movimiento y de la gravitación universal y completó la síntesis de una nueva cosmología.  A finales del siglo XVIII, la revolución científica había dado paso a la "Era de la Reflexión". El concepto de revolución científica que tuvo lugar durante un período prolongado surgió en el siglo XVIII con la obra de Jean Sylvain Bailly, que vio un proceso en dos etapas de quitar lo viejo y establecer lo nuevo. El filósofo e historiador Alexandre Koyré acuñó el término revolución científica en 1939 para describir esta época. </vt:lpstr>
      <vt:lpstr>Presentación de PowerPoint</vt:lpstr>
      <vt:lpstr>El pensamiento de San Agustín fue de vacilar al orientar la visión del hombre medieval sobre la relación entre la fe cristiana y el estudio de la naturaleza. Él reconocía la importancia del conocimiento, pero entendía que la fe en Cristo venía a restaurar la condición decaída de la razón humana, siendo, por lo tanto, más importante. Agustín afirmaba que la interpretación de las escrituras debía hacerse de acuerdo con los conocimientos disponibles, en cada época, sobre el mundo natural.  Escritos como su interpretación "alegórica" del libro bíblico del Génesis van a influir fuertemente en la Iglesia medieval, que tendrá una visión más interpretativa y menos literal de los textos sagrados. Durante los tiempos confusos de la disolución del Imperio romano de Occidente y de los primeros siglos de la Edad Media, mucha de la cultura clásica se perdió, pero el declive cultural habría sido mucho más intenso si no fuera por el monasticismo, más específicamente por la acción de los monjes copistas.  Es cierto que los textos en griego ya no estaban más accesibles por el olvido del idioma y que los escritos que pasaban por el trabajoso proceso de copia manual eran seleccionados de acuerdo con la importancia que les daban los religiosos. La Iglesia también estuvo al cargo de la estructura educativa, o, por lo menos, supervisando la misma. Cuando Carlomagno llamó al monje Alcuino para elaborar una reforma en la educación europea, la Iglesia quedó al cargo de las escuelas monacales y de las escuelas catedralicias. La mayoría de las universidades en los siglos XII y XIII surgieron precisamente de escuelas ligadas a las catedrales y funcionaban bajo la protección de jurisdicción eclesiástica.</vt:lpstr>
      <vt:lpstr>PRIMERA GUERRA MUNDIAL </vt:lpstr>
      <vt:lpstr>La Primera Guerra Mundial, también conocida como Gran Guerra, fue una guerra desarrollada principalmente en Europa, que dio comienzo el 28 de julio de 1914 y finalizó el 11 de noviembre de 1918, cuando Alemania aceptó las condiciones del armisticio.  Tras seis meses de negociaciones en la Conferencia de Paz de París, el 28 de junio de 1919 los países aliados firmaron el Tratado de Versalles con Alemania, y otros a lo largo del siguiente año con cada una de las potencias derrotadas.  Más de nueve millones de combatientes perdieron la vida, una cifra extraordinariamente elevada, dada la sofisticación tecnológica e industrial de los beligerantes.  Está considerado el quinto conflicto más mortífero de la historia de la Humanidad. Tal fue la convulsión que provocó la guerra, que allanó el camino a grandes cambios políticos, incluyendo numerosas revoluciones con un carácter nunca antes visto en varias de las naciones involucradas.</vt:lpstr>
      <vt:lpstr>Recibió el calificativo de mundial, porque en ella se vieron involucradas todas las grandes potencias industriales y militares de la época,7 divididas en dos alianzas opuestas. Por un lado se encontraba la Triple Alianza, formada por las Potencias Centrales: el Imperio alemán y Austria-Hungría. Italia, que había sido miembro de la Triple Alianza junto a Alemania y Austria-Hungría, no se unió a las Potencias Centrales, pues Austria, en contra de los términos pactados, fue la nación agresora que desencadenó el conflicto.8 Por otro lado se encontraba la Triple Entente, formada por el Reino Unido, Francia y el Imperio ruso. Ambas alianzas sufrieron cambios y fueron varias las naciones que acabarían ingresando en las filas de uno u otro bando según avanzaba la guerra: Italia, Japón y Estados Unidos se unieron a la Triple Entente, mientras el Imperio otomano y Bulgaria se unieron a las Potencias Centrales. En total, más de 70 millones de militares, incluyendo 60 millones de europeos, se movilizaron y combatieron en la guerra más grande de la historia hasta ese momento.9 10 Hasta el comienzo de la Segunda Guerra Mundial, esta guerra era llamada Gran Guerra o simplemente Guerra Mundial, expresión esta última que en Alemania comenzó a utilizarse desde su comienzo (Weltkrieg), aunque solo se generalizó en Francia (Guerre Mondiale) y en el Reino Unido (World War) en la década de 1930, mientras que en Estados Unidos la denominación se impuso a partir del momento de su intervención,14 ya que allí originalmente se la conoció como la Guerra Europea</vt:lpstr>
      <vt:lpstr>Presentación de PowerPoint</vt:lpstr>
      <vt:lpstr> </vt:lpstr>
      <vt:lpstr> </vt:lpstr>
      <vt:lpstr>La gestión de calidad se centra no solo en la calidad de un producto , servicio o la satisfacción de sus clientes, sino en los medios para obtenerla. Por lo tanto, la gestión de calidad utiliza al aseguramiento de la calidad y el control de los procesos para obtener una calidad más consistente.</vt:lpstr>
      <vt:lpstr>EVOLUCIÒN DE LA GESTIÒN DE LA CALIDAD</vt:lpstr>
      <vt:lpstr>La inspección, en particular, se utilizaba como herramienta de control para la detección de errores, siendo esta función desempeñada por alguien diferente al operario que ejecutaba la actividad. Entonces, la caracterización de esta etapa estuvo dada por un enfoque hacia la resolución de problemas por medio de la herramienta de Calidad, por tratar sólo de uniformizar la Calidad de los productos, por utilizar métodos para medir y detectar variaciones en las partes del producto y por estar los responsables de Calidad en los departamentos de inspección realizando sorteos y conteo de defectos, todo, dentro de establecer el principal interés en la detección de errores por medio de la inspección (Bounds, 1976). Estas ideas tenían sentido en el contexto y época en las que fueron pensadas. De hecho, fueron responsables de los grandes aumentos de productividad que tuvieron lugar durante la primera mitad del siglo pasado. Sin embargo su aplicación hoy, en los mismos términos planteados por su desarrollo original, carece de sentido y resulta en fuente de desperdicio del recurso más valioso que una organización puede tener: la experiencia y competencias desarrolladas a lo largo del tiempo por sus recursos humanos. (Bounds, 1994).</vt:lpstr>
      <vt:lpstr>De la misma forma, esta etapa puede estar identificada como aquella en dónde las empresas empiezan a concientizarse sobre la importancia de la Calidad, determinando que ésta podía estar sujeta a una mensura y control. Lo que se buscaba básicamente era el asegurar que el cliente no recibiera productos defectuosos y que la Calidad se orientara hacia el producto terminado. Asimismo, se introduce por primera vez el departamento de control de Calidad, el cual, auxiliado por la inspección, examina de cerca los productos terminados o una muestra representativa de ellos para detectar sus defectos y evitar que los clientes reciban productos defectuosos. Este departamento de Calidad se convierte en “el policía” y se responsabiliza de todos los problemas de Calidad de la empresa (Valdés, 1995 citado por Barroso, 1999). Por último, podemos resumir que fue la etapa en dónde sólo se enfocaba la atención de la Calidad en el “producto”.</vt:lpstr>
      <vt:lpstr>2. SEGUNDA ETAPA: CONTROL ESTADÍSTICO DEL PROCESO (DÉCADA DEL TREINTA) La etapa estuvo enfocada al control de los procesos y a la aparición de métodos estadísticos para ese fin, además de servir para la reducción de los niveles de inspección del producto. Este nuevo enfoque se efectúa con el objetivo de reducir los costos de inspección, pero el principio seguía siendo el mismo; detectar problemas de Calidad en los productos que ya habían sido manufacturados. Es decir, el control solo puede evitar que el producto fallado llegue al cliente (en el mejor de los casos), pero es incapaz de evitar los costos generados por su reparación. La Calidad avanzó en este sentido cuando Walter Shewhart introduce el denominado Control Estadístico de Procesos, entendiendo a la Calidad como un problema de variación que podía ser controlado y prevenido mediante la eliminación a tiempo de las causas que lo provocaban y que de esta forma la producción pudiese cumplir con la tolerancia especificada en el diseño. Es de destacar que Shewhart es considerado como el padre del control estadístico de procesos, unió por primera vez la estadística con la ingeniería y la economía, expresando sus ideas en el libro: “Control económico de la Calidad de los productos manufacturados”, primer texto estadístico enfocado a la Calidad. Entonces, a diferencia de la etapa anterior en dónde el objetivo de la Calidad era el producto, esta etapa tenía como objetivo central el control de la variación del proceso, basándose la visión de la Calidad como un problema a resolver en dónde se enfatiza en la uniformidad de los productos con un mínimo de inspección. </vt:lpstr>
      <vt:lpstr>Asimismo, una sustancial diferencia con la etapa anterior es que los profesionales responsables de Calidad se sitúan en los departamentos de manufactura e ingeniería, introduciendo el uso de herramientas y técnicas estadísticas para resolver los problemas. De la misma forma éstos profesionales enfocan sus esfuerzos a la investigación de aplicar controles para llegar a la Calidad (Bounds 1976). Es de destacar que otros autores como Valdés 1995, citado por Barroso 1999, llaman a esta etapa como la de aseguramiento de la Calidad, la cual se tratará en el siguiente punto y, visualizan que el concepto de Calidad en esta etapa deja de pensarse como un sistema correctivo para convertirse en uno preventivo. De la misma forma, caracteriza a la etapa como en la cual se empieza a capacitar al personal de producción para que realice un autocontrol sobre los procesos que les corresponden, se instrumentan los puntos de control sobre el proceso y se reduce la variabilidad del mismo y, por último, se empiezan a utilizar las siete herramientas de estadísticas de control junto con el ciclo PHVA. Asimismo, expone que las empresas empiezan a dominar la mayoría de los factores que afectan la variación de los procesos y la Calidad de los productos. Por último, menciona que esta etapa estuvo signada por un cambio conceptual importante, la Calidad deja de ser una herramienta para convertirse en una estrategia de negocios (Valdés 1995, citado por Barroso, 1999).</vt:lpstr>
      <vt:lpstr>Presentación de PowerPoint</vt:lpstr>
      <vt:lpstr>De la misma forma, además de Juran, otros autores como Feigenbaum (1951) (quien enuncia la primera definición de Calidad Total) y Crosby (1961) (que en su libro “Quality is free” categoriza y determina con claridad el impacto de los costos de la no Calidad), refuerzan el concepto en el sentido de crear la aplicación global que hoy aceptamos como lógica para un sistema de gestión de la Calidad. Siguiendo con la evolución del concepto de Calidad, Deming y Juran, a principios de los años sesenta, empiezan a introducir ideas en Japón a partir de la Segunda Guerra Mundial. Se empiezan a conocer conceptos como kaizen (mejoramiento continuo desde un enfoque global) y el despliegue de las políticas de Calidad que aseguran que las estrategias de Calidad se conviertan en metas y objetivos en todas las áreas funcionales de la organización. Este proceso genera su primer impacto económico importante durante la década del 70’, cuando los productos japoneses comienzan a invadir mercados occidentales mostrando mejores prestaciones y menores costos. Otros autores, (Garvin, 1988), conceptualizan a esta etapa como a la de la evolución del concepto de Calidad desde una perspectiva inicialmente en manos de especialistas a una gestión más extensa donde las mejoras no podrían tener lugar sin el compromiso de todos los trabajadores de planta. De esta forma, se desarrolla un sistema interno que genera información e indica si el producto ha sido fabricado de acuerdo a especificaciones. </vt:lpstr>
      <vt:lpstr>Por último, esta etapa es también llamada como la del proceso de la Calidad total por otros autores y agregan conceptos como que la Calidad pasa de ser una herramienta de control para ser una estrategia de toda la organización. Asimismo, marcan el liderazgo que asume el director general de la organización en el proceso, convirtiéndose en el principal responsable de Calidad de la empresa. De la misma forma, visualizan que en esta etapa se adecúan los productos y los servicios al uso que les dará el consumidor, estando sus respectivos diseños alineados a las expectativas de éstos, se establece el trabajo en equipo en sus distintas formas y estructuras, y se establecen los sistemas de premios y reconocimientos, dando todo como resultado el desarrollo de las habilidades en toda la empresa. Consideran, además, que en esta etapa se optimiza el proceso mediante técnicas avanzadas, las cuales reducen el tiempo de respuesta al cliente y los costos de los procesos productivos. </vt:lpstr>
      <vt:lpstr>La Calidad cambia su esencia de la administración tradicional por la de administración total de la Calidad, siendo que el planear, organizar, dirigir y controlar migran hacia la orientación al cliente, la medición, el mejoramiento, el facultamiento (Empowerment) y liderazgo respectivamente. Por último, la planificación estratégica y operativa de la Calidad hace su aparición como uno de sus principales factores críticos, generándose una de las definiciones más importantes de los procesos de Calidad “. Solo hay una definición de Calidad y esa definición la da el cliente” (Valdés 1995, citado por Barroso, 1999).</vt:lpstr>
      <vt:lpstr>4. CUARTA ETAPA: ADMINISTRACIÓN TOTAL DE LA CALIDAD – Los procesos de mejora continua de la Calidad – (Década del 80) Etapa en donde se considera el mercado y las necesidades del consumidor, reconociendo el efecto estratégico de la Calidad como una oportunidad competitiva. En esta década, se buscó garantizar la Calidad de los productos por la vía de asegurar la Calidad de los procesos. Es decir, si el proceso funciona correctamente, su resultado, el producto, deberá ser el esperado. Con esta idea desplegada a todos los procesos de la empresa, los productos generados (finales o intermedios), deberán satisfacer a sus respectivos clientes (externos o internos). La administración para la Calidad Total, introduce y profundiza además, otros dos elementos de gran valor para el sistema: los conceptos de objetivos y mejora continua.</vt:lpstr>
      <vt:lpstr>La visión de la Calidad se enfoca a realizar productos competitivos en el mercado, mediante programas de mercadotecnia, enfatizando cubrir la producción del mercado y las necesidades de los consumidores. De la misma forma, se introduce el uso de la planificación estratégica enfocada a la del cumplimiento de las metas de la organización, cumpliendo los profesionales de la Calidad el rol del aseguramiento, el entrenamiento, capacitación para el logro de las mismas. Se hace más énfasis en que los responsables de Calidad es cada trabajador de la organización, bajo un esquema administrativo y ejerciendo un liderazgo adecuado (Bounds 1976). </vt:lpstr>
      <vt:lpstr>Siguiendo la línea de los autores, Valdés, 1995 citado por Barroso 1999, agregan que en esta etapa la efectividad con que se comunican la misión y la visión de la empresa alineará a todos los integrantes de la organización hacia un fin común. Asimismo, añade que al aumentar la madurez de los trabajadores y de los líderes se reducen continuamente los costos en todas las áreas de la empresa. Luego afirma que es en esta etapa en dónde los grupos naturales de trabajo forman equipos de mejora continua, los sueldos y salarios comienzan a incluir un componente variable sujeto a los resultados globales de la empresa, a los resultados del área o del equipo de trabajo y al esfuerzo individual de cada colaborador. </vt:lpstr>
      <vt:lpstr>De la misma forma, en línea con los otros autores, menciona que aparece el enfoque estratégico de la planificación, en dónde la empresa alinea a la gente, las tareas y los procesos hacia sus metas y hacia el cliente externo, utilizando herramientas como la administración Hoshin o despliegue de política. Por último, destaca como los otros autores, que en esta etapa en los países orientales surge el proceso de la mejora de la Calidad, que se llamó pensamiento Kaizen. Es decir, no es suficiente conformarse con una situación estable, sino que hay que aprovechar esa estabilidad para pasar a situaciones cada vez mejores. Las empresas más avanzadas no se conforman con cambios pequeños, sino que buscan herramientas más poderosas para optimizar el proceso, apareciendo técnicas avanzadas como la Manufactura de Clase Mundial o el Justo a Tiempo (Valdés 1995, citado por Barroso, 1999).</vt:lpstr>
      <vt:lpstr>Presentación de PowerPoint</vt:lpstr>
      <vt:lpstr>Civilizaciones avanzadas que brindaban apoyo a las artes manuales permitían que los clientes eligieran bienes que se alineaban con estándares de calidad más altos que los bienes normales. En las sociedades en que las artes manuales eran la responsabilidad de un artesano maestro, estos lideraban su taller, entrenaba y supervisaba a los demás. La importancia del maestro artesano se redujo cuando se estableció la producción en masa y las prácticas del trabajo repetitivo. El objetivo se convirtió en producir a gran escala el mismo producto. El primer partidario de esta corriente en Estados Unidos fue Eli Whitney quien propuso realizar partes (intercambiables) de manufactura para mosquetes, de esa manera se realizaban componentes idénticos que se montaban en línea. </vt:lpstr>
      <vt:lpstr>El siguiente paso fue impulsado por varias personas, incluyendo a Frederick Winslow Taylor, un ingeniero mecánico que buscaba mejorar la eficiencia industrial. A veces es llamado "el padre de la organización científica de trabajo". Fue uno de los líderes intelectuales del Movimiento de la Eficiencia y en parte dejó las bases para la gestión de calidad, incluyendo aspectos como la estandarización y adoptar prácticas de mejora. Henry Ford también fue importante en la implementación de procesos y prácticas de gestión de calidad en sus líneas de montaje. En Alemania, Karl Friedrich Benz, muchas veces llamado el inventor del motor del automóvil, quería conseguir prácticas de producción y montaje similares, aunque las verdaderas producciones en masa se dieron en forma apropiada en Volkswagen después de la Segunda Guerra Mundial. Desde ese entonces se apuntó a producciones a bajo costo de mucha eficiencia.</vt:lpstr>
      <vt:lpstr>El siguiente paso fue impulsado por varias personas, incluyendo a Frederick Winslow Taylor, un ingeniero mecánico que buscaba mejorar la eficiencia industrial. A veces es llamado "el padre de la organización científica de trabajo". Fue uno de los líderes intelectuales del Movimiento de la Eficiencia y en parte dejó las bases para la gestión de calidad, incluyendo aspectos como la estandarización y adoptar prácticas de mejora. Henry Ford también fue importante en la implementación de procesos y prácticas de gestión de calidad en sus líneas de montaje. En Alemania, Karl Friedrich Benz, muchas veces llamado el inventor del motor del automóvil, quería conseguir prácticas de producción y montaje similares, aunque las verdaderas producciones en masa se dieron en forma apropiada en Volkswagen después de la Segunda Guerra Mundial. Desde ese entonces se apuntó a producciones a bajo costo de mucha eficiencia.</vt:lpstr>
      <vt:lpstr>Walter A. Shewhart realizó un gran paso en la evolución hacia la gestión de calidad al crear un método para el control de la calidad en manufactura usando métodos estadísticos, en el año 1924. Más tarde, W. Edwards Deming utilizó ese método en Estados Unidos durante la Segunda Guerra Mundial, mejorando la calidad de manufactura de municiones y otros productos estratégicamente importantes.</vt:lpstr>
      <vt:lpstr>El liderazgo de la calidad, desde una perspectiva nacional, fue cambiando a lo largo de las décadas posteriores a la Segunda Guerra Mundial. Japón decidió que la mejora de la calidad debía ser un imperativo nacional como parte de la reconstrucción de su economía, y buscó el asesoramiento de Shewhart, Deming y Juran, entre otros. W. Edwards Deming abogó por las ideas de Shewhart en Japón desde 1950. Probablemente sea más conocido por su filosofía de administración de establecer posturas de la calidad, productividad y competitividad. Formuló 14 puntos de atención para gerentes, que son una abstracción muy alta de muchas de sus ideas. Los puntos deben ser interpretados luego de aprender y entender sus pensamientos.</vt:lpstr>
      <vt:lpstr>Los 14 puntos incluyen conceptos claves como: Romper las divisiones entre departamentos La gerencia debe aprender sus responsabilidades y asumir el liderazgo La supervisión debe estar para ayudar a las personas, y las máquinas y aparatos están como herramientas para ayudar a hacer un trabajo mejor. Mejorar en forma constante y para siempre los sistemas de producción y servicios. Instituir un programa fuerte de educación y mejora personal.</vt:lpstr>
      <vt:lpstr>Los 14 puntos de Deming fueron la base para la modificación de la industria americana. La adopción y actuación sobre los 14 puntos es una señal de que la dirección tiene la intención de permanecer en el negocio y apunta a proteger a los inversores y los puestos de trabajo. Sirven en cualquier parte, tanto en las pequeñas compañías como en las más grandes, en las empresas de servicios y en las dedicadas a la fabricación. Los puntos se presentaron por primera vez en su libro Out of the Crisis (Salir de la Crisis).   </vt:lpstr>
      <vt:lpstr>1) Crear constancia en la mejora de productos y servicios, con el objetivo de ser competitivo y mantenerse en el negocio, además proporcionar puestos de trabajo.  2) Adoptar una nueva filosofía de cooperación en la cual todos se benefician, y ponerla en práctica enseñándola a los empleados, clientes y proveedores.  3) Desistir de la dependencia en la inspección en masa para lograr calidad. En lugar de esto, mejorar el proceso e incluir calidad en el producto desde el comienzo.  4) Terminar con la práctica de comprar a los más bajos precios. En lugar de esto, minimizar el costo total en el largo plazo. Buscar tener un solo proveedor para cada ítem, basándose en una relación de largo plazo de lealtad y confianza.  5) Mejorar constantemente y por siempre los sistemas de producción, servicio y planificación de cualquier actividad. Esto va a mejorar la calidad y la productividad, bajando los costos constantemente.  6) Establecer entrenamiento dentro del trabajo (capacitación).  7) Establecer líderes, reconociendo sus diferentes habilidades, capacidades y aspiraciones. El objetivo del supervisor debería ser ayudar a la gente, máquinas y dispositivos a realizar su trabajo. </vt:lpstr>
      <vt:lpstr> 8) Eliminar el miedo y construir confianza, de esta manera todos podrán trabajar más eficientemente.  9)Borrar las barreras entre los departamentos. Abolir la competición y construir un sistema de cooperación basado en el mutuo beneficio que abarque toda la organización.  10) Eliminar eslóganes, exhortaciones y metas pidiendo cero defectos o nuevos niveles de productividad. Estas exhortaciones solo crean relaciones de rivalidad, la principal causa de la baja calidad y la baja productividad reside en el sistema y este va más allá del poder de la fuerza de trabajo.  11) Eliminar cuotas numéricas y la gestión por objetivos.  12) Remover barreras para apreciar la mano de obra y los elementos que privan a la gente de la alegría en su trabajo. Esto incluye eliminar las evaluaciones anuales o el sistema de méritos que da rangos a la gente y crean competición y conflictos.  13) Instituir un programa vigoroso de educación y auto mejora.  14) Poner a todos en la compañía a trabajar para llevar a cabo la transformación. La transformación es trabajo de todos. </vt:lpstr>
      <vt:lpstr>En los años 50's y 60's, los productos japoneses eran sinónimos de baratijas de baja calidad, pero con el tiempo sus iniciativas empezaron a dar resultados exitosos, y Japón logró obtener altos niveles de calidad en sus productos desde los años 70's. Por ejemplo, los automóviles japoneses encabezan las listas de satisfacción del cliente de J.D. Power. En la década de los 80's Ford Motor Company le pidió a Deming que trabajara en un sistema de calidad para ellos ya que se habían dado cuenta que estaban por detrás de las manufacturas japonesas. Hubo muchas iniciativas japonesas de calidad exitosas, por ejemplo en las siguientes páginas: Genichi Taguchi, QFD, Sistema de producción Toyota. Muchos de estos métodos además de brindar técnicas, generan un cambio cultural asociado (es decir, factores humanos). Y están siendo adoptados por aquellos países occidentales que en un principio habían enseñado a Japón.</vt:lpstr>
      <vt:lpstr>Los clientes reconocen que la calidad es un atributo importante en los productos y servicios. Los proveedores están de acuerdo que la calidad es un diferenciador importante entre sus ofertas y las de sus competidores (la diferencia de calidad se llama brecha de calidad). En las dos décadas pasadas esta brecha se redujo entre productos y servicios que competían. Esto se debió en parte a la tercerización  de manufactura en países como India y China, y a la internacionalización del comercio y la competencia. Estos países, entre muchos otros, elevaron sus estándares de calidad con el objetivo de poder satisfacer los estándares internacionales y las demandas de los clientes. Las normas ISO 9000 son una serie de estándares que son más conocidas por establecer estándares internacionales en la gestión de la calidad.</vt:lpstr>
      <vt:lpstr>Existe mucha bibliografía referida a la gestión de calidad. En los últimos tiempos, algunos temas han adquirido más protagonismo, sobre todo los referidos a cultura de calidad, la importancia del manejo del conocimiento, el rol del liderazgo para obtener altos niveles de calidad. Algunas disciplinas como los sistemas de pensamiento están logrando corrientes holísticas dentro de la calidad para que la gente, los procesos y productos se tengan en cuenta en forma conjunta en lugar de tratarse como factores independientes que hacen al sistema. La influencia del pensamiento de calidad se ha extendido a aplicaciones no tradicionales fuera de las paredes de la manufactura, como son algunos sectores de servicios como Ventas, Mercadotecnia y Servicio de atención al cliente. </vt:lpstr>
      <vt:lpstr>SEGUNDA GUERRA MUNDIAL</vt:lpstr>
      <vt:lpstr>Presentación de PowerPoint</vt:lpstr>
      <vt:lpstr>Evolución del concepto calidad, Siglo XX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REFLEXIONES SOBRE INNOVACIÓN Y CAMBIO</vt:lpstr>
      <vt:lpstr>REFLEXIONES SOBRE INNOVACIÓN Y CAMBIO</vt:lpstr>
      <vt:lpstr>Presentación de PowerPoint</vt:lpstr>
      <vt:lpstr>La calidad nunca es un accidente; siempre es el resultado de un esfuerzo de la inteligencia.  John Ruskin (1819-1900) Crítico y escritor británico.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Calidad se reconoce cuando se ve!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Normas técnicas:  NTC – ISO 9000/2005</vt:lpstr>
      <vt:lpstr>Presentación de PowerPoint</vt:lpstr>
      <vt:lpstr>Presentación de PowerPoint</vt:lpstr>
      <vt:lpstr>Presentación de PowerPoint</vt:lpstr>
      <vt:lpstr>Presentación de PowerPoint</vt:lpstr>
      <vt:lpstr>Presentación de PowerPoint</vt:lpstr>
      <vt:lpstr>Presentación de PowerPoint</vt:lpstr>
      <vt:lpstr>TALLER 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TALLER 2</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5. ENFOQUE DE SISTEMA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julicard</dc:creator>
  <cp:lastModifiedBy>BD</cp:lastModifiedBy>
  <cp:revision>433</cp:revision>
  <cp:lastPrinted>2013-06-04T20:11:22Z</cp:lastPrinted>
  <dcterms:created xsi:type="dcterms:W3CDTF">2012-04-13T20:26:56Z</dcterms:created>
  <dcterms:modified xsi:type="dcterms:W3CDTF">2018-09-11T20:47:44Z</dcterms:modified>
</cp:coreProperties>
</file>